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30"/>
  </p:notesMasterIdLst>
  <p:handoutMasterIdLst>
    <p:handoutMasterId r:id="rId31"/>
  </p:handoutMasterIdLst>
  <p:sldIdLst>
    <p:sldId id="266" r:id="rId2"/>
    <p:sldId id="290" r:id="rId3"/>
    <p:sldId id="267" r:id="rId4"/>
    <p:sldId id="268" r:id="rId5"/>
    <p:sldId id="297" r:id="rId6"/>
    <p:sldId id="298" r:id="rId7"/>
    <p:sldId id="306" r:id="rId8"/>
    <p:sldId id="292" r:id="rId9"/>
    <p:sldId id="293" r:id="rId10"/>
    <p:sldId id="294" r:id="rId11"/>
    <p:sldId id="295" r:id="rId12"/>
    <p:sldId id="273" r:id="rId13"/>
    <p:sldId id="274" r:id="rId14"/>
    <p:sldId id="269" r:id="rId15"/>
    <p:sldId id="300" r:id="rId16"/>
    <p:sldId id="301" r:id="rId17"/>
    <p:sldId id="275" r:id="rId18"/>
    <p:sldId id="276" r:id="rId19"/>
    <p:sldId id="277" r:id="rId20"/>
    <p:sldId id="278" r:id="rId21"/>
    <p:sldId id="280" r:id="rId22"/>
    <p:sldId id="279" r:id="rId23"/>
    <p:sldId id="302" r:id="rId24"/>
    <p:sldId id="281" r:id="rId25"/>
    <p:sldId id="282" r:id="rId26"/>
    <p:sldId id="283" r:id="rId27"/>
    <p:sldId id="304" r:id="rId28"/>
    <p:sldId id="305" r:id="rId29"/>
  </p:sldIdLst>
  <p:sldSz cx="12188825" cy="6858000"/>
  <p:notesSz cx="6797675" cy="9926638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7171"/>
    <a:srgbClr val="E8E8E8"/>
    <a:srgbClr val="E4E4E4"/>
    <a:srgbClr val="ABABAB"/>
    <a:srgbClr val="4F4F4F"/>
    <a:srgbClr val="008986"/>
    <a:srgbClr val="008080"/>
    <a:srgbClr val="00A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66" autoAdjust="0"/>
    <p:restoredTop sz="81450" autoAdjust="0"/>
  </p:normalViewPr>
  <p:slideViewPr>
    <p:cSldViewPr snapToGrid="0">
      <p:cViewPr>
        <p:scale>
          <a:sx n="65" d="100"/>
          <a:sy n="65" d="100"/>
        </p:scale>
        <p:origin x="-180" y="-7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38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348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604" cy="49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77" tIns="48287" rIns="96577" bIns="48287" numCol="1" anchor="t" anchorCtr="0" compatLnSpc="1">
            <a:prstTxWarp prst="textNoShape">
              <a:avLst/>
            </a:prstTxWarp>
          </a:bodyPr>
          <a:lstStyle>
            <a:lvl1pPr defTabSz="964978" eaLnBrk="0" hangingPunct="0">
              <a:defRPr sz="1200">
                <a:latin typeface="Times New Roman" charset="0"/>
                <a:ea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072" y="0"/>
            <a:ext cx="2911603" cy="49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77" tIns="48287" rIns="96577" bIns="48287" numCol="1" anchor="t" anchorCtr="0" compatLnSpc="1">
            <a:prstTxWarp prst="textNoShape">
              <a:avLst/>
            </a:prstTxWarp>
          </a:bodyPr>
          <a:lstStyle>
            <a:lvl1pPr algn="r" defTabSz="964978" eaLnBrk="0" hangingPunct="0">
              <a:defRPr sz="1200">
                <a:latin typeface="Times New Roman" charset="0"/>
                <a:ea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3377"/>
            <a:ext cx="2911604" cy="49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77" tIns="48287" rIns="96577" bIns="48287" numCol="1" anchor="b" anchorCtr="0" compatLnSpc="1">
            <a:prstTxWarp prst="textNoShape">
              <a:avLst/>
            </a:prstTxWarp>
          </a:bodyPr>
          <a:lstStyle>
            <a:lvl1pPr defTabSz="964978" eaLnBrk="0" hangingPunct="0">
              <a:defRPr sz="1200">
                <a:latin typeface="Times New Roman" charset="0"/>
                <a:ea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072" y="9413377"/>
            <a:ext cx="2911603" cy="49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77" tIns="48287" rIns="96577" bIns="48287" numCol="1" anchor="b" anchorCtr="0" compatLnSpc="1">
            <a:prstTxWarp prst="textNoShape">
              <a:avLst/>
            </a:prstTxWarp>
          </a:bodyPr>
          <a:lstStyle>
            <a:lvl1pPr algn="r" defTabSz="964978" eaLnBrk="0" hangingPunct="0">
              <a:defRPr sz="1200">
                <a:latin typeface="Times New Roman" charset="0"/>
                <a:ea typeface="Arial" charset="0"/>
              </a:defRPr>
            </a:lvl1pPr>
          </a:lstStyle>
          <a:p>
            <a:pPr>
              <a:defRPr/>
            </a:pPr>
            <a:fld id="{4AC0276B-D832-439F-8ECD-94E5BC496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25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604" cy="49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77" tIns="48287" rIns="96577" bIns="48287" numCol="1" anchor="t" anchorCtr="0" compatLnSpc="1">
            <a:prstTxWarp prst="textNoShape">
              <a:avLst/>
            </a:prstTxWarp>
          </a:bodyPr>
          <a:lstStyle>
            <a:lvl1pPr defTabSz="964978" eaLnBrk="0" hangingPunct="0">
              <a:defRPr sz="1200">
                <a:latin typeface="Times New Roman" charset="0"/>
                <a:ea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072" y="0"/>
            <a:ext cx="2911603" cy="49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77" tIns="48287" rIns="96577" bIns="48287" numCol="1" anchor="t" anchorCtr="0" compatLnSpc="1">
            <a:prstTxWarp prst="textNoShape">
              <a:avLst/>
            </a:prstTxWarp>
          </a:bodyPr>
          <a:lstStyle>
            <a:lvl1pPr algn="r" defTabSz="964978" eaLnBrk="0" hangingPunct="0">
              <a:defRPr sz="1200">
                <a:latin typeface="Times New Roman" charset="0"/>
                <a:ea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6675" y="749300"/>
            <a:ext cx="6664325" cy="374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5231" y="4748341"/>
            <a:ext cx="5007216" cy="4413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77" tIns="48287" rIns="96577" bIns="482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3377"/>
            <a:ext cx="2911604" cy="49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77" tIns="48287" rIns="96577" bIns="48287" numCol="1" anchor="b" anchorCtr="0" compatLnSpc="1">
            <a:prstTxWarp prst="textNoShape">
              <a:avLst/>
            </a:prstTxWarp>
          </a:bodyPr>
          <a:lstStyle>
            <a:lvl1pPr defTabSz="964978" eaLnBrk="0" hangingPunct="0">
              <a:defRPr sz="1200">
                <a:latin typeface="Times New Roman" charset="0"/>
                <a:ea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072" y="9413377"/>
            <a:ext cx="2911603" cy="49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77" tIns="48287" rIns="96577" bIns="48287" numCol="1" anchor="b" anchorCtr="0" compatLnSpc="1">
            <a:prstTxWarp prst="textNoShape">
              <a:avLst/>
            </a:prstTxWarp>
          </a:bodyPr>
          <a:lstStyle>
            <a:lvl1pPr algn="r" defTabSz="964978" eaLnBrk="0" hangingPunct="0">
              <a:defRPr sz="1200">
                <a:latin typeface="Times New Roman" charset="0"/>
                <a:ea typeface="Arial" charset="0"/>
              </a:defRPr>
            </a:lvl1pPr>
          </a:lstStyle>
          <a:p>
            <a:pPr>
              <a:defRPr/>
            </a:pPr>
            <a:fld id="{3E1097BF-DC5E-4AA9-8411-FDEB5B49A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386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30193F-B9D6-41BC-8569-A71B1B3EE31C}" type="slidenum">
              <a:rPr lang="en-GB" smtClean="0"/>
              <a:pPr>
                <a:defRPr/>
              </a:pPr>
              <a:t>1</a:t>
            </a:fld>
            <a:endParaRPr lang="en-GB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4538"/>
            <a:ext cx="6611938" cy="3719512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589" y="4717590"/>
            <a:ext cx="4982498" cy="4464900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37881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1DC55B-A627-428D-967C-76A0D344E976}" type="slidenum">
              <a:rPr lang="en-GB"/>
              <a:pPr/>
              <a:t>12</a:t>
            </a:fld>
            <a:endParaRPr lang="en-GB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088" y="749300"/>
            <a:ext cx="6665912" cy="3751263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235" y="4748006"/>
            <a:ext cx="5005206" cy="441504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604183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DA7CAF-4238-4D6B-93CB-359872B2C168}" type="slidenum">
              <a:rPr lang="en-GB"/>
              <a:pPr/>
              <a:t>13</a:t>
            </a:fld>
            <a:endParaRPr lang="en-GB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088" y="749300"/>
            <a:ext cx="6665912" cy="3751263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235" y="4748006"/>
            <a:ext cx="5005206" cy="4415045"/>
          </a:xfrm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55584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773375-6E67-42FD-8010-8A7DC84FC21B}" type="slidenum">
              <a:rPr lang="en-GB"/>
              <a:pPr/>
              <a:t>14</a:t>
            </a:fld>
            <a:endParaRPr lang="en-GB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088" y="749300"/>
            <a:ext cx="6665912" cy="3751263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235" y="4748006"/>
            <a:ext cx="5005206" cy="441504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666096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39FF8B-0FC0-4024-9345-62193701FC38}" type="slidenum">
              <a:rPr lang="en-GB"/>
              <a:pPr/>
              <a:t>17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088" y="749300"/>
            <a:ext cx="6665912" cy="3751263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235" y="4748006"/>
            <a:ext cx="5005206" cy="441504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768568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D02B75-21E5-4806-B678-80C87F636CD4}" type="slidenum">
              <a:rPr lang="en-GB"/>
              <a:pPr/>
              <a:t>18</a:t>
            </a:fld>
            <a:endParaRPr lang="en-GB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088" y="749300"/>
            <a:ext cx="6665912" cy="3751263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235" y="4748006"/>
            <a:ext cx="5005206" cy="441504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6978171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FDD031-EB0B-47B6-92D1-3D471E386DD4}" type="slidenum">
              <a:rPr lang="en-GB"/>
              <a:pPr/>
              <a:t>19</a:t>
            </a:fld>
            <a:endParaRPr lang="en-GB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088" y="749300"/>
            <a:ext cx="6665912" cy="3751263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235" y="4748006"/>
            <a:ext cx="5005206" cy="441504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540305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5B9117-75E3-4948-80AB-1C9730BDBD70}" type="slidenum">
              <a:rPr lang="en-GB"/>
              <a:pPr/>
              <a:t>20</a:t>
            </a:fld>
            <a:endParaRPr lang="en-GB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088" y="749300"/>
            <a:ext cx="6665912" cy="3751263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235" y="4748006"/>
            <a:ext cx="5005206" cy="441504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9588650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D38138-96FE-4314-98A4-DB39FB30621F}" type="slidenum">
              <a:rPr lang="en-GB"/>
              <a:pPr/>
              <a:t>21</a:t>
            </a:fld>
            <a:endParaRPr lang="en-GB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088" y="749300"/>
            <a:ext cx="6665912" cy="3751263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235" y="4748006"/>
            <a:ext cx="5005206" cy="441504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492515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3DD6D3-240C-45C9-9DA5-24D34907D037}" type="slidenum">
              <a:rPr lang="en-GB"/>
              <a:pPr/>
              <a:t>2</a:t>
            </a:fld>
            <a:endParaRPr lang="en-GB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5112" cy="37211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833" y="4716930"/>
            <a:ext cx="4982009" cy="4466099"/>
          </a:xfrm>
          <a:noFill/>
          <a:ln/>
        </p:spPr>
        <p:txBody>
          <a:bodyPr/>
          <a:lstStyle/>
          <a:p>
            <a:pPr marL="228600" indent="-228600"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050810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3DD6D3-240C-45C9-9DA5-24D34907D037}" type="slidenum">
              <a:rPr lang="en-GB"/>
              <a:pPr/>
              <a:t>3</a:t>
            </a:fld>
            <a:endParaRPr lang="en-GB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5112" cy="37211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833" y="4716930"/>
            <a:ext cx="4982009" cy="4466099"/>
          </a:xfrm>
          <a:noFill/>
          <a:ln/>
        </p:spPr>
        <p:txBody>
          <a:bodyPr/>
          <a:lstStyle/>
          <a:p>
            <a:pPr marL="228600" indent="-228600" eaLnBrk="1" hangingPunct="1"/>
            <a:r>
              <a:rPr lang="ru-RU" dirty="0" smtClean="0"/>
              <a:t>История:</a:t>
            </a:r>
          </a:p>
          <a:p>
            <a:pPr marL="228600" indent="-228600" eaLnBrk="1" hangingPunct="1"/>
            <a:r>
              <a:rPr lang="ru-RU" dirty="0" smtClean="0"/>
              <a:t>В</a:t>
            </a:r>
            <a:r>
              <a:rPr lang="ru-RU" baseline="0" dirty="0" smtClean="0"/>
              <a:t> 40-ые годы 20 века ученые 3М воспроизвели эффект свечения </a:t>
            </a:r>
            <a:r>
              <a:rPr lang="ru-RU" baseline="0" dirty="0" err="1" smtClean="0"/>
              <a:t>кошкиного</a:t>
            </a:r>
            <a:r>
              <a:rPr lang="ru-RU" baseline="0" dirty="0" smtClean="0"/>
              <a:t> глаза в темноте. С тех пор изменилась концепция организации дорожного движения.</a:t>
            </a:r>
          </a:p>
          <a:p>
            <a:pPr marL="228600" indent="-228600" eaLnBrk="1" hangingPunct="1"/>
            <a:r>
              <a:rPr lang="ru-RU" baseline="0" dirty="0" smtClean="0"/>
              <a:t>Фокус  переместился на видимость всех объектов, транспортных средств и участников движения.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41409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954C79-70E6-428E-8CF9-9B50859A2435}" type="slidenum">
              <a:rPr lang="en-GB"/>
              <a:pPr/>
              <a:t>4</a:t>
            </a:fld>
            <a:endParaRPr lang="en-GB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088" y="749300"/>
            <a:ext cx="6665912" cy="3751263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235" y="4748006"/>
            <a:ext cx="5005206" cy="441504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5518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57065F-8D0B-411D-8567-E582A8C32B2D}" type="slidenum">
              <a:rPr lang="en-GB"/>
              <a:pPr/>
              <a:t>7</a:t>
            </a:fld>
            <a:endParaRPr lang="en-GB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738" y="858838"/>
            <a:ext cx="6176962" cy="3475037"/>
          </a:xfrm>
          <a:ln w="12700" cap="flat">
            <a:solidFill>
              <a:schemeClr val="tx1"/>
            </a:solidFill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779" y="4730248"/>
            <a:ext cx="4984118" cy="4421705"/>
          </a:xfrm>
          <a:noFill/>
          <a:ln/>
        </p:spPr>
        <p:txBody>
          <a:bodyPr lIns="87570" tIns="43786" rIns="87570" bIns="43786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508053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82BE2-B50F-48F0-A687-4475133EA4A9}" type="slidenum">
              <a:rPr lang="en-GB"/>
              <a:pPr/>
              <a:t>8</a:t>
            </a:fld>
            <a:endParaRPr lang="en-GB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088" y="749300"/>
            <a:ext cx="6665912" cy="3751263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235" y="4748006"/>
            <a:ext cx="5005206" cy="441504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844881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16674A-30AD-47BA-9158-F423076A91D8}" type="slidenum">
              <a:rPr lang="en-GB"/>
              <a:pPr/>
              <a:t>9</a:t>
            </a:fld>
            <a:endParaRPr lang="en-GB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088" y="749300"/>
            <a:ext cx="6665912" cy="3751263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235" y="4748006"/>
            <a:ext cx="5005206" cy="441504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179146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341DEF-591F-43D8-A15F-81F3A5ECD4ED}" type="slidenum">
              <a:rPr lang="en-GB"/>
              <a:pPr/>
              <a:t>10</a:t>
            </a:fld>
            <a:endParaRPr lang="en-GB"/>
          </a:p>
        </p:txBody>
      </p:sp>
      <p:sp>
        <p:nvSpPr>
          <p:cNvPr id="60419" name="Rectangle 2"/>
          <p:cNvSpPr>
            <a:spLocks noChangeArrowheads="1"/>
          </p:cNvSpPr>
          <p:nvPr/>
        </p:nvSpPr>
        <p:spPr bwMode="auto">
          <a:xfrm>
            <a:off x="3849590" y="6660"/>
            <a:ext cx="2951247" cy="47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20" name="Rectangle 3"/>
          <p:cNvSpPr>
            <a:spLocks noChangeArrowheads="1"/>
          </p:cNvSpPr>
          <p:nvPr/>
        </p:nvSpPr>
        <p:spPr bwMode="auto">
          <a:xfrm>
            <a:off x="3849590" y="9449398"/>
            <a:ext cx="2951247" cy="46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362" tIns="0" rIns="18362" bIns="0" anchor="b"/>
          <a:lstStyle/>
          <a:p>
            <a:pPr algn="r" defTabSz="793750">
              <a:lnSpc>
                <a:spcPct val="100000"/>
              </a:lnSpc>
            </a:pPr>
            <a:r>
              <a:rPr lang="en-US" sz="1000" b="0" i="1">
                <a:solidFill>
                  <a:schemeClr val="tx1"/>
                </a:solidFill>
              </a:rPr>
              <a:t>97</a:t>
            </a:r>
          </a:p>
        </p:txBody>
      </p:sp>
      <p:sp>
        <p:nvSpPr>
          <p:cNvPr id="60421" name="Rectangle 4"/>
          <p:cNvSpPr>
            <a:spLocks noChangeArrowheads="1"/>
          </p:cNvSpPr>
          <p:nvPr/>
        </p:nvSpPr>
        <p:spPr bwMode="auto">
          <a:xfrm>
            <a:off x="-3162" y="9449398"/>
            <a:ext cx="2951247" cy="46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22" name="Rectangle 5"/>
          <p:cNvSpPr>
            <a:spLocks noChangeArrowheads="1"/>
          </p:cNvSpPr>
          <p:nvPr/>
        </p:nvSpPr>
        <p:spPr bwMode="auto">
          <a:xfrm>
            <a:off x="-3162" y="6660"/>
            <a:ext cx="2951247" cy="47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23" name="Rectangle 6"/>
          <p:cNvSpPr>
            <a:spLocks noChangeArrowheads="1"/>
          </p:cNvSpPr>
          <p:nvPr/>
        </p:nvSpPr>
        <p:spPr bwMode="auto">
          <a:xfrm>
            <a:off x="3849590" y="1"/>
            <a:ext cx="2951247" cy="49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24" name="Rectangle 7"/>
          <p:cNvSpPr>
            <a:spLocks noChangeArrowheads="1"/>
          </p:cNvSpPr>
          <p:nvPr/>
        </p:nvSpPr>
        <p:spPr bwMode="auto">
          <a:xfrm>
            <a:off x="3849590" y="9422761"/>
            <a:ext cx="2951247" cy="50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362" tIns="0" rIns="18362" bIns="0" anchor="b"/>
          <a:lstStyle/>
          <a:p>
            <a:pPr algn="r" defTabSz="793750">
              <a:lnSpc>
                <a:spcPct val="100000"/>
              </a:lnSpc>
            </a:pPr>
            <a:r>
              <a:rPr lang="en-US" sz="1000" b="0" i="1">
                <a:solidFill>
                  <a:schemeClr val="tx1"/>
                </a:solidFill>
              </a:rPr>
              <a:t>55</a:t>
            </a:r>
          </a:p>
        </p:txBody>
      </p:sp>
      <p:sp>
        <p:nvSpPr>
          <p:cNvPr id="60425" name="Rectangle 8"/>
          <p:cNvSpPr>
            <a:spLocks noChangeArrowheads="1"/>
          </p:cNvSpPr>
          <p:nvPr/>
        </p:nvSpPr>
        <p:spPr bwMode="auto">
          <a:xfrm>
            <a:off x="-3162" y="9422761"/>
            <a:ext cx="2951247" cy="50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26" name="Rectangle 9"/>
          <p:cNvSpPr>
            <a:spLocks noChangeArrowheads="1"/>
          </p:cNvSpPr>
          <p:nvPr/>
        </p:nvSpPr>
        <p:spPr bwMode="auto">
          <a:xfrm>
            <a:off x="-3162" y="1"/>
            <a:ext cx="2951247" cy="49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27" name="Rectangle 10"/>
          <p:cNvSpPr>
            <a:spLocks noChangeArrowheads="1"/>
          </p:cNvSpPr>
          <p:nvPr/>
        </p:nvSpPr>
        <p:spPr bwMode="auto">
          <a:xfrm>
            <a:off x="3849590" y="2221"/>
            <a:ext cx="2951247" cy="4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28" name="Rectangle 11"/>
          <p:cNvSpPr>
            <a:spLocks noChangeArrowheads="1"/>
          </p:cNvSpPr>
          <p:nvPr/>
        </p:nvSpPr>
        <p:spPr bwMode="auto">
          <a:xfrm>
            <a:off x="3849590" y="9442737"/>
            <a:ext cx="2951247" cy="46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362" tIns="0" rIns="18362" bIns="0" anchor="b"/>
          <a:lstStyle/>
          <a:p>
            <a:pPr algn="r" defTabSz="793750">
              <a:lnSpc>
                <a:spcPct val="100000"/>
              </a:lnSpc>
            </a:pPr>
            <a:r>
              <a:rPr lang="en-US" sz="1000" b="0" i="1">
                <a:solidFill>
                  <a:schemeClr val="tx1"/>
                </a:solidFill>
              </a:rPr>
              <a:t>54</a:t>
            </a:r>
          </a:p>
        </p:txBody>
      </p:sp>
      <p:sp>
        <p:nvSpPr>
          <p:cNvPr id="60429" name="Rectangle 12"/>
          <p:cNvSpPr>
            <a:spLocks noChangeArrowheads="1"/>
          </p:cNvSpPr>
          <p:nvPr/>
        </p:nvSpPr>
        <p:spPr bwMode="auto">
          <a:xfrm>
            <a:off x="-3162" y="9442737"/>
            <a:ext cx="2951247" cy="46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30" name="Rectangle 13"/>
          <p:cNvSpPr>
            <a:spLocks noChangeArrowheads="1"/>
          </p:cNvSpPr>
          <p:nvPr/>
        </p:nvSpPr>
        <p:spPr bwMode="auto">
          <a:xfrm>
            <a:off x="-3162" y="2221"/>
            <a:ext cx="2951247" cy="4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31" name="Rectangle 1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0675" y="877888"/>
            <a:ext cx="6157913" cy="3463925"/>
          </a:xfrm>
          <a:ln w="12700" cap="flat">
            <a:solidFill>
              <a:schemeClr val="tx1"/>
            </a:solidFill>
          </a:ln>
        </p:spPr>
      </p:sp>
      <p:sp>
        <p:nvSpPr>
          <p:cNvPr id="60432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904671" y="4723589"/>
            <a:ext cx="4988336" cy="3653678"/>
          </a:xfrm>
          <a:noFill/>
          <a:ln/>
        </p:spPr>
        <p:txBody>
          <a:bodyPr lIns="91811" tIns="45906" rIns="91811" bIns="45906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98719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907C0F-AB5F-479C-B960-42061082D854}" type="slidenum">
              <a:rPr lang="en-GB"/>
              <a:pPr/>
              <a:t>11</a:t>
            </a:fld>
            <a:endParaRPr lang="en-GB"/>
          </a:p>
        </p:txBody>
      </p:sp>
      <p:sp>
        <p:nvSpPr>
          <p:cNvPr id="61443" name="Rectangle 2"/>
          <p:cNvSpPr>
            <a:spLocks noChangeArrowheads="1"/>
          </p:cNvSpPr>
          <p:nvPr/>
        </p:nvSpPr>
        <p:spPr bwMode="auto">
          <a:xfrm>
            <a:off x="3849590" y="6660"/>
            <a:ext cx="2951247" cy="47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44" name="Rectangle 3"/>
          <p:cNvSpPr>
            <a:spLocks noChangeArrowheads="1"/>
          </p:cNvSpPr>
          <p:nvPr/>
        </p:nvSpPr>
        <p:spPr bwMode="auto">
          <a:xfrm>
            <a:off x="3849590" y="9449398"/>
            <a:ext cx="2951247" cy="46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362" tIns="0" rIns="18362" bIns="0" anchor="b"/>
          <a:lstStyle/>
          <a:p>
            <a:pPr algn="r" defTabSz="793750">
              <a:lnSpc>
                <a:spcPct val="100000"/>
              </a:lnSpc>
            </a:pPr>
            <a:r>
              <a:rPr lang="en-US" sz="1000" b="0" i="1">
                <a:solidFill>
                  <a:schemeClr val="tx1"/>
                </a:solidFill>
              </a:rPr>
              <a:t>97</a:t>
            </a:r>
          </a:p>
        </p:txBody>
      </p:sp>
      <p:sp>
        <p:nvSpPr>
          <p:cNvPr id="61445" name="Rectangle 4"/>
          <p:cNvSpPr>
            <a:spLocks noChangeArrowheads="1"/>
          </p:cNvSpPr>
          <p:nvPr/>
        </p:nvSpPr>
        <p:spPr bwMode="auto">
          <a:xfrm>
            <a:off x="-3162" y="9449398"/>
            <a:ext cx="2951247" cy="46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46" name="Rectangle 5"/>
          <p:cNvSpPr>
            <a:spLocks noChangeArrowheads="1"/>
          </p:cNvSpPr>
          <p:nvPr/>
        </p:nvSpPr>
        <p:spPr bwMode="auto">
          <a:xfrm>
            <a:off x="-3162" y="6660"/>
            <a:ext cx="2951247" cy="47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47" name="Rectangle 6"/>
          <p:cNvSpPr>
            <a:spLocks noChangeArrowheads="1"/>
          </p:cNvSpPr>
          <p:nvPr/>
        </p:nvSpPr>
        <p:spPr bwMode="auto">
          <a:xfrm>
            <a:off x="3849590" y="1"/>
            <a:ext cx="2951247" cy="49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48" name="Rectangle 7"/>
          <p:cNvSpPr>
            <a:spLocks noChangeArrowheads="1"/>
          </p:cNvSpPr>
          <p:nvPr/>
        </p:nvSpPr>
        <p:spPr bwMode="auto">
          <a:xfrm>
            <a:off x="3849590" y="9424979"/>
            <a:ext cx="2951247" cy="49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362" tIns="0" rIns="18362" bIns="0" anchor="b"/>
          <a:lstStyle/>
          <a:p>
            <a:pPr algn="r" defTabSz="793750">
              <a:lnSpc>
                <a:spcPct val="100000"/>
              </a:lnSpc>
            </a:pPr>
            <a:r>
              <a:rPr lang="en-US" sz="1000" b="0" i="1">
                <a:solidFill>
                  <a:schemeClr val="tx1"/>
                </a:solidFill>
              </a:rPr>
              <a:t>55</a:t>
            </a:r>
          </a:p>
        </p:txBody>
      </p:sp>
      <p:sp>
        <p:nvSpPr>
          <p:cNvPr id="61449" name="Rectangle 8"/>
          <p:cNvSpPr>
            <a:spLocks noChangeArrowheads="1"/>
          </p:cNvSpPr>
          <p:nvPr/>
        </p:nvSpPr>
        <p:spPr bwMode="auto">
          <a:xfrm>
            <a:off x="-3162" y="9424979"/>
            <a:ext cx="2951247" cy="49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50" name="Rectangle 9"/>
          <p:cNvSpPr>
            <a:spLocks noChangeArrowheads="1"/>
          </p:cNvSpPr>
          <p:nvPr/>
        </p:nvSpPr>
        <p:spPr bwMode="auto">
          <a:xfrm>
            <a:off x="-3162" y="1"/>
            <a:ext cx="2951247" cy="49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51" name="Rectangle 10"/>
          <p:cNvSpPr>
            <a:spLocks noChangeArrowheads="1"/>
          </p:cNvSpPr>
          <p:nvPr/>
        </p:nvSpPr>
        <p:spPr bwMode="auto">
          <a:xfrm>
            <a:off x="3849590" y="2221"/>
            <a:ext cx="2951247" cy="472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52" name="Rectangle 11"/>
          <p:cNvSpPr>
            <a:spLocks noChangeArrowheads="1"/>
          </p:cNvSpPr>
          <p:nvPr/>
        </p:nvSpPr>
        <p:spPr bwMode="auto">
          <a:xfrm>
            <a:off x="3849590" y="9444958"/>
            <a:ext cx="2951247" cy="46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362" tIns="0" rIns="18362" bIns="0" anchor="b"/>
          <a:lstStyle/>
          <a:p>
            <a:pPr algn="r" defTabSz="793750">
              <a:lnSpc>
                <a:spcPct val="100000"/>
              </a:lnSpc>
            </a:pPr>
            <a:r>
              <a:rPr lang="en-US" sz="1000" b="0" i="1">
                <a:solidFill>
                  <a:schemeClr val="tx1"/>
                </a:solidFill>
              </a:rPr>
              <a:t>54</a:t>
            </a:r>
          </a:p>
        </p:txBody>
      </p:sp>
      <p:sp>
        <p:nvSpPr>
          <p:cNvPr id="61453" name="Rectangle 12"/>
          <p:cNvSpPr>
            <a:spLocks noChangeArrowheads="1"/>
          </p:cNvSpPr>
          <p:nvPr/>
        </p:nvSpPr>
        <p:spPr bwMode="auto">
          <a:xfrm>
            <a:off x="-3162" y="9444958"/>
            <a:ext cx="2951247" cy="46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54" name="Rectangle 13"/>
          <p:cNvSpPr>
            <a:spLocks noChangeArrowheads="1"/>
          </p:cNvSpPr>
          <p:nvPr/>
        </p:nvSpPr>
        <p:spPr bwMode="auto">
          <a:xfrm>
            <a:off x="-3162" y="2221"/>
            <a:ext cx="2951247" cy="472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55" name="Rectangle 1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0675" y="874713"/>
            <a:ext cx="6161088" cy="3467100"/>
          </a:xfrm>
          <a:ln w="12700" cap="flat">
            <a:solidFill>
              <a:schemeClr val="tx1"/>
            </a:solidFill>
          </a:ln>
        </p:spPr>
      </p:sp>
      <p:sp>
        <p:nvSpPr>
          <p:cNvPr id="61456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904671" y="4723589"/>
            <a:ext cx="4988336" cy="3653678"/>
          </a:xfrm>
          <a:noFill/>
          <a:ln/>
        </p:spPr>
        <p:txBody>
          <a:bodyPr lIns="91811" tIns="45906" rIns="91811" bIns="45906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07628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12188825" cy="17462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20663" y="6502400"/>
            <a:ext cx="406400" cy="236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Arial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7388" y="55563"/>
            <a:ext cx="107902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  <a:ea typeface="Arial" charset="0"/>
              </a:rPr>
              <a:t>3M Business Name </a:t>
            </a:r>
          </a:p>
        </p:txBody>
      </p:sp>
      <p:pic>
        <p:nvPicPr>
          <p:cNvPr id="7" name="Picture 19" descr="22324-Sales_Excellence_A_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33450"/>
            <a:ext cx="121888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7611" y="457200"/>
            <a:ext cx="10789920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87611" y="914400"/>
            <a:ext cx="10789920" cy="274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10789920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87611" y="914400"/>
            <a:ext cx="10789920" cy="274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Content Placeholder 22"/>
          <p:cNvSpPr>
            <a:spLocks noGrp="1"/>
          </p:cNvSpPr>
          <p:nvPr>
            <p:ph sz="quarter" idx="10"/>
          </p:nvPr>
        </p:nvSpPr>
        <p:spPr>
          <a:xfrm>
            <a:off x="685800" y="1280160"/>
            <a:ext cx="3474720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2"/>
          <p:cNvSpPr>
            <a:spLocks noGrp="1"/>
          </p:cNvSpPr>
          <p:nvPr>
            <p:ph sz="quarter" idx="11"/>
          </p:nvPr>
        </p:nvSpPr>
        <p:spPr>
          <a:xfrm>
            <a:off x="4335677" y="1280160"/>
            <a:ext cx="3474720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2"/>
          <p:cNvSpPr>
            <a:spLocks noGrp="1"/>
          </p:cNvSpPr>
          <p:nvPr>
            <p:ph sz="quarter" idx="12"/>
          </p:nvPr>
        </p:nvSpPr>
        <p:spPr>
          <a:xfrm>
            <a:off x="7994021" y="1280160"/>
            <a:ext cx="3474720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10789920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2"/>
          <p:cNvSpPr>
            <a:spLocks noGrp="1"/>
          </p:cNvSpPr>
          <p:nvPr>
            <p:ph sz="quarter" idx="10"/>
          </p:nvPr>
        </p:nvSpPr>
        <p:spPr>
          <a:xfrm>
            <a:off x="685800" y="1280160"/>
            <a:ext cx="5257800" cy="224028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2"/>
          <p:cNvSpPr>
            <a:spLocks noGrp="1"/>
          </p:cNvSpPr>
          <p:nvPr>
            <p:ph sz="quarter" idx="12"/>
          </p:nvPr>
        </p:nvSpPr>
        <p:spPr>
          <a:xfrm>
            <a:off x="6217920" y="1280160"/>
            <a:ext cx="5257800" cy="224028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2"/>
          <p:cNvSpPr>
            <a:spLocks noGrp="1"/>
          </p:cNvSpPr>
          <p:nvPr>
            <p:ph sz="quarter" idx="13"/>
          </p:nvPr>
        </p:nvSpPr>
        <p:spPr>
          <a:xfrm>
            <a:off x="685800" y="3611880"/>
            <a:ext cx="5257800" cy="224028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22"/>
          <p:cNvSpPr>
            <a:spLocks noGrp="1"/>
          </p:cNvSpPr>
          <p:nvPr>
            <p:ph sz="quarter" idx="14"/>
          </p:nvPr>
        </p:nvSpPr>
        <p:spPr>
          <a:xfrm>
            <a:off x="6217920" y="3611880"/>
            <a:ext cx="5257800" cy="224028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4 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10789920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87611" y="914400"/>
            <a:ext cx="10789920" cy="274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Content Placeholder 22"/>
          <p:cNvSpPr>
            <a:spLocks noGrp="1"/>
          </p:cNvSpPr>
          <p:nvPr>
            <p:ph sz="quarter" idx="10"/>
          </p:nvPr>
        </p:nvSpPr>
        <p:spPr>
          <a:xfrm>
            <a:off x="685800" y="1280160"/>
            <a:ext cx="5257800" cy="224028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22"/>
          <p:cNvSpPr>
            <a:spLocks noGrp="1"/>
          </p:cNvSpPr>
          <p:nvPr>
            <p:ph sz="quarter" idx="12"/>
          </p:nvPr>
        </p:nvSpPr>
        <p:spPr>
          <a:xfrm>
            <a:off x="6217920" y="1280160"/>
            <a:ext cx="5257800" cy="224028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22"/>
          <p:cNvSpPr>
            <a:spLocks noGrp="1"/>
          </p:cNvSpPr>
          <p:nvPr>
            <p:ph sz="quarter" idx="13"/>
          </p:nvPr>
        </p:nvSpPr>
        <p:spPr>
          <a:xfrm>
            <a:off x="685800" y="3611880"/>
            <a:ext cx="5257800" cy="224028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Content Placeholder 22"/>
          <p:cNvSpPr>
            <a:spLocks noGrp="1"/>
          </p:cNvSpPr>
          <p:nvPr>
            <p:ph sz="quarter" idx="14"/>
          </p:nvPr>
        </p:nvSpPr>
        <p:spPr>
          <a:xfrm>
            <a:off x="6217920" y="3611880"/>
            <a:ext cx="5257800" cy="224028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22324-Sales_Excellence_A_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280160" y="2551897"/>
            <a:ext cx="9601200" cy="640080"/>
          </a:xfrm>
          <a:prstGeom prst="rect">
            <a:avLst/>
          </a:prstGeom>
        </p:spPr>
        <p:txBody>
          <a:bodyPr lIns="0" tIns="0" rIns="0" bIns="0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280160" y="3331480"/>
            <a:ext cx="9601200" cy="91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6" descr="48 pt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35597" y="6088064"/>
            <a:ext cx="116598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8" descr="listovka_face_a5_1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1310638" cy="563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9" descr="fliker_final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1287361" y="2084389"/>
            <a:ext cx="90146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0"/>
          <p:cNvSpPr>
            <a:spLocks noChangeArrowheads="1"/>
          </p:cNvSpPr>
          <p:nvPr userDrawn="1"/>
        </p:nvSpPr>
        <p:spPr bwMode="auto">
          <a:xfrm>
            <a:off x="11283128" y="2071688"/>
            <a:ext cx="905697" cy="361950"/>
          </a:xfrm>
          <a:prstGeom prst="rect">
            <a:avLst/>
          </a:prstGeom>
          <a:solidFill>
            <a:srgbClr val="FFFFFF">
              <a:alpha val="50000"/>
            </a:srgb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ru-RU">
              <a:cs typeface="+mn-cs"/>
            </a:endParaRPr>
          </a:p>
        </p:txBody>
      </p:sp>
      <p:sp>
        <p:nvSpPr>
          <p:cNvPr id="6" name="Rectangle 61"/>
          <p:cNvSpPr>
            <a:spLocks noChangeArrowheads="1"/>
          </p:cNvSpPr>
          <p:nvPr userDrawn="1"/>
        </p:nvSpPr>
        <p:spPr bwMode="auto">
          <a:xfrm>
            <a:off x="11266199" y="4391025"/>
            <a:ext cx="922626" cy="522288"/>
          </a:xfrm>
          <a:prstGeom prst="rect">
            <a:avLst/>
          </a:prstGeom>
          <a:solidFill>
            <a:srgbClr val="FF9966">
              <a:alpha val="62000"/>
            </a:srgb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ru-RU">
              <a:cs typeface="+mn-cs"/>
            </a:endParaRPr>
          </a:p>
        </p:txBody>
      </p:sp>
      <p:sp>
        <p:nvSpPr>
          <p:cNvPr id="7" name="Rectangle 57"/>
          <p:cNvSpPr>
            <a:spLocks noGrp="1" noChangeArrowheads="1"/>
          </p:cNvSpPr>
          <p:nvPr>
            <p:ph type="dt" sz="half" idx="10"/>
          </p:nvPr>
        </p:nvSpPr>
        <p:spPr>
          <a:xfrm>
            <a:off x="406294" y="6477001"/>
            <a:ext cx="2844059" cy="20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3M 2010. </a:t>
            </a:r>
            <a:r>
              <a:rPr lang="ru-RU"/>
              <a:t>Все права защищены</a:t>
            </a:r>
            <a:endParaRPr lang="en-GB"/>
          </a:p>
        </p:txBody>
      </p:sp>
    </p:spTree>
  </p:cSld>
  <p:clrMapOvr>
    <a:masterClrMapping/>
  </p:clrMapOvr>
  <p:transition>
    <p:randomBa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dt" sz="half" idx="10"/>
          </p:nvPr>
        </p:nvSpPr>
        <p:spPr>
          <a:xfrm>
            <a:off x="220076" y="6510339"/>
            <a:ext cx="2844059" cy="200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3M 200</a:t>
            </a:r>
            <a:r>
              <a:rPr lang="ru-RU"/>
              <a:t>9</a:t>
            </a:r>
            <a:r>
              <a:rPr lang="en-GB"/>
              <a:t>. </a:t>
            </a:r>
            <a:r>
              <a:rPr lang="ru-RU"/>
              <a:t>Все права защищены</a:t>
            </a:r>
            <a:endParaRPr lang="en-GB"/>
          </a:p>
        </p:txBody>
      </p:sp>
    </p:spTree>
  </p:cSld>
  <p:clrMapOvr>
    <a:masterClrMapping/>
  </p:clrMapOvr>
  <p:transition>
    <p:randomBa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441" y="1600201"/>
            <a:ext cx="5383398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dt" sz="half" idx="10"/>
          </p:nvPr>
        </p:nvSpPr>
        <p:spPr>
          <a:xfrm>
            <a:off x="220076" y="6510339"/>
            <a:ext cx="2844059" cy="200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3M 200</a:t>
            </a:r>
            <a:r>
              <a:rPr lang="ru-RU"/>
              <a:t>9</a:t>
            </a:r>
            <a:r>
              <a:rPr lang="en-GB"/>
              <a:t>. </a:t>
            </a:r>
            <a:r>
              <a:rPr lang="ru-RU"/>
              <a:t>Все права защищены</a:t>
            </a:r>
            <a:endParaRPr lang="en-GB"/>
          </a:p>
        </p:txBody>
      </p:sp>
    </p:spTree>
  </p:cSld>
  <p:clrMapOvr>
    <a:masterClrMapping/>
  </p:clrMapOvr>
  <p:transition>
    <p:randomBa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F22BFD78-F583-4B8C-B1F0-114877C99E36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F0D3CE9-4511-4F4F-9F56-76BDC476D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2"/>
          <p:cNvSpPr>
            <a:spLocks noGrp="1"/>
          </p:cNvSpPr>
          <p:nvPr>
            <p:ph sz="quarter" idx="10"/>
          </p:nvPr>
        </p:nvSpPr>
        <p:spPr>
          <a:xfrm>
            <a:off x="685800" y="1280160"/>
            <a:ext cx="8229600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10789920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10789920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7611" y="914400"/>
            <a:ext cx="10789920" cy="274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Content Placeholder 22"/>
          <p:cNvSpPr>
            <a:spLocks noGrp="1"/>
          </p:cNvSpPr>
          <p:nvPr>
            <p:ph sz="quarter" idx="10"/>
          </p:nvPr>
        </p:nvSpPr>
        <p:spPr>
          <a:xfrm>
            <a:off x="685800" y="1280160"/>
            <a:ext cx="8229600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10789920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2"/>
          <p:cNvSpPr>
            <a:spLocks noGrp="1"/>
          </p:cNvSpPr>
          <p:nvPr>
            <p:ph sz="quarter" idx="10"/>
          </p:nvPr>
        </p:nvSpPr>
        <p:spPr>
          <a:xfrm>
            <a:off x="685799" y="1280160"/>
            <a:ext cx="7315200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10789920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8265366" y="1285875"/>
            <a:ext cx="32004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10789920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7611" y="914400"/>
            <a:ext cx="10789920" cy="274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Content Placeholder 22"/>
          <p:cNvSpPr>
            <a:spLocks noGrp="1"/>
          </p:cNvSpPr>
          <p:nvPr>
            <p:ph sz="quarter" idx="10"/>
          </p:nvPr>
        </p:nvSpPr>
        <p:spPr>
          <a:xfrm>
            <a:off x="685800" y="1280160"/>
            <a:ext cx="7315200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8265365" y="1285875"/>
            <a:ext cx="32004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2"/>
          <p:cNvSpPr>
            <a:spLocks noGrp="1"/>
          </p:cNvSpPr>
          <p:nvPr>
            <p:ph sz="quarter" idx="10"/>
          </p:nvPr>
        </p:nvSpPr>
        <p:spPr>
          <a:xfrm>
            <a:off x="685800" y="1280160"/>
            <a:ext cx="5257800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2"/>
          <p:cNvSpPr>
            <a:spLocks noGrp="1"/>
          </p:cNvSpPr>
          <p:nvPr>
            <p:ph sz="quarter" idx="11"/>
          </p:nvPr>
        </p:nvSpPr>
        <p:spPr>
          <a:xfrm>
            <a:off x="6217920" y="1280160"/>
            <a:ext cx="5257800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10789920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10789920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87611" y="914400"/>
            <a:ext cx="10789920" cy="274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Content Placeholder 22"/>
          <p:cNvSpPr>
            <a:spLocks noGrp="1"/>
          </p:cNvSpPr>
          <p:nvPr>
            <p:ph sz="quarter" idx="10"/>
          </p:nvPr>
        </p:nvSpPr>
        <p:spPr>
          <a:xfrm>
            <a:off x="685800" y="1280160"/>
            <a:ext cx="5257800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2"/>
          <p:cNvSpPr>
            <a:spLocks noGrp="1"/>
          </p:cNvSpPr>
          <p:nvPr>
            <p:ph sz="quarter" idx="11"/>
          </p:nvPr>
        </p:nvSpPr>
        <p:spPr>
          <a:xfrm>
            <a:off x="6217920" y="1280160"/>
            <a:ext cx="5257800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10789920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2"/>
          <p:cNvSpPr>
            <a:spLocks noGrp="1"/>
          </p:cNvSpPr>
          <p:nvPr>
            <p:ph sz="quarter" idx="10"/>
          </p:nvPr>
        </p:nvSpPr>
        <p:spPr>
          <a:xfrm>
            <a:off x="685800" y="1280160"/>
            <a:ext cx="3474720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2"/>
          <p:cNvSpPr>
            <a:spLocks noGrp="1"/>
          </p:cNvSpPr>
          <p:nvPr>
            <p:ph sz="quarter" idx="11"/>
          </p:nvPr>
        </p:nvSpPr>
        <p:spPr>
          <a:xfrm>
            <a:off x="4335679" y="1280160"/>
            <a:ext cx="3474720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2"/>
          <p:cNvSpPr>
            <a:spLocks noGrp="1"/>
          </p:cNvSpPr>
          <p:nvPr>
            <p:ph sz="quarter" idx="12"/>
          </p:nvPr>
        </p:nvSpPr>
        <p:spPr>
          <a:xfrm>
            <a:off x="7994024" y="1280160"/>
            <a:ext cx="3474720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22324-Sales_Excellence_A_2.jpg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0"/>
            <a:ext cx="1218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5"/>
          <p:cNvSpPr txBox="1">
            <a:spLocks noChangeArrowheads="1"/>
          </p:cNvSpPr>
          <p:nvPr/>
        </p:nvSpPr>
        <p:spPr bwMode="auto">
          <a:xfrm>
            <a:off x="685800" y="55563"/>
            <a:ext cx="107902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Arial Narrow" pitchFamily="34" charset="0"/>
              </a:rPr>
              <a:t>3M Business Name </a:t>
            </a:r>
          </a:p>
        </p:txBody>
      </p:sp>
      <p:pic>
        <p:nvPicPr>
          <p:cNvPr id="1028" name="Picture 13" descr="3M_logo.emf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807075" y="6400800"/>
            <a:ext cx="5746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ooter Placeholder 3"/>
          <p:cNvSpPr txBox="1">
            <a:spLocks/>
          </p:cNvSpPr>
          <p:nvPr/>
        </p:nvSpPr>
        <p:spPr>
          <a:xfrm>
            <a:off x="685800" y="6573838"/>
            <a:ext cx="4572000" cy="184150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800">
                <a:solidFill>
                  <a:schemeClr val="bg2"/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" charset="0"/>
              </a:rPr>
              <a:t>3M Confidential.</a:t>
            </a:r>
            <a:endParaRPr lang="en-US" sz="900" kern="0" dirty="0">
              <a:solidFill>
                <a:schemeClr val="tx1">
                  <a:lumMod val="50000"/>
                  <a:lumOff val="50000"/>
                </a:schemeClr>
              </a:solidFill>
              <a:ea typeface="Arial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273050" y="6567488"/>
            <a:ext cx="3619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fld id="{65E5171D-D8AD-4D68-881D-EE7512CA1BB8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Arial" charset="0"/>
              </a:rPr>
              <a:pPr>
                <a:defRPr/>
              </a:pPr>
              <a:t>‹#›</a:t>
            </a:fld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  <a:ea typeface="Arial" charset="0"/>
            </a:endParaRPr>
          </a:p>
        </p:txBody>
      </p:sp>
      <p:grpSp>
        <p:nvGrpSpPr>
          <p:cNvPr id="1031" name="Group 22"/>
          <p:cNvGrpSpPr>
            <a:grpSpLocks/>
          </p:cNvGrpSpPr>
          <p:nvPr/>
        </p:nvGrpSpPr>
        <p:grpSpPr bwMode="auto">
          <a:xfrm>
            <a:off x="6921500" y="6573838"/>
            <a:ext cx="4572000" cy="184150"/>
            <a:chOff x="6949440" y="6574536"/>
            <a:chExt cx="4572000" cy="182880"/>
          </a:xfrm>
        </p:grpSpPr>
        <p:grpSp>
          <p:nvGrpSpPr>
            <p:cNvPr id="1032" name="Group 8"/>
            <p:cNvGrpSpPr>
              <a:grpSpLocks/>
            </p:cNvGrpSpPr>
            <p:nvPr/>
          </p:nvGrpSpPr>
          <p:grpSpPr bwMode="auto">
            <a:xfrm>
              <a:off x="6949440" y="6574536"/>
              <a:ext cx="4572000" cy="182880"/>
              <a:chOff x="6953905" y="6574536"/>
              <a:chExt cx="4572000" cy="182880"/>
            </a:xfrm>
          </p:grpSpPr>
          <p:sp>
            <p:nvSpPr>
              <p:cNvPr id="1034" name="TextBox 25"/>
              <p:cNvSpPr txBox="1">
                <a:spLocks noChangeArrowheads="1"/>
              </p:cNvSpPr>
              <p:nvPr/>
            </p:nvSpPr>
            <p:spPr bwMode="auto">
              <a:xfrm>
                <a:off x="9459529" y="6574536"/>
                <a:ext cx="1177586" cy="182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r" defTabSz="912813"/>
                <a:fld id="{4F099C6C-0D18-4656-AFCA-AD9B826AEC8D}" type="datetime3">
                  <a:rPr lang="en-US" sz="900">
                    <a:solidFill>
                      <a:srgbClr val="7F7F7F"/>
                    </a:solidFill>
                    <a:latin typeface="Arial Narrow" pitchFamily="34" charset="0"/>
                  </a:rPr>
                  <a:pPr algn="r" defTabSz="912813"/>
                  <a:t>12 October 2015</a:t>
                </a:fld>
                <a:endParaRPr lang="en-US" sz="900">
                  <a:solidFill>
                    <a:srgbClr val="7F7F7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9260543" y="6588724"/>
                <a:ext cx="1163637" cy="15450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4088">
                  <a:defRPr/>
                </a:pPr>
                <a:endParaRPr lang="en-US">
                  <a:ea typeface="Arial" charset="0"/>
                </a:endParaRPr>
              </a:p>
            </p:txBody>
          </p:sp>
          <p:sp>
            <p:nvSpPr>
              <p:cNvPr id="28" name="Footer Placeholder 3"/>
              <p:cNvSpPr txBox="1">
                <a:spLocks/>
              </p:cNvSpPr>
              <p:nvPr/>
            </p:nvSpPr>
            <p:spPr>
              <a:xfrm>
                <a:off x="6953905" y="6574536"/>
                <a:ext cx="4572000" cy="182880"/>
              </a:xfrm>
              <a:prstGeom prst="rect">
                <a:avLst/>
              </a:prstGeom>
            </p:spPr>
            <p:txBody>
              <a:bodyPr wrap="none" lIns="0" tIns="0" rIns="0" bIns="0"/>
              <a:lstStyle>
                <a:lvl1pPr>
                  <a:defRPr sz="800">
                    <a:solidFill>
                      <a:schemeClr val="bg2"/>
                    </a:solidFill>
                    <a:latin typeface="+mn-lt"/>
                  </a:defRPr>
                </a:lvl1pPr>
              </a:lstStyle>
              <a:p>
                <a:pPr algn="r" defTabSz="914088" fontAlgn="auto">
                  <a:spcBef>
                    <a:spcPts val="0"/>
                  </a:spcBef>
                  <a:spcAft>
                    <a:spcPts val="0"/>
                  </a:spcAft>
                  <a:tabLst>
                    <a:tab pos="798513" algn="r"/>
                  </a:tabLst>
                  <a:defRPr/>
                </a:pPr>
                <a:r>
                  <a:rPr lang="en-US" sz="900" kern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Arial" charset="0"/>
                  </a:rPr>
                  <a:t>. All Rights Reserved.</a:t>
                </a:r>
                <a:endParaRPr lang="en-US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Arial" charset="0"/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0178415" y="6574536"/>
              <a:ext cx="258763" cy="182880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>
                <a:defRPr/>
              </a:pPr>
              <a:r>
                <a:rPr lang="en-US" sz="900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 Narrow"/>
                  <a:ea typeface="Arial" charset="0"/>
                </a:rPr>
                <a:t>© </a:t>
              </a:r>
              <a:r>
                <a:rPr lang="en-US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/>
                  <a:ea typeface="Arial" charset="0"/>
                </a:rPr>
                <a:t>3M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2" r:id="rId13"/>
    <p:sldLayoutId id="2147483840" r:id="rId14"/>
    <p:sldLayoutId id="2147483843" r:id="rId15"/>
    <p:sldLayoutId id="2147483844" r:id="rId16"/>
    <p:sldLayoutId id="2147483845" r:id="rId17"/>
    <p:sldLayoutId id="2147483846" r:id="rId18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ts val="300"/>
        </a:spcAft>
        <a:defRPr lang="en-US" sz="3200" dirty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ts val="300"/>
        </a:spcAft>
        <a:defRPr sz="3200">
          <a:solidFill>
            <a:schemeClr val="tx1"/>
          </a:solidFill>
          <a:latin typeface="Arial Narrow" charset="0"/>
          <a:ea typeface="Arial" charset="0"/>
          <a:cs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ts val="300"/>
        </a:spcAft>
        <a:defRPr sz="3200">
          <a:solidFill>
            <a:schemeClr val="tx1"/>
          </a:solidFill>
          <a:latin typeface="Arial Narrow" charset="0"/>
          <a:ea typeface="Arial" charset="0"/>
          <a:cs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ts val="300"/>
        </a:spcAft>
        <a:defRPr sz="3200">
          <a:solidFill>
            <a:schemeClr val="tx1"/>
          </a:solidFill>
          <a:latin typeface="Arial Narrow" charset="0"/>
          <a:ea typeface="Arial" charset="0"/>
          <a:cs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ts val="300"/>
        </a:spcAft>
        <a:defRPr sz="3200">
          <a:solidFill>
            <a:schemeClr val="tx1"/>
          </a:solidFill>
          <a:latin typeface="Arial Narrow" charset="0"/>
          <a:ea typeface="Arial" charset="0"/>
          <a:cs typeface="Arial" charset="0"/>
        </a:defRPr>
      </a:lvl5pPr>
      <a:lvl6pPr marL="457200"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" charset="0"/>
          <a:ea typeface="Arial" charset="0"/>
          <a:cs typeface="Arial" charset="0"/>
        </a:defRPr>
      </a:lvl6pPr>
      <a:lvl7pPr marL="914400"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" charset="0"/>
          <a:ea typeface="Arial" charset="0"/>
          <a:cs typeface="Arial" charset="0"/>
        </a:defRPr>
      </a:lvl7pPr>
      <a:lvl8pPr marL="1371600"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" charset="0"/>
          <a:ea typeface="Arial" charset="0"/>
          <a:cs typeface="Arial" charset="0"/>
        </a:defRPr>
      </a:lvl8pPr>
      <a:lvl9pPr marL="1828800"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" charset="0"/>
          <a:ea typeface="Arial" charset="0"/>
          <a:cs typeface="Arial" charset="0"/>
        </a:defRPr>
      </a:lvl9pPr>
    </p:titleStyle>
    <p:bodyStyle>
      <a:lvl1pPr marL="236538" indent="-236538" algn="l" rtl="0" eaLnBrk="1" fontAlgn="base" hangingPunct="1">
        <a:spcBef>
          <a:spcPct val="20000"/>
        </a:spcBef>
        <a:spcAft>
          <a:spcPts val="500"/>
        </a:spcAft>
        <a:buClr>
          <a:schemeClr val="bg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338138" algn="l" rtl="0" eaLnBrk="1" fontAlgn="base" hangingPunct="1">
        <a:spcBef>
          <a:spcPts val="600"/>
        </a:spcBef>
        <a:spcAft>
          <a:spcPts val="600"/>
        </a:spcAft>
        <a:buClr>
          <a:schemeClr val="bg2"/>
        </a:buClr>
        <a:buSzPct val="100000"/>
        <a:buFont typeface="Arial Narrow" pitchFamily="34" charset="0"/>
        <a:buChar char="―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738188" indent="-163513" algn="l" rtl="0" eaLnBrk="1" fontAlgn="base" hangingPunct="1">
        <a:spcBef>
          <a:spcPts val="600"/>
        </a:spcBef>
        <a:spcAft>
          <a:spcPts val="600"/>
        </a:spcAft>
        <a:buClr>
          <a:schemeClr val="bg2"/>
        </a:buClr>
        <a:buSzPct val="80000"/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76213" algn="l" rtl="0" eaLnBrk="1" fontAlgn="base" hangingPunct="1">
        <a:spcBef>
          <a:spcPts val="600"/>
        </a:spcBef>
        <a:spcAft>
          <a:spcPts val="600"/>
        </a:spcAft>
        <a:buClr>
          <a:schemeClr val="bg2"/>
        </a:buClr>
        <a:buSzPct val="100000"/>
        <a:buFont typeface="Arial Narrow" pitchFamily="34" charset="0"/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indent="-547688" algn="l" rtl="0" eaLnBrk="1" fontAlgn="base" hangingPunct="1">
        <a:spcBef>
          <a:spcPts val="600"/>
        </a:spcBef>
        <a:spcAft>
          <a:spcPts val="600"/>
        </a:spcAft>
        <a:buClr>
          <a:srgbClr val="948A54"/>
        </a:buClr>
        <a:buSzPct val="80000"/>
        <a:buFont typeface="Wingdings" pitchFamily="2" charset="2"/>
        <a:buChar char="§"/>
        <a:defRPr sz="16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D4D4D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D4D4D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D4D4D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D4D4D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pulsar3@r66.ru" TargetMode="Externa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 txBox="1">
            <a:spLocks/>
          </p:cNvSpPr>
          <p:nvPr/>
        </p:nvSpPr>
        <p:spPr bwMode="auto">
          <a:xfrm>
            <a:off x="74065" y="6624639"/>
            <a:ext cx="2844059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r>
              <a:rPr lang="en-GB" sz="1000" b="0" dirty="0">
                <a:solidFill>
                  <a:srgbClr val="808080"/>
                </a:solidFill>
                <a:latin typeface="Arial Narrow" pitchFamily="34" charset="0"/>
              </a:rPr>
              <a:t>© 3M </a:t>
            </a:r>
            <a:r>
              <a:rPr lang="en-GB" sz="1000" b="0" dirty="0" smtClean="0">
                <a:solidFill>
                  <a:srgbClr val="808080"/>
                </a:solidFill>
                <a:latin typeface="Arial Narrow" pitchFamily="34" charset="0"/>
              </a:rPr>
              <a:t>2014. </a:t>
            </a:r>
            <a:r>
              <a:rPr lang="ru-RU" sz="1000" b="0" dirty="0">
                <a:solidFill>
                  <a:srgbClr val="808080"/>
                </a:solidFill>
                <a:latin typeface="Arial Narrow" pitchFamily="34" charset="0"/>
              </a:rPr>
              <a:t>Все права защищены</a:t>
            </a:r>
            <a:endParaRPr lang="en-GB" sz="1000" b="0" dirty="0">
              <a:solidFill>
                <a:srgbClr val="808080"/>
              </a:solidFill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5954623" y="5417357"/>
            <a:ext cx="5887350" cy="646331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>
              <a:defRPr/>
            </a:pPr>
            <a:r>
              <a:rPr lang="ru-RU" sz="3600" dirty="0" smtClean="0">
                <a:latin typeface="+mn-lt"/>
                <a:ea typeface="Arial" charset="0"/>
              </a:rPr>
              <a:t>ПОРА  ЗАСВЕТИТЬСЯ!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994" name="Rectangle 2"/>
          <p:cNvSpPr>
            <a:spLocks noChangeArrowheads="1"/>
          </p:cNvSpPr>
          <p:nvPr/>
        </p:nvSpPr>
        <p:spPr bwMode="auto">
          <a:xfrm>
            <a:off x="203147" y="1463675"/>
            <a:ext cx="11826970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just">
              <a:lnSpc>
                <a:spcPct val="100000"/>
              </a:lnSpc>
              <a:spcBef>
                <a:spcPct val="50000"/>
              </a:spcBef>
            </a:pPr>
            <a:r>
              <a:rPr lang="ru-RU" sz="2400" b="0" u="sng">
                <a:solidFill>
                  <a:schemeClr val="tx1"/>
                </a:solidFill>
                <a:latin typeface="Arial" pitchFamily="34" charset="0"/>
              </a:rPr>
              <a:t>          </a:t>
            </a:r>
            <a:r>
              <a:rPr lang="en-US" b="0" u="sng">
                <a:solidFill>
                  <a:schemeClr val="tx1"/>
                </a:solidFill>
                <a:latin typeface="Arial" pitchFamily="34" charset="0"/>
              </a:rPr>
              <a:t>У БОЛЕЕ ПОЖИЛЫХ ВОДИТЕЛEЙ УХУДШАЕТСЯ</a:t>
            </a:r>
            <a:endParaRPr lang="ru-RU" b="0" u="sng">
              <a:solidFill>
                <a:schemeClr val="tx1"/>
              </a:solidFill>
              <a:latin typeface="Arial" pitchFamily="34" charset="0"/>
            </a:endParaRPr>
          </a:p>
          <a:p>
            <a:pPr algn="just">
              <a:lnSpc>
                <a:spcPct val="100000"/>
              </a:lnSpc>
              <a:spcBef>
                <a:spcPct val="50000"/>
              </a:spcBef>
            </a:pPr>
            <a:r>
              <a:rPr lang="ru-RU" b="0" u="sng">
                <a:solidFill>
                  <a:schemeClr val="tx1"/>
                </a:solidFill>
                <a:latin typeface="Arial" pitchFamily="34" charset="0"/>
              </a:rPr>
              <a:t>             </a:t>
            </a:r>
            <a:r>
              <a:rPr lang="en-US" b="0" u="sng">
                <a:solidFill>
                  <a:schemeClr val="tx1"/>
                </a:solidFill>
                <a:latin typeface="Arial" pitchFamily="34" charset="0"/>
              </a:rPr>
              <a:t>ОСТРОТА ЗРЕНИЯ</a:t>
            </a:r>
            <a:endParaRPr lang="ru-RU" b="0" u="sng">
              <a:solidFill>
                <a:schemeClr val="tx1"/>
              </a:solidFill>
              <a:latin typeface="Arial" pitchFamily="34" charset="0"/>
            </a:endParaRPr>
          </a:p>
          <a:p>
            <a:pPr algn="just">
              <a:lnSpc>
                <a:spcPct val="100000"/>
              </a:lnSpc>
              <a:spcBef>
                <a:spcPct val="50000"/>
              </a:spcBef>
            </a:pPr>
            <a:r>
              <a:rPr lang="ru-RU" sz="2400" b="0">
                <a:solidFill>
                  <a:schemeClr val="tx1"/>
                </a:solidFill>
                <a:latin typeface="Arial" pitchFamily="34" charset="0"/>
              </a:rPr>
              <a:t>          </a:t>
            </a:r>
            <a:r>
              <a:rPr lang="en-US" sz="1800" b="0">
                <a:solidFill>
                  <a:schemeClr val="tx1"/>
                </a:solidFill>
                <a:latin typeface="Arial" pitchFamily="34" charset="0"/>
              </a:rPr>
              <a:t>Количество света, необходимого человеческому глазу</a:t>
            </a:r>
            <a:r>
              <a:rPr lang="ru-RU" sz="1800" b="0">
                <a:solidFill>
                  <a:schemeClr val="tx1"/>
                </a:solidFill>
                <a:latin typeface="Arial" pitchFamily="34" charset="0"/>
              </a:rPr>
              <a:t> дл</a:t>
            </a:r>
            <a:r>
              <a:rPr lang="en-US" sz="1800" b="0">
                <a:solidFill>
                  <a:schemeClr val="tx1"/>
                </a:solidFill>
                <a:latin typeface="Arial" pitchFamily="34" charset="0"/>
              </a:rPr>
              <a:t>я адекватного</a:t>
            </a:r>
            <a:endParaRPr lang="ru-RU" sz="1800" b="0">
              <a:solidFill>
                <a:schemeClr val="tx1"/>
              </a:solidFill>
              <a:latin typeface="Arial" pitchFamily="34" charset="0"/>
            </a:endParaRPr>
          </a:p>
          <a:p>
            <a:pPr algn="just">
              <a:lnSpc>
                <a:spcPct val="100000"/>
              </a:lnSpc>
              <a:spcBef>
                <a:spcPct val="50000"/>
              </a:spcBef>
            </a:pPr>
            <a:r>
              <a:rPr lang="ru-RU" sz="1800" b="0">
                <a:solidFill>
                  <a:schemeClr val="tx1"/>
                </a:solidFill>
                <a:latin typeface="Arial" pitchFamily="34" charset="0"/>
              </a:rPr>
              <a:t>	</a:t>
            </a:r>
            <a:r>
              <a:rPr lang="en-US" sz="1800" b="0">
                <a:solidFill>
                  <a:schemeClr val="tx1"/>
                </a:solidFill>
                <a:latin typeface="Arial" pitchFamily="34" charset="0"/>
              </a:rPr>
              <a:t>восприятия объектов, удваивается</a:t>
            </a:r>
            <a:r>
              <a:rPr lang="ru-RU" sz="1800" b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1800" b="0">
                <a:solidFill>
                  <a:schemeClr val="tx1"/>
                </a:solidFill>
                <a:latin typeface="Arial" pitchFamily="34" charset="0"/>
              </a:rPr>
              <a:t>каждые 13 лет</a:t>
            </a:r>
            <a:endParaRPr lang="en-US" sz="1800" b="0">
              <a:solidFill>
                <a:schemeClr val="tx1"/>
              </a:solidFill>
              <a:latin typeface="Arial Cyr" charset="-5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13621" y="3549651"/>
            <a:ext cx="10990967" cy="2411413"/>
            <a:chOff x="90" y="2012"/>
            <a:chExt cx="5788" cy="1743"/>
          </a:xfrm>
        </p:grpSpPr>
        <p:sp>
          <p:nvSpPr>
            <p:cNvPr id="17414" name="Rectangle 4"/>
            <p:cNvSpPr>
              <a:spLocks noChangeArrowheads="1"/>
            </p:cNvSpPr>
            <p:nvPr/>
          </p:nvSpPr>
          <p:spPr bwMode="auto">
            <a:xfrm>
              <a:off x="465" y="3431"/>
              <a:ext cx="1195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15" name="Rectangle 5"/>
            <p:cNvSpPr>
              <a:spLocks noChangeArrowheads="1"/>
            </p:cNvSpPr>
            <p:nvPr/>
          </p:nvSpPr>
          <p:spPr bwMode="auto">
            <a:xfrm>
              <a:off x="2058" y="3431"/>
              <a:ext cx="1860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16" name="Rectangle 6"/>
            <p:cNvSpPr>
              <a:spLocks noChangeArrowheads="1"/>
            </p:cNvSpPr>
            <p:nvPr/>
          </p:nvSpPr>
          <p:spPr bwMode="auto">
            <a:xfrm>
              <a:off x="465" y="3431"/>
              <a:ext cx="1195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17" name="Rectangle 7"/>
            <p:cNvSpPr>
              <a:spLocks noChangeArrowheads="1"/>
            </p:cNvSpPr>
            <p:nvPr/>
          </p:nvSpPr>
          <p:spPr bwMode="auto">
            <a:xfrm>
              <a:off x="2058" y="3431"/>
              <a:ext cx="1860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59" y="2012"/>
              <a:ext cx="5019" cy="1355"/>
              <a:chOff x="859" y="2012"/>
              <a:chExt cx="5019" cy="1355"/>
            </a:xfrm>
          </p:grpSpPr>
          <p:sp>
            <p:nvSpPr>
              <p:cNvPr id="17420" name="Freeform 9"/>
              <p:cNvSpPr>
                <a:spLocks/>
              </p:cNvSpPr>
              <p:nvPr/>
            </p:nvSpPr>
            <p:spPr bwMode="auto">
              <a:xfrm>
                <a:off x="859" y="3074"/>
                <a:ext cx="4479" cy="202"/>
              </a:xfrm>
              <a:custGeom>
                <a:avLst/>
                <a:gdLst>
                  <a:gd name="T0" fmla="*/ 0 w 4479"/>
                  <a:gd name="T1" fmla="*/ 0 h 202"/>
                  <a:gd name="T2" fmla="*/ 4478 w 4479"/>
                  <a:gd name="T3" fmla="*/ 0 h 202"/>
                  <a:gd name="T4" fmla="*/ 4478 w 4479"/>
                  <a:gd name="T5" fmla="*/ 201 h 202"/>
                  <a:gd name="T6" fmla="*/ 0 w 4479"/>
                  <a:gd name="T7" fmla="*/ 201 h 202"/>
                  <a:gd name="T8" fmla="*/ 0 w 4479"/>
                  <a:gd name="T9" fmla="*/ 0 h 2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79"/>
                  <a:gd name="T16" fmla="*/ 0 h 202"/>
                  <a:gd name="T17" fmla="*/ 4479 w 4479"/>
                  <a:gd name="T18" fmla="*/ 202 h 2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79" h="202">
                    <a:moveTo>
                      <a:pt x="0" y="0"/>
                    </a:moveTo>
                    <a:lnTo>
                      <a:pt x="4478" y="0"/>
                    </a:lnTo>
                    <a:lnTo>
                      <a:pt x="4478" y="201"/>
                    </a:lnTo>
                    <a:lnTo>
                      <a:pt x="0" y="20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1" name="Freeform 10"/>
              <p:cNvSpPr>
                <a:spLocks/>
              </p:cNvSpPr>
              <p:nvPr/>
            </p:nvSpPr>
            <p:spPr bwMode="auto">
              <a:xfrm>
                <a:off x="859" y="2756"/>
                <a:ext cx="2240" cy="199"/>
              </a:xfrm>
              <a:custGeom>
                <a:avLst/>
                <a:gdLst>
                  <a:gd name="T0" fmla="*/ 0 w 2240"/>
                  <a:gd name="T1" fmla="*/ 0 h 199"/>
                  <a:gd name="T2" fmla="*/ 2239 w 2240"/>
                  <a:gd name="T3" fmla="*/ 0 h 199"/>
                  <a:gd name="T4" fmla="*/ 2239 w 2240"/>
                  <a:gd name="T5" fmla="*/ 198 h 199"/>
                  <a:gd name="T6" fmla="*/ 0 w 2240"/>
                  <a:gd name="T7" fmla="*/ 198 h 199"/>
                  <a:gd name="T8" fmla="*/ 0 w 2240"/>
                  <a:gd name="T9" fmla="*/ 0 h 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40"/>
                  <a:gd name="T16" fmla="*/ 0 h 199"/>
                  <a:gd name="T17" fmla="*/ 2240 w 2240"/>
                  <a:gd name="T18" fmla="*/ 199 h 1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40" h="199">
                    <a:moveTo>
                      <a:pt x="0" y="0"/>
                    </a:moveTo>
                    <a:lnTo>
                      <a:pt x="2239" y="0"/>
                    </a:lnTo>
                    <a:lnTo>
                      <a:pt x="2239" y="198"/>
                    </a:lnTo>
                    <a:lnTo>
                      <a:pt x="0" y="19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AFD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2" name="Freeform 11"/>
              <p:cNvSpPr>
                <a:spLocks/>
              </p:cNvSpPr>
              <p:nvPr/>
            </p:nvSpPr>
            <p:spPr bwMode="auto">
              <a:xfrm>
                <a:off x="859" y="2393"/>
                <a:ext cx="1120" cy="203"/>
              </a:xfrm>
              <a:custGeom>
                <a:avLst/>
                <a:gdLst>
                  <a:gd name="T0" fmla="*/ 0 w 1120"/>
                  <a:gd name="T1" fmla="*/ 0 h 203"/>
                  <a:gd name="T2" fmla="*/ 1119 w 1120"/>
                  <a:gd name="T3" fmla="*/ 0 h 203"/>
                  <a:gd name="T4" fmla="*/ 1119 w 1120"/>
                  <a:gd name="T5" fmla="*/ 202 h 203"/>
                  <a:gd name="T6" fmla="*/ 0 w 1120"/>
                  <a:gd name="T7" fmla="*/ 202 h 203"/>
                  <a:gd name="T8" fmla="*/ 0 w 1120"/>
                  <a:gd name="T9" fmla="*/ 0 h 2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0"/>
                  <a:gd name="T16" fmla="*/ 0 h 203"/>
                  <a:gd name="T17" fmla="*/ 1120 w 1120"/>
                  <a:gd name="T18" fmla="*/ 203 h 2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0" h="203">
                    <a:moveTo>
                      <a:pt x="0" y="0"/>
                    </a:moveTo>
                    <a:lnTo>
                      <a:pt x="1119" y="0"/>
                    </a:lnTo>
                    <a:lnTo>
                      <a:pt x="1119" y="202"/>
                    </a:lnTo>
                    <a:lnTo>
                      <a:pt x="0" y="2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C0128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3" name="Freeform 12"/>
              <p:cNvSpPr>
                <a:spLocks/>
              </p:cNvSpPr>
              <p:nvPr/>
            </p:nvSpPr>
            <p:spPr bwMode="auto">
              <a:xfrm>
                <a:off x="859" y="2055"/>
                <a:ext cx="559" cy="199"/>
              </a:xfrm>
              <a:custGeom>
                <a:avLst/>
                <a:gdLst>
                  <a:gd name="T0" fmla="*/ 0 w 559"/>
                  <a:gd name="T1" fmla="*/ 0 h 199"/>
                  <a:gd name="T2" fmla="*/ 558 w 559"/>
                  <a:gd name="T3" fmla="*/ 0 h 199"/>
                  <a:gd name="T4" fmla="*/ 558 w 559"/>
                  <a:gd name="T5" fmla="*/ 198 h 199"/>
                  <a:gd name="T6" fmla="*/ 0 w 559"/>
                  <a:gd name="T7" fmla="*/ 198 h 199"/>
                  <a:gd name="T8" fmla="*/ 0 w 559"/>
                  <a:gd name="T9" fmla="*/ 0 h 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9"/>
                  <a:gd name="T16" fmla="*/ 0 h 199"/>
                  <a:gd name="T17" fmla="*/ 559 w 559"/>
                  <a:gd name="T18" fmla="*/ 199 h 1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9" h="199">
                    <a:moveTo>
                      <a:pt x="0" y="0"/>
                    </a:moveTo>
                    <a:lnTo>
                      <a:pt x="558" y="0"/>
                    </a:lnTo>
                    <a:lnTo>
                      <a:pt x="558" y="198"/>
                    </a:lnTo>
                    <a:lnTo>
                      <a:pt x="0" y="19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27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4" name="Rectangle 13"/>
              <p:cNvSpPr>
                <a:spLocks noChangeArrowheads="1"/>
              </p:cNvSpPr>
              <p:nvPr/>
            </p:nvSpPr>
            <p:spPr bwMode="auto">
              <a:xfrm>
                <a:off x="5365" y="3033"/>
                <a:ext cx="513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2400">
                    <a:solidFill>
                      <a:srgbClr val="FFFFFF"/>
                    </a:solidFill>
                    <a:latin typeface="Arial" pitchFamily="34" charset="0"/>
                  </a:rPr>
                  <a:t>800%</a:t>
                </a:r>
              </a:p>
            </p:txBody>
          </p:sp>
          <p:sp>
            <p:nvSpPr>
              <p:cNvPr id="17425" name="Rectangle 14"/>
              <p:cNvSpPr>
                <a:spLocks noChangeArrowheads="1"/>
              </p:cNvSpPr>
              <p:nvPr/>
            </p:nvSpPr>
            <p:spPr bwMode="auto">
              <a:xfrm>
                <a:off x="3128" y="2714"/>
                <a:ext cx="513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2400">
                    <a:solidFill>
                      <a:srgbClr val="FFFFFF"/>
                    </a:solidFill>
                    <a:latin typeface="Arial" pitchFamily="34" charset="0"/>
                  </a:rPr>
                  <a:t>400%</a:t>
                </a:r>
              </a:p>
            </p:txBody>
          </p:sp>
          <p:sp>
            <p:nvSpPr>
              <p:cNvPr id="17426" name="Rectangle 15"/>
              <p:cNvSpPr>
                <a:spLocks noChangeArrowheads="1"/>
              </p:cNvSpPr>
              <p:nvPr/>
            </p:nvSpPr>
            <p:spPr bwMode="auto">
              <a:xfrm>
                <a:off x="1993" y="2352"/>
                <a:ext cx="513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2400">
                    <a:solidFill>
                      <a:srgbClr val="FFFFFF"/>
                    </a:solidFill>
                    <a:latin typeface="Arial" pitchFamily="34" charset="0"/>
                  </a:rPr>
                  <a:t>200%</a:t>
                </a:r>
              </a:p>
            </p:txBody>
          </p:sp>
          <p:sp>
            <p:nvSpPr>
              <p:cNvPr id="17427" name="Rectangle 16"/>
              <p:cNvSpPr>
                <a:spLocks noChangeArrowheads="1"/>
              </p:cNvSpPr>
              <p:nvPr/>
            </p:nvSpPr>
            <p:spPr bwMode="auto">
              <a:xfrm>
                <a:off x="1418" y="2012"/>
                <a:ext cx="513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2400">
                    <a:solidFill>
                      <a:srgbClr val="FFFFFF"/>
                    </a:solidFill>
                    <a:latin typeface="Arial" pitchFamily="34" charset="0"/>
                  </a:rPr>
                  <a:t>100%</a:t>
                </a:r>
              </a:p>
            </p:txBody>
          </p:sp>
        </p:grpSp>
        <p:sp>
          <p:nvSpPr>
            <p:cNvPr id="17419" name="Rectangle 17"/>
            <p:cNvSpPr>
              <a:spLocks noChangeArrowheads="1"/>
            </p:cNvSpPr>
            <p:nvPr/>
          </p:nvSpPr>
          <p:spPr bwMode="auto">
            <a:xfrm>
              <a:off x="90" y="2017"/>
              <a:ext cx="799" cy="1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</a:pPr>
              <a:r>
                <a:rPr lang="en-US" sz="2400" b="0">
                  <a:solidFill>
                    <a:schemeClr val="tx1"/>
                  </a:solidFill>
                  <a:latin typeface="Arial" pitchFamily="34" charset="0"/>
                </a:rPr>
                <a:t>20</a:t>
              </a:r>
            </a:p>
            <a:p>
              <a:pPr algn="l">
                <a:lnSpc>
                  <a:spcPct val="100000"/>
                </a:lnSpc>
                <a:spcBef>
                  <a:spcPct val="50000"/>
                </a:spcBef>
              </a:pPr>
              <a:r>
                <a:rPr lang="en-US" sz="2400" b="0">
                  <a:solidFill>
                    <a:schemeClr val="tx1"/>
                  </a:solidFill>
                  <a:latin typeface="Arial" pitchFamily="34" charset="0"/>
                </a:rPr>
                <a:t>33</a:t>
              </a:r>
            </a:p>
            <a:p>
              <a:pPr algn="l">
                <a:lnSpc>
                  <a:spcPct val="100000"/>
                </a:lnSpc>
                <a:spcBef>
                  <a:spcPct val="50000"/>
                </a:spcBef>
              </a:pPr>
              <a:r>
                <a:rPr lang="en-US" sz="2400" b="0">
                  <a:solidFill>
                    <a:schemeClr val="tx1"/>
                  </a:solidFill>
                  <a:latin typeface="Arial" pitchFamily="34" charset="0"/>
                </a:rPr>
                <a:t>46</a:t>
              </a:r>
            </a:p>
            <a:p>
              <a:pPr algn="l">
                <a:lnSpc>
                  <a:spcPct val="100000"/>
                </a:lnSpc>
                <a:spcBef>
                  <a:spcPct val="50000"/>
                </a:spcBef>
              </a:pPr>
              <a:r>
                <a:rPr lang="en-US" sz="2400" b="0">
                  <a:solidFill>
                    <a:schemeClr val="tx1"/>
                  </a:solidFill>
                  <a:latin typeface="Arial" pitchFamily="34" charset="0"/>
                </a:rPr>
                <a:t>59</a:t>
              </a:r>
            </a:p>
          </p:txBody>
        </p:sp>
      </p:grpSp>
      <p:sp>
        <p:nvSpPr>
          <p:cNvPr id="1237010" name="Rectangle 18"/>
          <p:cNvSpPr>
            <a:spLocks noChangeArrowheads="1"/>
          </p:cNvSpPr>
          <p:nvPr/>
        </p:nvSpPr>
        <p:spPr bwMode="auto">
          <a:xfrm>
            <a:off x="294142" y="228600"/>
            <a:ext cx="6420294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l">
              <a:lnSpc>
                <a:spcPct val="100000"/>
              </a:lnSpc>
              <a:defRPr/>
            </a:pPr>
            <a:endParaRPr lang="ru-RU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l">
              <a:lnSpc>
                <a:spcPct val="100000"/>
              </a:lnSpc>
              <a:defRPr/>
            </a:pPr>
            <a:r>
              <a:rPr lang="ru-RU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  </a:t>
            </a:r>
            <a:r>
              <a:rPr lang="en-US" sz="3600" dirty="0" err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Возраст</a:t>
            </a: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sz="3600" dirty="0" err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водителя</a:t>
            </a:r>
            <a:r>
              <a:rPr lang="en-US" sz="3200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/>
            </a:r>
            <a:b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pic>
        <p:nvPicPr>
          <p:cNvPr id="20" name="Picture 19" descr="Cap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07" y="63799"/>
            <a:ext cx="1913693" cy="31897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008724" y="0"/>
            <a:ext cx="7180101" cy="5049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Факторы, влияющие на безопасность человека на дороге</a:t>
            </a:r>
            <a:endParaRPr lang="ru-RU" sz="2000" dirty="0" smtClean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36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699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363972" y="1235076"/>
            <a:ext cx="11824853" cy="21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just">
              <a:lnSpc>
                <a:spcPct val="100000"/>
              </a:lnSpc>
              <a:spcBef>
                <a:spcPct val="50000"/>
              </a:spcBef>
            </a:pPr>
            <a:endParaRPr lang="en-US" sz="2400" b="0">
              <a:solidFill>
                <a:schemeClr val="tx1"/>
              </a:solidFill>
              <a:latin typeface="Arial" pitchFamily="34" charset="0"/>
            </a:endParaRPr>
          </a:p>
          <a:p>
            <a:pPr algn="just">
              <a:lnSpc>
                <a:spcPct val="100000"/>
              </a:lnSpc>
              <a:spcBef>
                <a:spcPct val="50000"/>
              </a:spcBef>
            </a:pPr>
            <a:endParaRPr lang="en-US" sz="2400" b="0">
              <a:solidFill>
                <a:schemeClr val="tx1"/>
              </a:solidFill>
              <a:latin typeface="Arial" pitchFamily="34" charset="0"/>
            </a:endParaRPr>
          </a:p>
          <a:p>
            <a:pPr algn="just">
              <a:lnSpc>
                <a:spcPct val="100000"/>
              </a:lnSpc>
              <a:spcBef>
                <a:spcPct val="50000"/>
              </a:spcBef>
            </a:pPr>
            <a:endParaRPr lang="en-US" sz="2400" b="0">
              <a:solidFill>
                <a:schemeClr val="tx1"/>
              </a:solidFill>
              <a:latin typeface="Arial" pitchFamily="34" charset="0"/>
            </a:endParaRPr>
          </a:p>
          <a:p>
            <a:pPr algn="just">
              <a:lnSpc>
                <a:spcPct val="100000"/>
              </a:lnSpc>
              <a:spcBef>
                <a:spcPct val="50000"/>
              </a:spcBef>
            </a:pPr>
            <a:endParaRPr lang="en-US" sz="24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239043" name="Rectangle 3"/>
          <p:cNvSpPr>
            <a:spLocks noChangeArrowheads="1"/>
          </p:cNvSpPr>
          <p:nvPr/>
        </p:nvSpPr>
        <p:spPr bwMode="auto">
          <a:xfrm>
            <a:off x="488823" y="313899"/>
            <a:ext cx="6689899" cy="120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3600" u="sng" dirty="0">
                <a:latin typeface="+mj-lt"/>
              </a:rPr>
              <a:t>ВОЗРАСТ</a:t>
            </a:r>
            <a:r>
              <a:rPr lang="en-US" sz="36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en-US" sz="3600" u="sng" dirty="0">
                <a:latin typeface="+mj-lt"/>
              </a:rPr>
              <a:t>ВОДИТЕЛЯ</a:t>
            </a:r>
            <a:r>
              <a:rPr lang="en-US" sz="36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: 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/>
            </a:r>
            <a:b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</a:b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8437" name="Rectangle 4" descr="Space-Background"/>
          <p:cNvSpPr>
            <a:spLocks noChangeArrowheads="1"/>
          </p:cNvSpPr>
          <p:nvPr/>
        </p:nvSpPr>
        <p:spPr bwMode="auto">
          <a:xfrm>
            <a:off x="454965" y="1105470"/>
            <a:ext cx="11528597" cy="524074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8" name="Freeform 5"/>
          <p:cNvSpPr>
            <a:spLocks/>
          </p:cNvSpPr>
          <p:nvPr/>
        </p:nvSpPr>
        <p:spPr bwMode="auto">
          <a:xfrm>
            <a:off x="11526482" y="1235075"/>
            <a:ext cx="196798" cy="215900"/>
          </a:xfrm>
          <a:custGeom>
            <a:avLst/>
            <a:gdLst>
              <a:gd name="T0" fmla="*/ 74 w 97"/>
              <a:gd name="T1" fmla="*/ 135 h 136"/>
              <a:gd name="T2" fmla="*/ 96 w 97"/>
              <a:gd name="T3" fmla="*/ 61 h 136"/>
              <a:gd name="T4" fmla="*/ 96 w 97"/>
              <a:gd name="T5" fmla="*/ 15 h 136"/>
              <a:gd name="T6" fmla="*/ 68 w 97"/>
              <a:gd name="T7" fmla="*/ 0 h 136"/>
              <a:gd name="T8" fmla="*/ 41 w 97"/>
              <a:gd name="T9" fmla="*/ 21 h 136"/>
              <a:gd name="T10" fmla="*/ 22 w 97"/>
              <a:gd name="T11" fmla="*/ 49 h 136"/>
              <a:gd name="T12" fmla="*/ 0 w 97"/>
              <a:gd name="T13" fmla="*/ 107 h 136"/>
              <a:gd name="T14" fmla="*/ 74 w 97"/>
              <a:gd name="T15" fmla="*/ 135 h 1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7"/>
              <a:gd name="T25" fmla="*/ 0 h 136"/>
              <a:gd name="T26" fmla="*/ 97 w 97"/>
              <a:gd name="T27" fmla="*/ 136 h 1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7" h="136">
                <a:moveTo>
                  <a:pt x="74" y="135"/>
                </a:moveTo>
                <a:lnTo>
                  <a:pt x="96" y="61"/>
                </a:lnTo>
                <a:lnTo>
                  <a:pt x="96" y="15"/>
                </a:lnTo>
                <a:lnTo>
                  <a:pt x="68" y="0"/>
                </a:lnTo>
                <a:lnTo>
                  <a:pt x="41" y="21"/>
                </a:lnTo>
                <a:lnTo>
                  <a:pt x="22" y="49"/>
                </a:lnTo>
                <a:lnTo>
                  <a:pt x="0" y="107"/>
                </a:lnTo>
                <a:lnTo>
                  <a:pt x="74" y="135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439" name="Freeform 6"/>
          <p:cNvSpPr>
            <a:spLocks/>
          </p:cNvSpPr>
          <p:nvPr/>
        </p:nvSpPr>
        <p:spPr bwMode="auto">
          <a:xfrm>
            <a:off x="10743519" y="1489076"/>
            <a:ext cx="313185" cy="327025"/>
          </a:xfrm>
          <a:custGeom>
            <a:avLst/>
            <a:gdLst>
              <a:gd name="T0" fmla="*/ 104 w 154"/>
              <a:gd name="T1" fmla="*/ 205 h 206"/>
              <a:gd name="T2" fmla="*/ 0 w 154"/>
              <a:gd name="T3" fmla="*/ 159 h 206"/>
              <a:gd name="T4" fmla="*/ 43 w 154"/>
              <a:gd name="T5" fmla="*/ 48 h 206"/>
              <a:gd name="T6" fmla="*/ 74 w 154"/>
              <a:gd name="T7" fmla="*/ 15 h 206"/>
              <a:gd name="T8" fmla="*/ 107 w 154"/>
              <a:gd name="T9" fmla="*/ 0 h 206"/>
              <a:gd name="T10" fmla="*/ 144 w 154"/>
              <a:gd name="T11" fmla="*/ 9 h 206"/>
              <a:gd name="T12" fmla="*/ 153 w 154"/>
              <a:gd name="T13" fmla="*/ 43 h 206"/>
              <a:gd name="T14" fmla="*/ 153 w 154"/>
              <a:gd name="T15" fmla="*/ 104 h 206"/>
              <a:gd name="T16" fmla="*/ 141 w 154"/>
              <a:gd name="T17" fmla="*/ 156 h 206"/>
              <a:gd name="T18" fmla="*/ 104 w 154"/>
              <a:gd name="T19" fmla="*/ 205 h 2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4"/>
              <a:gd name="T31" fmla="*/ 0 h 206"/>
              <a:gd name="T32" fmla="*/ 154 w 154"/>
              <a:gd name="T33" fmla="*/ 206 h 2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4" h="206">
                <a:moveTo>
                  <a:pt x="104" y="205"/>
                </a:moveTo>
                <a:lnTo>
                  <a:pt x="0" y="159"/>
                </a:lnTo>
                <a:lnTo>
                  <a:pt x="43" y="48"/>
                </a:lnTo>
                <a:lnTo>
                  <a:pt x="74" y="15"/>
                </a:lnTo>
                <a:lnTo>
                  <a:pt x="107" y="0"/>
                </a:lnTo>
                <a:lnTo>
                  <a:pt x="144" y="9"/>
                </a:lnTo>
                <a:lnTo>
                  <a:pt x="153" y="43"/>
                </a:lnTo>
                <a:lnTo>
                  <a:pt x="153" y="104"/>
                </a:lnTo>
                <a:lnTo>
                  <a:pt x="141" y="156"/>
                </a:lnTo>
                <a:lnTo>
                  <a:pt x="104" y="205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440" name="Oval 7"/>
          <p:cNvSpPr>
            <a:spLocks noChangeArrowheads="1"/>
          </p:cNvSpPr>
          <p:nvPr/>
        </p:nvSpPr>
        <p:spPr bwMode="auto">
          <a:xfrm>
            <a:off x="10544604" y="1609725"/>
            <a:ext cx="205263" cy="52705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1" name="Rectangle 8"/>
          <p:cNvSpPr>
            <a:spLocks noChangeArrowheads="1"/>
          </p:cNvSpPr>
          <p:nvPr/>
        </p:nvSpPr>
        <p:spPr bwMode="auto">
          <a:xfrm>
            <a:off x="10658875" y="1604963"/>
            <a:ext cx="181986" cy="5397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2" name="Oval 9"/>
          <p:cNvSpPr>
            <a:spLocks noChangeArrowheads="1"/>
          </p:cNvSpPr>
          <p:nvPr/>
        </p:nvSpPr>
        <p:spPr bwMode="auto">
          <a:xfrm>
            <a:off x="10749866" y="1609725"/>
            <a:ext cx="211612" cy="52705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3" name="Oval 10"/>
          <p:cNvSpPr>
            <a:spLocks noChangeArrowheads="1"/>
          </p:cNvSpPr>
          <p:nvPr/>
        </p:nvSpPr>
        <p:spPr bwMode="auto">
          <a:xfrm>
            <a:off x="10798538" y="1728789"/>
            <a:ext cx="88877" cy="282575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4" name="Oval 11"/>
          <p:cNvSpPr>
            <a:spLocks noChangeArrowheads="1"/>
          </p:cNvSpPr>
          <p:nvPr/>
        </p:nvSpPr>
        <p:spPr bwMode="auto">
          <a:xfrm>
            <a:off x="10823932" y="1800225"/>
            <a:ext cx="38090" cy="150813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5" name="Oval 12"/>
          <p:cNvSpPr>
            <a:spLocks noChangeArrowheads="1"/>
          </p:cNvSpPr>
          <p:nvPr/>
        </p:nvSpPr>
        <p:spPr bwMode="auto">
          <a:xfrm>
            <a:off x="11365657" y="1308100"/>
            <a:ext cx="152360" cy="414338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6" name="Rectangle 13"/>
          <p:cNvSpPr>
            <a:spLocks noChangeArrowheads="1"/>
          </p:cNvSpPr>
          <p:nvPr/>
        </p:nvSpPr>
        <p:spPr bwMode="auto">
          <a:xfrm>
            <a:off x="11450302" y="1308100"/>
            <a:ext cx="139664" cy="420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7" name="Oval 14"/>
          <p:cNvSpPr>
            <a:spLocks noChangeArrowheads="1"/>
          </p:cNvSpPr>
          <p:nvPr/>
        </p:nvSpPr>
        <p:spPr bwMode="auto">
          <a:xfrm>
            <a:off x="11520133" y="1308100"/>
            <a:ext cx="167174" cy="414338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8" name="Oval 15"/>
          <p:cNvSpPr>
            <a:spLocks noChangeArrowheads="1"/>
          </p:cNvSpPr>
          <p:nvPr/>
        </p:nvSpPr>
        <p:spPr bwMode="auto">
          <a:xfrm>
            <a:off x="11560339" y="1403350"/>
            <a:ext cx="67716" cy="21590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9" name="Oval 16"/>
          <p:cNvSpPr>
            <a:spLocks noChangeArrowheads="1"/>
          </p:cNvSpPr>
          <p:nvPr/>
        </p:nvSpPr>
        <p:spPr bwMode="auto">
          <a:xfrm>
            <a:off x="11581500" y="1457326"/>
            <a:ext cx="23277" cy="117475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50" name="Freeform 17"/>
          <p:cNvSpPr>
            <a:spLocks/>
          </p:cNvSpPr>
          <p:nvPr/>
        </p:nvSpPr>
        <p:spPr bwMode="auto">
          <a:xfrm>
            <a:off x="9909770" y="869950"/>
            <a:ext cx="1290830" cy="33338"/>
          </a:xfrm>
          <a:custGeom>
            <a:avLst/>
            <a:gdLst>
              <a:gd name="T0" fmla="*/ 68 w 633"/>
              <a:gd name="T1" fmla="*/ 1 h 21"/>
              <a:gd name="T2" fmla="*/ 200 w 633"/>
              <a:gd name="T3" fmla="*/ 0 h 21"/>
              <a:gd name="T4" fmla="*/ 322 w 633"/>
              <a:gd name="T5" fmla="*/ 0 h 21"/>
              <a:gd name="T6" fmla="*/ 472 w 633"/>
              <a:gd name="T7" fmla="*/ 3 h 21"/>
              <a:gd name="T8" fmla="*/ 569 w 633"/>
              <a:gd name="T9" fmla="*/ 6 h 21"/>
              <a:gd name="T10" fmla="*/ 621 w 633"/>
              <a:gd name="T11" fmla="*/ 9 h 21"/>
              <a:gd name="T12" fmla="*/ 632 w 633"/>
              <a:gd name="T13" fmla="*/ 14 h 21"/>
              <a:gd name="T14" fmla="*/ 613 w 633"/>
              <a:gd name="T15" fmla="*/ 17 h 21"/>
              <a:gd name="T16" fmla="*/ 589 w 633"/>
              <a:gd name="T17" fmla="*/ 20 h 21"/>
              <a:gd name="T18" fmla="*/ 560 w 633"/>
              <a:gd name="T19" fmla="*/ 20 h 21"/>
              <a:gd name="T20" fmla="*/ 463 w 633"/>
              <a:gd name="T21" fmla="*/ 15 h 21"/>
              <a:gd name="T22" fmla="*/ 369 w 633"/>
              <a:gd name="T23" fmla="*/ 11 h 21"/>
              <a:gd name="T24" fmla="*/ 270 w 633"/>
              <a:gd name="T25" fmla="*/ 9 h 21"/>
              <a:gd name="T26" fmla="*/ 193 w 633"/>
              <a:gd name="T27" fmla="*/ 9 h 21"/>
              <a:gd name="T28" fmla="*/ 110 w 633"/>
              <a:gd name="T29" fmla="*/ 9 h 21"/>
              <a:gd name="T30" fmla="*/ 0 w 633"/>
              <a:gd name="T31" fmla="*/ 9 h 21"/>
              <a:gd name="T32" fmla="*/ 6 w 633"/>
              <a:gd name="T33" fmla="*/ 4 h 21"/>
              <a:gd name="T34" fmla="*/ 26 w 633"/>
              <a:gd name="T35" fmla="*/ 3 h 21"/>
              <a:gd name="T36" fmla="*/ 68 w 633"/>
              <a:gd name="T37" fmla="*/ 1 h 2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33"/>
              <a:gd name="T58" fmla="*/ 0 h 21"/>
              <a:gd name="T59" fmla="*/ 633 w 633"/>
              <a:gd name="T60" fmla="*/ 21 h 2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33" h="21">
                <a:moveTo>
                  <a:pt x="68" y="1"/>
                </a:moveTo>
                <a:lnTo>
                  <a:pt x="200" y="0"/>
                </a:lnTo>
                <a:lnTo>
                  <a:pt x="322" y="0"/>
                </a:lnTo>
                <a:lnTo>
                  <a:pt x="472" y="3"/>
                </a:lnTo>
                <a:lnTo>
                  <a:pt x="569" y="6"/>
                </a:lnTo>
                <a:lnTo>
                  <a:pt x="621" y="9"/>
                </a:lnTo>
                <a:lnTo>
                  <a:pt x="632" y="14"/>
                </a:lnTo>
                <a:lnTo>
                  <a:pt x="613" y="17"/>
                </a:lnTo>
                <a:lnTo>
                  <a:pt x="589" y="20"/>
                </a:lnTo>
                <a:lnTo>
                  <a:pt x="560" y="20"/>
                </a:lnTo>
                <a:lnTo>
                  <a:pt x="463" y="15"/>
                </a:lnTo>
                <a:lnTo>
                  <a:pt x="369" y="11"/>
                </a:lnTo>
                <a:lnTo>
                  <a:pt x="270" y="9"/>
                </a:lnTo>
                <a:lnTo>
                  <a:pt x="193" y="9"/>
                </a:lnTo>
                <a:lnTo>
                  <a:pt x="110" y="9"/>
                </a:lnTo>
                <a:lnTo>
                  <a:pt x="0" y="9"/>
                </a:lnTo>
                <a:lnTo>
                  <a:pt x="6" y="4"/>
                </a:lnTo>
                <a:lnTo>
                  <a:pt x="26" y="3"/>
                </a:lnTo>
                <a:lnTo>
                  <a:pt x="68" y="1"/>
                </a:lnTo>
              </a:path>
            </a:pathLst>
          </a:custGeom>
          <a:solidFill>
            <a:srgbClr val="00008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451" name="Freeform 18"/>
          <p:cNvSpPr>
            <a:spLocks/>
          </p:cNvSpPr>
          <p:nvPr/>
        </p:nvSpPr>
        <p:spPr bwMode="auto">
          <a:xfrm>
            <a:off x="9463268" y="903288"/>
            <a:ext cx="1997613" cy="368300"/>
          </a:xfrm>
          <a:custGeom>
            <a:avLst/>
            <a:gdLst>
              <a:gd name="T0" fmla="*/ 71 w 979"/>
              <a:gd name="T1" fmla="*/ 172 h 232"/>
              <a:gd name="T2" fmla="*/ 83 w 979"/>
              <a:gd name="T3" fmla="*/ 138 h 232"/>
              <a:gd name="T4" fmla="*/ 102 w 979"/>
              <a:gd name="T5" fmla="*/ 111 h 232"/>
              <a:gd name="T6" fmla="*/ 119 w 979"/>
              <a:gd name="T7" fmla="*/ 91 h 232"/>
              <a:gd name="T8" fmla="*/ 133 w 979"/>
              <a:gd name="T9" fmla="*/ 74 h 232"/>
              <a:gd name="T10" fmla="*/ 155 w 979"/>
              <a:gd name="T11" fmla="*/ 54 h 232"/>
              <a:gd name="T12" fmla="*/ 170 w 979"/>
              <a:gd name="T13" fmla="*/ 43 h 232"/>
              <a:gd name="T14" fmla="*/ 185 w 979"/>
              <a:gd name="T15" fmla="*/ 37 h 232"/>
              <a:gd name="T16" fmla="*/ 203 w 979"/>
              <a:gd name="T17" fmla="*/ 35 h 232"/>
              <a:gd name="T18" fmla="*/ 231 w 979"/>
              <a:gd name="T19" fmla="*/ 34 h 232"/>
              <a:gd name="T20" fmla="*/ 183 w 979"/>
              <a:gd name="T21" fmla="*/ 117 h 232"/>
              <a:gd name="T22" fmla="*/ 171 w 979"/>
              <a:gd name="T23" fmla="*/ 151 h 232"/>
              <a:gd name="T24" fmla="*/ 228 w 979"/>
              <a:gd name="T25" fmla="*/ 138 h 232"/>
              <a:gd name="T26" fmla="*/ 240 w 979"/>
              <a:gd name="T27" fmla="*/ 83 h 232"/>
              <a:gd name="T28" fmla="*/ 249 w 979"/>
              <a:gd name="T29" fmla="*/ 58 h 232"/>
              <a:gd name="T30" fmla="*/ 265 w 979"/>
              <a:gd name="T31" fmla="*/ 40 h 232"/>
              <a:gd name="T32" fmla="*/ 277 w 979"/>
              <a:gd name="T33" fmla="*/ 31 h 232"/>
              <a:gd name="T34" fmla="*/ 308 w 979"/>
              <a:gd name="T35" fmla="*/ 31 h 232"/>
              <a:gd name="T36" fmla="*/ 321 w 979"/>
              <a:gd name="T37" fmla="*/ 50 h 232"/>
              <a:gd name="T38" fmla="*/ 330 w 979"/>
              <a:gd name="T39" fmla="*/ 74 h 232"/>
              <a:gd name="T40" fmla="*/ 330 w 979"/>
              <a:gd name="T41" fmla="*/ 102 h 232"/>
              <a:gd name="T42" fmla="*/ 327 w 979"/>
              <a:gd name="T43" fmla="*/ 119 h 232"/>
              <a:gd name="T44" fmla="*/ 102 w 979"/>
              <a:gd name="T45" fmla="*/ 163 h 232"/>
              <a:gd name="T46" fmla="*/ 2 w 979"/>
              <a:gd name="T47" fmla="*/ 196 h 232"/>
              <a:gd name="T48" fmla="*/ 65 w 979"/>
              <a:gd name="T49" fmla="*/ 114 h 232"/>
              <a:gd name="T50" fmla="*/ 111 w 979"/>
              <a:gd name="T51" fmla="*/ 77 h 232"/>
              <a:gd name="T52" fmla="*/ 158 w 979"/>
              <a:gd name="T53" fmla="*/ 28 h 232"/>
              <a:gd name="T54" fmla="*/ 203 w 979"/>
              <a:gd name="T55" fmla="*/ 0 h 232"/>
              <a:gd name="T56" fmla="*/ 393 w 979"/>
              <a:gd name="T57" fmla="*/ 3 h 232"/>
              <a:gd name="T58" fmla="*/ 398 w 979"/>
              <a:gd name="T59" fmla="*/ 29 h 232"/>
              <a:gd name="T60" fmla="*/ 399 w 979"/>
              <a:gd name="T61" fmla="*/ 59 h 232"/>
              <a:gd name="T62" fmla="*/ 402 w 979"/>
              <a:gd name="T63" fmla="*/ 82 h 232"/>
              <a:gd name="T64" fmla="*/ 405 w 979"/>
              <a:gd name="T65" fmla="*/ 104 h 232"/>
              <a:gd name="T66" fmla="*/ 471 w 979"/>
              <a:gd name="T67" fmla="*/ 102 h 232"/>
              <a:gd name="T68" fmla="*/ 583 w 979"/>
              <a:gd name="T69" fmla="*/ 102 h 232"/>
              <a:gd name="T70" fmla="*/ 691 w 979"/>
              <a:gd name="T71" fmla="*/ 105 h 232"/>
              <a:gd name="T72" fmla="*/ 802 w 979"/>
              <a:gd name="T73" fmla="*/ 117 h 232"/>
              <a:gd name="T74" fmla="*/ 879 w 979"/>
              <a:gd name="T75" fmla="*/ 129 h 232"/>
              <a:gd name="T76" fmla="*/ 953 w 979"/>
              <a:gd name="T77" fmla="*/ 144 h 232"/>
              <a:gd name="T78" fmla="*/ 978 w 979"/>
              <a:gd name="T79" fmla="*/ 160 h 232"/>
              <a:gd name="T80" fmla="*/ 771 w 979"/>
              <a:gd name="T81" fmla="*/ 231 h 232"/>
              <a:gd name="T82" fmla="*/ 694 w 979"/>
              <a:gd name="T83" fmla="*/ 213 h 232"/>
              <a:gd name="T84" fmla="*/ 592 w 979"/>
              <a:gd name="T85" fmla="*/ 197 h 232"/>
              <a:gd name="T86" fmla="*/ 474 w 979"/>
              <a:gd name="T87" fmla="*/ 188 h 232"/>
              <a:gd name="T88" fmla="*/ 370 w 979"/>
              <a:gd name="T89" fmla="*/ 182 h 232"/>
              <a:gd name="T90" fmla="*/ 249 w 979"/>
              <a:gd name="T91" fmla="*/ 178 h 232"/>
              <a:gd name="T92" fmla="*/ 139 w 979"/>
              <a:gd name="T93" fmla="*/ 178 h 232"/>
              <a:gd name="T94" fmla="*/ 0 w 979"/>
              <a:gd name="T95" fmla="*/ 197 h 232"/>
              <a:gd name="T96" fmla="*/ 71 w 979"/>
              <a:gd name="T97" fmla="*/ 172 h 23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979"/>
              <a:gd name="T148" fmla="*/ 0 h 232"/>
              <a:gd name="T149" fmla="*/ 979 w 979"/>
              <a:gd name="T150" fmla="*/ 232 h 23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979" h="232">
                <a:moveTo>
                  <a:pt x="71" y="172"/>
                </a:moveTo>
                <a:lnTo>
                  <a:pt x="83" y="138"/>
                </a:lnTo>
                <a:lnTo>
                  <a:pt x="102" y="111"/>
                </a:lnTo>
                <a:lnTo>
                  <a:pt x="119" y="91"/>
                </a:lnTo>
                <a:lnTo>
                  <a:pt x="133" y="74"/>
                </a:lnTo>
                <a:lnTo>
                  <a:pt x="155" y="54"/>
                </a:lnTo>
                <a:lnTo>
                  <a:pt x="170" y="43"/>
                </a:lnTo>
                <a:lnTo>
                  <a:pt x="185" y="37"/>
                </a:lnTo>
                <a:lnTo>
                  <a:pt x="203" y="35"/>
                </a:lnTo>
                <a:lnTo>
                  <a:pt x="231" y="34"/>
                </a:lnTo>
                <a:lnTo>
                  <a:pt x="183" y="117"/>
                </a:lnTo>
                <a:lnTo>
                  <a:pt x="171" y="151"/>
                </a:lnTo>
                <a:lnTo>
                  <a:pt x="228" y="138"/>
                </a:lnTo>
                <a:lnTo>
                  <a:pt x="240" y="83"/>
                </a:lnTo>
                <a:lnTo>
                  <a:pt x="249" y="58"/>
                </a:lnTo>
                <a:lnTo>
                  <a:pt x="265" y="40"/>
                </a:lnTo>
                <a:lnTo>
                  <a:pt x="277" y="31"/>
                </a:lnTo>
                <a:lnTo>
                  <a:pt x="308" y="31"/>
                </a:lnTo>
                <a:lnTo>
                  <a:pt x="321" y="50"/>
                </a:lnTo>
                <a:lnTo>
                  <a:pt x="330" y="74"/>
                </a:lnTo>
                <a:lnTo>
                  <a:pt x="330" y="102"/>
                </a:lnTo>
                <a:lnTo>
                  <a:pt x="327" y="119"/>
                </a:lnTo>
                <a:lnTo>
                  <a:pt x="102" y="163"/>
                </a:lnTo>
                <a:lnTo>
                  <a:pt x="2" y="196"/>
                </a:lnTo>
                <a:lnTo>
                  <a:pt x="65" y="114"/>
                </a:lnTo>
                <a:lnTo>
                  <a:pt x="111" y="77"/>
                </a:lnTo>
                <a:lnTo>
                  <a:pt x="158" y="28"/>
                </a:lnTo>
                <a:lnTo>
                  <a:pt x="203" y="0"/>
                </a:lnTo>
                <a:lnTo>
                  <a:pt x="393" y="3"/>
                </a:lnTo>
                <a:lnTo>
                  <a:pt x="398" y="29"/>
                </a:lnTo>
                <a:lnTo>
                  <a:pt x="399" y="59"/>
                </a:lnTo>
                <a:lnTo>
                  <a:pt x="402" y="82"/>
                </a:lnTo>
                <a:lnTo>
                  <a:pt x="405" y="104"/>
                </a:lnTo>
                <a:lnTo>
                  <a:pt x="471" y="102"/>
                </a:lnTo>
                <a:lnTo>
                  <a:pt x="583" y="102"/>
                </a:lnTo>
                <a:lnTo>
                  <a:pt x="691" y="105"/>
                </a:lnTo>
                <a:lnTo>
                  <a:pt x="802" y="117"/>
                </a:lnTo>
                <a:lnTo>
                  <a:pt x="879" y="129"/>
                </a:lnTo>
                <a:lnTo>
                  <a:pt x="953" y="144"/>
                </a:lnTo>
                <a:lnTo>
                  <a:pt x="978" y="160"/>
                </a:lnTo>
                <a:lnTo>
                  <a:pt x="771" y="231"/>
                </a:lnTo>
                <a:lnTo>
                  <a:pt x="694" y="213"/>
                </a:lnTo>
                <a:lnTo>
                  <a:pt x="592" y="197"/>
                </a:lnTo>
                <a:lnTo>
                  <a:pt x="474" y="188"/>
                </a:lnTo>
                <a:lnTo>
                  <a:pt x="370" y="182"/>
                </a:lnTo>
                <a:lnTo>
                  <a:pt x="249" y="178"/>
                </a:lnTo>
                <a:lnTo>
                  <a:pt x="139" y="178"/>
                </a:lnTo>
                <a:lnTo>
                  <a:pt x="0" y="197"/>
                </a:lnTo>
                <a:lnTo>
                  <a:pt x="71" y="172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452" name="Freeform 19"/>
          <p:cNvSpPr>
            <a:spLocks/>
          </p:cNvSpPr>
          <p:nvPr/>
        </p:nvSpPr>
        <p:spPr bwMode="auto">
          <a:xfrm>
            <a:off x="11644985" y="1347788"/>
            <a:ext cx="137547" cy="157162"/>
          </a:xfrm>
          <a:custGeom>
            <a:avLst/>
            <a:gdLst>
              <a:gd name="T0" fmla="*/ 25 w 69"/>
              <a:gd name="T1" fmla="*/ 0 h 99"/>
              <a:gd name="T2" fmla="*/ 68 w 69"/>
              <a:gd name="T3" fmla="*/ 9 h 99"/>
              <a:gd name="T4" fmla="*/ 68 w 69"/>
              <a:gd name="T5" fmla="*/ 58 h 99"/>
              <a:gd name="T6" fmla="*/ 62 w 69"/>
              <a:gd name="T7" fmla="*/ 80 h 99"/>
              <a:gd name="T8" fmla="*/ 46 w 69"/>
              <a:gd name="T9" fmla="*/ 92 h 99"/>
              <a:gd name="T10" fmla="*/ 25 w 69"/>
              <a:gd name="T11" fmla="*/ 98 h 99"/>
              <a:gd name="T12" fmla="*/ 0 w 69"/>
              <a:gd name="T13" fmla="*/ 92 h 99"/>
              <a:gd name="T14" fmla="*/ 25 w 69"/>
              <a:gd name="T15" fmla="*/ 0 h 9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9"/>
              <a:gd name="T25" fmla="*/ 0 h 99"/>
              <a:gd name="T26" fmla="*/ 69 w 69"/>
              <a:gd name="T27" fmla="*/ 99 h 9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9" h="99">
                <a:moveTo>
                  <a:pt x="25" y="0"/>
                </a:moveTo>
                <a:lnTo>
                  <a:pt x="68" y="9"/>
                </a:lnTo>
                <a:lnTo>
                  <a:pt x="68" y="58"/>
                </a:lnTo>
                <a:lnTo>
                  <a:pt x="62" y="80"/>
                </a:lnTo>
                <a:lnTo>
                  <a:pt x="46" y="92"/>
                </a:lnTo>
                <a:lnTo>
                  <a:pt x="25" y="98"/>
                </a:lnTo>
                <a:lnTo>
                  <a:pt x="0" y="92"/>
                </a:lnTo>
                <a:lnTo>
                  <a:pt x="25" y="0"/>
                </a:lnTo>
              </a:path>
            </a:pathLst>
          </a:custGeom>
          <a:solidFill>
            <a:srgbClr val="C0C0C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453" name="Freeform 20"/>
          <p:cNvSpPr>
            <a:spLocks/>
          </p:cNvSpPr>
          <p:nvPr/>
        </p:nvSpPr>
        <p:spPr bwMode="auto">
          <a:xfrm>
            <a:off x="10426102" y="1136650"/>
            <a:ext cx="1333153" cy="939800"/>
          </a:xfrm>
          <a:custGeom>
            <a:avLst/>
            <a:gdLst>
              <a:gd name="T0" fmla="*/ 542 w 654"/>
              <a:gd name="T1" fmla="*/ 1 h 592"/>
              <a:gd name="T2" fmla="*/ 577 w 654"/>
              <a:gd name="T3" fmla="*/ 0 h 592"/>
              <a:gd name="T4" fmla="*/ 610 w 654"/>
              <a:gd name="T5" fmla="*/ 4 h 592"/>
              <a:gd name="T6" fmla="*/ 628 w 654"/>
              <a:gd name="T7" fmla="*/ 20 h 592"/>
              <a:gd name="T8" fmla="*/ 643 w 654"/>
              <a:gd name="T9" fmla="*/ 38 h 592"/>
              <a:gd name="T10" fmla="*/ 648 w 654"/>
              <a:gd name="T11" fmla="*/ 63 h 592"/>
              <a:gd name="T12" fmla="*/ 653 w 654"/>
              <a:gd name="T13" fmla="*/ 87 h 592"/>
              <a:gd name="T14" fmla="*/ 648 w 654"/>
              <a:gd name="T15" fmla="*/ 136 h 592"/>
              <a:gd name="T16" fmla="*/ 634 w 654"/>
              <a:gd name="T17" fmla="*/ 185 h 592"/>
              <a:gd name="T18" fmla="*/ 619 w 654"/>
              <a:gd name="T19" fmla="*/ 218 h 592"/>
              <a:gd name="T20" fmla="*/ 599 w 654"/>
              <a:gd name="T21" fmla="*/ 239 h 592"/>
              <a:gd name="T22" fmla="*/ 607 w 654"/>
              <a:gd name="T23" fmla="*/ 185 h 592"/>
              <a:gd name="T24" fmla="*/ 610 w 654"/>
              <a:gd name="T25" fmla="*/ 142 h 592"/>
              <a:gd name="T26" fmla="*/ 605 w 654"/>
              <a:gd name="T27" fmla="*/ 122 h 592"/>
              <a:gd name="T28" fmla="*/ 597 w 654"/>
              <a:gd name="T29" fmla="*/ 114 h 592"/>
              <a:gd name="T30" fmla="*/ 588 w 654"/>
              <a:gd name="T31" fmla="*/ 118 h 592"/>
              <a:gd name="T32" fmla="*/ 570 w 654"/>
              <a:gd name="T33" fmla="*/ 136 h 592"/>
              <a:gd name="T34" fmla="*/ 554 w 654"/>
              <a:gd name="T35" fmla="*/ 167 h 592"/>
              <a:gd name="T36" fmla="*/ 536 w 654"/>
              <a:gd name="T37" fmla="*/ 219 h 592"/>
              <a:gd name="T38" fmla="*/ 518 w 654"/>
              <a:gd name="T39" fmla="*/ 271 h 592"/>
              <a:gd name="T40" fmla="*/ 509 w 654"/>
              <a:gd name="T41" fmla="*/ 299 h 592"/>
              <a:gd name="T42" fmla="*/ 259 w 654"/>
              <a:gd name="T43" fmla="*/ 460 h 592"/>
              <a:gd name="T44" fmla="*/ 269 w 654"/>
              <a:gd name="T45" fmla="*/ 425 h 592"/>
              <a:gd name="T46" fmla="*/ 276 w 654"/>
              <a:gd name="T47" fmla="*/ 397 h 592"/>
              <a:gd name="T48" fmla="*/ 280 w 654"/>
              <a:gd name="T49" fmla="*/ 367 h 592"/>
              <a:gd name="T50" fmla="*/ 282 w 654"/>
              <a:gd name="T51" fmla="*/ 340 h 592"/>
              <a:gd name="T52" fmla="*/ 284 w 654"/>
              <a:gd name="T53" fmla="*/ 324 h 592"/>
              <a:gd name="T54" fmla="*/ 279 w 654"/>
              <a:gd name="T55" fmla="*/ 291 h 592"/>
              <a:gd name="T56" fmla="*/ 271 w 654"/>
              <a:gd name="T57" fmla="*/ 280 h 592"/>
              <a:gd name="T58" fmla="*/ 262 w 654"/>
              <a:gd name="T59" fmla="*/ 274 h 592"/>
              <a:gd name="T60" fmla="*/ 244 w 654"/>
              <a:gd name="T61" fmla="*/ 271 h 592"/>
              <a:gd name="T62" fmla="*/ 228 w 654"/>
              <a:gd name="T63" fmla="*/ 277 h 592"/>
              <a:gd name="T64" fmla="*/ 211 w 654"/>
              <a:gd name="T65" fmla="*/ 293 h 592"/>
              <a:gd name="T66" fmla="*/ 191 w 654"/>
              <a:gd name="T67" fmla="*/ 318 h 592"/>
              <a:gd name="T68" fmla="*/ 179 w 654"/>
              <a:gd name="T69" fmla="*/ 340 h 592"/>
              <a:gd name="T70" fmla="*/ 167 w 654"/>
              <a:gd name="T71" fmla="*/ 373 h 592"/>
              <a:gd name="T72" fmla="*/ 136 w 654"/>
              <a:gd name="T73" fmla="*/ 462 h 592"/>
              <a:gd name="T74" fmla="*/ 114 w 654"/>
              <a:gd name="T75" fmla="*/ 518 h 592"/>
              <a:gd name="T76" fmla="*/ 108 w 654"/>
              <a:gd name="T77" fmla="*/ 536 h 592"/>
              <a:gd name="T78" fmla="*/ 99 w 654"/>
              <a:gd name="T79" fmla="*/ 558 h 592"/>
              <a:gd name="T80" fmla="*/ 71 w 654"/>
              <a:gd name="T81" fmla="*/ 579 h 592"/>
              <a:gd name="T82" fmla="*/ 34 w 654"/>
              <a:gd name="T83" fmla="*/ 591 h 592"/>
              <a:gd name="T84" fmla="*/ 0 w 654"/>
              <a:gd name="T85" fmla="*/ 591 h 592"/>
              <a:gd name="T86" fmla="*/ 34 w 654"/>
              <a:gd name="T87" fmla="*/ 533 h 592"/>
              <a:gd name="T88" fmla="*/ 49 w 654"/>
              <a:gd name="T89" fmla="*/ 471 h 592"/>
              <a:gd name="T90" fmla="*/ 51 w 654"/>
              <a:gd name="T91" fmla="*/ 457 h 592"/>
              <a:gd name="T92" fmla="*/ 39 w 654"/>
              <a:gd name="T93" fmla="*/ 456 h 592"/>
              <a:gd name="T94" fmla="*/ 23 w 654"/>
              <a:gd name="T95" fmla="*/ 453 h 592"/>
              <a:gd name="T96" fmla="*/ 22 w 654"/>
              <a:gd name="T97" fmla="*/ 336 h 592"/>
              <a:gd name="T98" fmla="*/ 22 w 654"/>
              <a:gd name="T99" fmla="*/ 299 h 592"/>
              <a:gd name="T100" fmla="*/ 31 w 654"/>
              <a:gd name="T101" fmla="*/ 276 h 592"/>
              <a:gd name="T102" fmla="*/ 46 w 654"/>
              <a:gd name="T103" fmla="*/ 256 h 592"/>
              <a:gd name="T104" fmla="*/ 68 w 654"/>
              <a:gd name="T105" fmla="*/ 238 h 592"/>
              <a:gd name="T106" fmla="*/ 103 w 654"/>
              <a:gd name="T107" fmla="*/ 214 h 592"/>
              <a:gd name="T108" fmla="*/ 143 w 654"/>
              <a:gd name="T109" fmla="*/ 188 h 592"/>
              <a:gd name="T110" fmla="*/ 193 w 654"/>
              <a:gd name="T111" fmla="*/ 160 h 592"/>
              <a:gd name="T112" fmla="*/ 247 w 654"/>
              <a:gd name="T113" fmla="*/ 133 h 592"/>
              <a:gd name="T114" fmla="*/ 287 w 654"/>
              <a:gd name="T115" fmla="*/ 115 h 592"/>
              <a:gd name="T116" fmla="*/ 323 w 654"/>
              <a:gd name="T117" fmla="*/ 93 h 592"/>
              <a:gd name="T118" fmla="*/ 499 w 654"/>
              <a:gd name="T119" fmla="*/ 31 h 592"/>
              <a:gd name="T120" fmla="*/ 542 w 654"/>
              <a:gd name="T121" fmla="*/ 1 h 59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54"/>
              <a:gd name="T184" fmla="*/ 0 h 592"/>
              <a:gd name="T185" fmla="*/ 654 w 654"/>
              <a:gd name="T186" fmla="*/ 592 h 59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54" h="592">
                <a:moveTo>
                  <a:pt x="542" y="1"/>
                </a:moveTo>
                <a:lnTo>
                  <a:pt x="577" y="0"/>
                </a:lnTo>
                <a:lnTo>
                  <a:pt x="610" y="4"/>
                </a:lnTo>
                <a:lnTo>
                  <a:pt x="628" y="20"/>
                </a:lnTo>
                <a:lnTo>
                  <a:pt x="643" y="38"/>
                </a:lnTo>
                <a:lnTo>
                  <a:pt x="648" y="63"/>
                </a:lnTo>
                <a:lnTo>
                  <a:pt x="653" y="87"/>
                </a:lnTo>
                <a:lnTo>
                  <a:pt x="648" y="136"/>
                </a:lnTo>
                <a:lnTo>
                  <a:pt x="634" y="185"/>
                </a:lnTo>
                <a:lnTo>
                  <a:pt x="619" y="218"/>
                </a:lnTo>
                <a:lnTo>
                  <a:pt x="599" y="239"/>
                </a:lnTo>
                <a:lnTo>
                  <a:pt x="607" y="185"/>
                </a:lnTo>
                <a:lnTo>
                  <a:pt x="610" y="142"/>
                </a:lnTo>
                <a:lnTo>
                  <a:pt x="605" y="122"/>
                </a:lnTo>
                <a:lnTo>
                  <a:pt x="597" y="114"/>
                </a:lnTo>
                <a:lnTo>
                  <a:pt x="588" y="118"/>
                </a:lnTo>
                <a:lnTo>
                  <a:pt x="570" y="136"/>
                </a:lnTo>
                <a:lnTo>
                  <a:pt x="554" y="167"/>
                </a:lnTo>
                <a:lnTo>
                  <a:pt x="536" y="219"/>
                </a:lnTo>
                <a:lnTo>
                  <a:pt x="518" y="271"/>
                </a:lnTo>
                <a:lnTo>
                  <a:pt x="509" y="299"/>
                </a:lnTo>
                <a:lnTo>
                  <a:pt x="259" y="460"/>
                </a:lnTo>
                <a:lnTo>
                  <a:pt x="269" y="425"/>
                </a:lnTo>
                <a:lnTo>
                  <a:pt x="276" y="397"/>
                </a:lnTo>
                <a:lnTo>
                  <a:pt x="280" y="367"/>
                </a:lnTo>
                <a:lnTo>
                  <a:pt x="282" y="340"/>
                </a:lnTo>
                <a:lnTo>
                  <a:pt x="284" y="324"/>
                </a:lnTo>
                <a:lnTo>
                  <a:pt x="279" y="291"/>
                </a:lnTo>
                <a:lnTo>
                  <a:pt x="271" y="280"/>
                </a:lnTo>
                <a:lnTo>
                  <a:pt x="262" y="274"/>
                </a:lnTo>
                <a:lnTo>
                  <a:pt x="244" y="271"/>
                </a:lnTo>
                <a:lnTo>
                  <a:pt x="228" y="277"/>
                </a:lnTo>
                <a:lnTo>
                  <a:pt x="211" y="293"/>
                </a:lnTo>
                <a:lnTo>
                  <a:pt x="191" y="318"/>
                </a:lnTo>
                <a:lnTo>
                  <a:pt x="179" y="340"/>
                </a:lnTo>
                <a:lnTo>
                  <a:pt x="167" y="373"/>
                </a:lnTo>
                <a:lnTo>
                  <a:pt x="136" y="462"/>
                </a:lnTo>
                <a:lnTo>
                  <a:pt x="114" y="518"/>
                </a:lnTo>
                <a:lnTo>
                  <a:pt x="108" y="536"/>
                </a:lnTo>
                <a:lnTo>
                  <a:pt x="99" y="558"/>
                </a:lnTo>
                <a:lnTo>
                  <a:pt x="71" y="579"/>
                </a:lnTo>
                <a:lnTo>
                  <a:pt x="34" y="591"/>
                </a:lnTo>
                <a:lnTo>
                  <a:pt x="0" y="591"/>
                </a:lnTo>
                <a:lnTo>
                  <a:pt x="34" y="533"/>
                </a:lnTo>
                <a:lnTo>
                  <a:pt x="49" y="471"/>
                </a:lnTo>
                <a:lnTo>
                  <a:pt x="51" y="457"/>
                </a:lnTo>
                <a:lnTo>
                  <a:pt x="39" y="456"/>
                </a:lnTo>
                <a:lnTo>
                  <a:pt x="23" y="453"/>
                </a:lnTo>
                <a:lnTo>
                  <a:pt x="22" y="336"/>
                </a:lnTo>
                <a:lnTo>
                  <a:pt x="22" y="299"/>
                </a:lnTo>
                <a:lnTo>
                  <a:pt x="31" y="276"/>
                </a:lnTo>
                <a:lnTo>
                  <a:pt x="46" y="256"/>
                </a:lnTo>
                <a:lnTo>
                  <a:pt x="68" y="238"/>
                </a:lnTo>
                <a:lnTo>
                  <a:pt x="103" y="214"/>
                </a:lnTo>
                <a:lnTo>
                  <a:pt x="143" y="188"/>
                </a:lnTo>
                <a:lnTo>
                  <a:pt x="193" y="160"/>
                </a:lnTo>
                <a:lnTo>
                  <a:pt x="247" y="133"/>
                </a:lnTo>
                <a:lnTo>
                  <a:pt x="287" y="115"/>
                </a:lnTo>
                <a:lnTo>
                  <a:pt x="323" y="93"/>
                </a:lnTo>
                <a:lnTo>
                  <a:pt x="499" y="31"/>
                </a:lnTo>
                <a:lnTo>
                  <a:pt x="542" y="1"/>
                </a:lnTo>
              </a:path>
            </a:pathLst>
          </a:custGeom>
          <a:solidFill>
            <a:srgbClr val="FF0033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454" name="Freeform 21"/>
          <p:cNvSpPr>
            <a:spLocks/>
          </p:cNvSpPr>
          <p:nvPr/>
        </p:nvSpPr>
        <p:spPr bwMode="auto">
          <a:xfrm>
            <a:off x="9418831" y="1084264"/>
            <a:ext cx="126967" cy="98425"/>
          </a:xfrm>
          <a:custGeom>
            <a:avLst/>
            <a:gdLst>
              <a:gd name="T0" fmla="*/ 33 w 61"/>
              <a:gd name="T1" fmla="*/ 0 h 62"/>
              <a:gd name="T2" fmla="*/ 23 w 61"/>
              <a:gd name="T3" fmla="*/ 0 h 62"/>
              <a:gd name="T4" fmla="*/ 14 w 61"/>
              <a:gd name="T5" fmla="*/ 2 h 62"/>
              <a:gd name="T6" fmla="*/ 7 w 61"/>
              <a:gd name="T7" fmla="*/ 8 h 62"/>
              <a:gd name="T8" fmla="*/ 3 w 61"/>
              <a:gd name="T9" fmla="*/ 17 h 62"/>
              <a:gd name="T10" fmla="*/ 0 w 61"/>
              <a:gd name="T11" fmla="*/ 26 h 62"/>
              <a:gd name="T12" fmla="*/ 0 w 61"/>
              <a:gd name="T13" fmla="*/ 35 h 62"/>
              <a:gd name="T14" fmla="*/ 0 w 61"/>
              <a:gd name="T15" fmla="*/ 45 h 62"/>
              <a:gd name="T16" fmla="*/ 7 w 61"/>
              <a:gd name="T17" fmla="*/ 54 h 62"/>
              <a:gd name="T18" fmla="*/ 18 w 61"/>
              <a:gd name="T19" fmla="*/ 59 h 62"/>
              <a:gd name="T20" fmla="*/ 34 w 61"/>
              <a:gd name="T21" fmla="*/ 61 h 62"/>
              <a:gd name="T22" fmla="*/ 53 w 61"/>
              <a:gd name="T23" fmla="*/ 54 h 62"/>
              <a:gd name="T24" fmla="*/ 60 w 61"/>
              <a:gd name="T25" fmla="*/ 40 h 62"/>
              <a:gd name="T26" fmla="*/ 60 w 61"/>
              <a:gd name="T27" fmla="*/ 22 h 62"/>
              <a:gd name="T28" fmla="*/ 57 w 61"/>
              <a:gd name="T29" fmla="*/ 13 h 62"/>
              <a:gd name="T30" fmla="*/ 56 w 61"/>
              <a:gd name="T31" fmla="*/ 12 h 62"/>
              <a:gd name="T32" fmla="*/ 51 w 61"/>
              <a:gd name="T33" fmla="*/ 6 h 62"/>
              <a:gd name="T34" fmla="*/ 44 w 61"/>
              <a:gd name="T35" fmla="*/ 1 h 62"/>
              <a:gd name="T36" fmla="*/ 33 w 61"/>
              <a:gd name="T37" fmla="*/ 0 h 6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1"/>
              <a:gd name="T58" fmla="*/ 0 h 62"/>
              <a:gd name="T59" fmla="*/ 61 w 61"/>
              <a:gd name="T60" fmla="*/ 62 h 6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1" h="62">
                <a:moveTo>
                  <a:pt x="33" y="0"/>
                </a:moveTo>
                <a:lnTo>
                  <a:pt x="23" y="0"/>
                </a:lnTo>
                <a:lnTo>
                  <a:pt x="14" y="2"/>
                </a:lnTo>
                <a:lnTo>
                  <a:pt x="7" y="8"/>
                </a:lnTo>
                <a:lnTo>
                  <a:pt x="3" y="17"/>
                </a:lnTo>
                <a:lnTo>
                  <a:pt x="0" y="26"/>
                </a:lnTo>
                <a:lnTo>
                  <a:pt x="0" y="35"/>
                </a:lnTo>
                <a:lnTo>
                  <a:pt x="0" y="45"/>
                </a:lnTo>
                <a:lnTo>
                  <a:pt x="7" y="54"/>
                </a:lnTo>
                <a:lnTo>
                  <a:pt x="18" y="59"/>
                </a:lnTo>
                <a:lnTo>
                  <a:pt x="34" y="61"/>
                </a:lnTo>
                <a:lnTo>
                  <a:pt x="53" y="54"/>
                </a:lnTo>
                <a:lnTo>
                  <a:pt x="60" y="40"/>
                </a:lnTo>
                <a:lnTo>
                  <a:pt x="60" y="22"/>
                </a:lnTo>
                <a:lnTo>
                  <a:pt x="57" y="13"/>
                </a:lnTo>
                <a:lnTo>
                  <a:pt x="56" y="12"/>
                </a:lnTo>
                <a:lnTo>
                  <a:pt x="51" y="6"/>
                </a:lnTo>
                <a:lnTo>
                  <a:pt x="44" y="1"/>
                </a:lnTo>
                <a:lnTo>
                  <a:pt x="33" y="0"/>
                </a:lnTo>
              </a:path>
            </a:pathLst>
          </a:custGeom>
          <a:solidFill>
            <a:srgbClr val="F8F8F8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455" name="Freeform 22"/>
          <p:cNvSpPr>
            <a:spLocks/>
          </p:cNvSpPr>
          <p:nvPr/>
        </p:nvSpPr>
        <p:spPr bwMode="auto">
          <a:xfrm>
            <a:off x="9420947" y="1122364"/>
            <a:ext cx="124851" cy="60325"/>
          </a:xfrm>
          <a:custGeom>
            <a:avLst/>
            <a:gdLst>
              <a:gd name="T0" fmla="*/ 51 w 60"/>
              <a:gd name="T1" fmla="*/ 5 h 38"/>
              <a:gd name="T2" fmla="*/ 35 w 60"/>
              <a:gd name="T3" fmla="*/ 0 h 38"/>
              <a:gd name="T4" fmla="*/ 21 w 60"/>
              <a:gd name="T5" fmla="*/ 0 h 38"/>
              <a:gd name="T6" fmla="*/ 10 w 60"/>
              <a:gd name="T7" fmla="*/ 7 h 38"/>
              <a:gd name="T8" fmla="*/ 0 w 60"/>
              <a:gd name="T9" fmla="*/ 21 h 38"/>
              <a:gd name="T10" fmla="*/ 5 w 60"/>
              <a:gd name="T11" fmla="*/ 29 h 38"/>
              <a:gd name="T12" fmla="*/ 11 w 60"/>
              <a:gd name="T13" fmla="*/ 34 h 38"/>
              <a:gd name="T14" fmla="*/ 19 w 60"/>
              <a:gd name="T15" fmla="*/ 37 h 38"/>
              <a:gd name="T16" fmla="*/ 32 w 60"/>
              <a:gd name="T17" fmla="*/ 37 h 38"/>
              <a:gd name="T18" fmla="*/ 45 w 60"/>
              <a:gd name="T19" fmla="*/ 33 h 38"/>
              <a:gd name="T20" fmla="*/ 53 w 60"/>
              <a:gd name="T21" fmla="*/ 29 h 38"/>
              <a:gd name="T22" fmla="*/ 59 w 60"/>
              <a:gd name="T23" fmla="*/ 15 h 38"/>
              <a:gd name="T24" fmla="*/ 51 w 60"/>
              <a:gd name="T25" fmla="*/ 5 h 3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0"/>
              <a:gd name="T40" fmla="*/ 0 h 38"/>
              <a:gd name="T41" fmla="*/ 60 w 60"/>
              <a:gd name="T42" fmla="*/ 38 h 3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0" h="38">
                <a:moveTo>
                  <a:pt x="51" y="5"/>
                </a:moveTo>
                <a:lnTo>
                  <a:pt x="35" y="0"/>
                </a:lnTo>
                <a:lnTo>
                  <a:pt x="21" y="0"/>
                </a:lnTo>
                <a:lnTo>
                  <a:pt x="10" y="7"/>
                </a:lnTo>
                <a:lnTo>
                  <a:pt x="0" y="21"/>
                </a:lnTo>
                <a:lnTo>
                  <a:pt x="5" y="29"/>
                </a:lnTo>
                <a:lnTo>
                  <a:pt x="11" y="34"/>
                </a:lnTo>
                <a:lnTo>
                  <a:pt x="19" y="37"/>
                </a:lnTo>
                <a:lnTo>
                  <a:pt x="32" y="37"/>
                </a:lnTo>
                <a:lnTo>
                  <a:pt x="45" y="33"/>
                </a:lnTo>
                <a:lnTo>
                  <a:pt x="53" y="29"/>
                </a:lnTo>
                <a:lnTo>
                  <a:pt x="59" y="15"/>
                </a:lnTo>
                <a:lnTo>
                  <a:pt x="51" y="5"/>
                </a:lnTo>
              </a:path>
            </a:pathLst>
          </a:custGeom>
          <a:solidFill>
            <a:srgbClr val="B2B2B2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456" name="Freeform 23"/>
          <p:cNvSpPr>
            <a:spLocks/>
          </p:cNvSpPr>
          <p:nvPr/>
        </p:nvSpPr>
        <p:spPr bwMode="auto">
          <a:xfrm>
            <a:off x="10961478" y="922338"/>
            <a:ext cx="509984" cy="392112"/>
          </a:xfrm>
          <a:custGeom>
            <a:avLst/>
            <a:gdLst>
              <a:gd name="T0" fmla="*/ 137 w 250"/>
              <a:gd name="T1" fmla="*/ 1 h 247"/>
              <a:gd name="T2" fmla="*/ 168 w 250"/>
              <a:gd name="T3" fmla="*/ 36 h 247"/>
              <a:gd name="T4" fmla="*/ 191 w 250"/>
              <a:gd name="T5" fmla="*/ 71 h 247"/>
              <a:gd name="T6" fmla="*/ 217 w 250"/>
              <a:gd name="T7" fmla="*/ 115 h 247"/>
              <a:gd name="T8" fmla="*/ 230 w 250"/>
              <a:gd name="T9" fmla="*/ 145 h 247"/>
              <a:gd name="T10" fmla="*/ 231 w 250"/>
              <a:gd name="T11" fmla="*/ 152 h 247"/>
              <a:gd name="T12" fmla="*/ 160 w 250"/>
              <a:gd name="T13" fmla="*/ 177 h 247"/>
              <a:gd name="T14" fmla="*/ 146 w 250"/>
              <a:gd name="T15" fmla="*/ 116 h 247"/>
              <a:gd name="T16" fmla="*/ 137 w 250"/>
              <a:gd name="T17" fmla="*/ 92 h 247"/>
              <a:gd name="T18" fmla="*/ 125 w 250"/>
              <a:gd name="T19" fmla="*/ 65 h 247"/>
              <a:gd name="T20" fmla="*/ 97 w 250"/>
              <a:gd name="T21" fmla="*/ 19 h 247"/>
              <a:gd name="T22" fmla="*/ 91 w 250"/>
              <a:gd name="T23" fmla="*/ 11 h 247"/>
              <a:gd name="T24" fmla="*/ 81 w 250"/>
              <a:gd name="T25" fmla="*/ 11 h 247"/>
              <a:gd name="T26" fmla="*/ 99 w 250"/>
              <a:gd name="T27" fmla="*/ 36 h 247"/>
              <a:gd name="T28" fmla="*/ 115 w 250"/>
              <a:gd name="T29" fmla="*/ 73 h 247"/>
              <a:gd name="T30" fmla="*/ 130 w 250"/>
              <a:gd name="T31" fmla="*/ 103 h 247"/>
              <a:gd name="T32" fmla="*/ 136 w 250"/>
              <a:gd name="T33" fmla="*/ 113 h 247"/>
              <a:gd name="T34" fmla="*/ 145 w 250"/>
              <a:gd name="T35" fmla="*/ 145 h 247"/>
              <a:gd name="T36" fmla="*/ 149 w 250"/>
              <a:gd name="T37" fmla="*/ 180 h 247"/>
              <a:gd name="T38" fmla="*/ 38 w 250"/>
              <a:gd name="T39" fmla="*/ 219 h 247"/>
              <a:gd name="T40" fmla="*/ 38 w 250"/>
              <a:gd name="T41" fmla="*/ 163 h 247"/>
              <a:gd name="T42" fmla="*/ 30 w 250"/>
              <a:gd name="T43" fmla="*/ 109 h 247"/>
              <a:gd name="T44" fmla="*/ 24 w 250"/>
              <a:gd name="T45" fmla="*/ 66 h 247"/>
              <a:gd name="T46" fmla="*/ 11 w 250"/>
              <a:gd name="T47" fmla="*/ 22 h 247"/>
              <a:gd name="T48" fmla="*/ 0 w 250"/>
              <a:gd name="T49" fmla="*/ 19 h 247"/>
              <a:gd name="T50" fmla="*/ 14 w 250"/>
              <a:gd name="T51" fmla="*/ 66 h 247"/>
              <a:gd name="T52" fmla="*/ 20 w 250"/>
              <a:gd name="T53" fmla="*/ 106 h 247"/>
              <a:gd name="T54" fmla="*/ 27 w 250"/>
              <a:gd name="T55" fmla="*/ 158 h 247"/>
              <a:gd name="T56" fmla="*/ 27 w 250"/>
              <a:gd name="T57" fmla="*/ 197 h 247"/>
              <a:gd name="T58" fmla="*/ 23 w 250"/>
              <a:gd name="T59" fmla="*/ 243 h 247"/>
              <a:gd name="T60" fmla="*/ 35 w 250"/>
              <a:gd name="T61" fmla="*/ 246 h 247"/>
              <a:gd name="T62" fmla="*/ 55 w 250"/>
              <a:gd name="T63" fmla="*/ 234 h 247"/>
              <a:gd name="T64" fmla="*/ 139 w 250"/>
              <a:gd name="T65" fmla="*/ 203 h 247"/>
              <a:gd name="T66" fmla="*/ 237 w 250"/>
              <a:gd name="T67" fmla="*/ 168 h 247"/>
              <a:gd name="T68" fmla="*/ 249 w 250"/>
              <a:gd name="T69" fmla="*/ 163 h 247"/>
              <a:gd name="T70" fmla="*/ 240 w 250"/>
              <a:gd name="T71" fmla="*/ 137 h 247"/>
              <a:gd name="T72" fmla="*/ 230 w 250"/>
              <a:gd name="T73" fmla="*/ 110 h 247"/>
              <a:gd name="T74" fmla="*/ 220 w 250"/>
              <a:gd name="T75" fmla="*/ 88 h 247"/>
              <a:gd name="T76" fmla="*/ 200 w 250"/>
              <a:gd name="T77" fmla="*/ 55 h 247"/>
              <a:gd name="T78" fmla="*/ 179 w 250"/>
              <a:gd name="T79" fmla="*/ 25 h 247"/>
              <a:gd name="T80" fmla="*/ 158 w 250"/>
              <a:gd name="T81" fmla="*/ 0 h 247"/>
              <a:gd name="T82" fmla="*/ 137 w 250"/>
              <a:gd name="T83" fmla="*/ 1 h 24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50"/>
              <a:gd name="T127" fmla="*/ 0 h 247"/>
              <a:gd name="T128" fmla="*/ 250 w 250"/>
              <a:gd name="T129" fmla="*/ 247 h 24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50" h="247">
                <a:moveTo>
                  <a:pt x="137" y="1"/>
                </a:moveTo>
                <a:lnTo>
                  <a:pt x="168" y="36"/>
                </a:lnTo>
                <a:lnTo>
                  <a:pt x="191" y="71"/>
                </a:lnTo>
                <a:lnTo>
                  <a:pt x="217" y="115"/>
                </a:lnTo>
                <a:lnTo>
                  <a:pt x="230" y="145"/>
                </a:lnTo>
                <a:lnTo>
                  <a:pt x="231" y="152"/>
                </a:lnTo>
                <a:lnTo>
                  <a:pt x="160" y="177"/>
                </a:lnTo>
                <a:lnTo>
                  <a:pt x="146" y="116"/>
                </a:lnTo>
                <a:lnTo>
                  <a:pt x="137" y="92"/>
                </a:lnTo>
                <a:lnTo>
                  <a:pt x="125" y="65"/>
                </a:lnTo>
                <a:lnTo>
                  <a:pt x="97" y="19"/>
                </a:lnTo>
                <a:lnTo>
                  <a:pt x="91" y="11"/>
                </a:lnTo>
                <a:lnTo>
                  <a:pt x="81" y="11"/>
                </a:lnTo>
                <a:lnTo>
                  <a:pt x="99" y="36"/>
                </a:lnTo>
                <a:lnTo>
                  <a:pt x="115" y="73"/>
                </a:lnTo>
                <a:lnTo>
                  <a:pt x="130" y="103"/>
                </a:lnTo>
                <a:lnTo>
                  <a:pt x="136" y="113"/>
                </a:lnTo>
                <a:lnTo>
                  <a:pt x="145" y="145"/>
                </a:lnTo>
                <a:lnTo>
                  <a:pt x="149" y="180"/>
                </a:lnTo>
                <a:lnTo>
                  <a:pt x="38" y="219"/>
                </a:lnTo>
                <a:lnTo>
                  <a:pt x="38" y="163"/>
                </a:lnTo>
                <a:lnTo>
                  <a:pt x="30" y="109"/>
                </a:lnTo>
                <a:lnTo>
                  <a:pt x="24" y="66"/>
                </a:lnTo>
                <a:lnTo>
                  <a:pt x="11" y="22"/>
                </a:lnTo>
                <a:lnTo>
                  <a:pt x="0" y="19"/>
                </a:lnTo>
                <a:lnTo>
                  <a:pt x="14" y="66"/>
                </a:lnTo>
                <a:lnTo>
                  <a:pt x="20" y="106"/>
                </a:lnTo>
                <a:lnTo>
                  <a:pt x="27" y="158"/>
                </a:lnTo>
                <a:lnTo>
                  <a:pt x="27" y="197"/>
                </a:lnTo>
                <a:lnTo>
                  <a:pt x="23" y="243"/>
                </a:lnTo>
                <a:lnTo>
                  <a:pt x="35" y="246"/>
                </a:lnTo>
                <a:lnTo>
                  <a:pt x="55" y="234"/>
                </a:lnTo>
                <a:lnTo>
                  <a:pt x="139" y="203"/>
                </a:lnTo>
                <a:lnTo>
                  <a:pt x="237" y="168"/>
                </a:lnTo>
                <a:lnTo>
                  <a:pt x="249" y="163"/>
                </a:lnTo>
                <a:lnTo>
                  <a:pt x="240" y="137"/>
                </a:lnTo>
                <a:lnTo>
                  <a:pt x="230" y="110"/>
                </a:lnTo>
                <a:lnTo>
                  <a:pt x="220" y="88"/>
                </a:lnTo>
                <a:lnTo>
                  <a:pt x="200" y="55"/>
                </a:lnTo>
                <a:lnTo>
                  <a:pt x="179" y="25"/>
                </a:lnTo>
                <a:lnTo>
                  <a:pt x="158" y="0"/>
                </a:lnTo>
                <a:lnTo>
                  <a:pt x="137" y="1"/>
                </a:lnTo>
              </a:path>
            </a:pathLst>
          </a:custGeom>
          <a:solidFill>
            <a:srgbClr val="FF0033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457" name="Freeform 24"/>
          <p:cNvSpPr>
            <a:spLocks/>
          </p:cNvSpPr>
          <p:nvPr/>
        </p:nvSpPr>
        <p:spPr bwMode="auto">
          <a:xfrm>
            <a:off x="9418830" y="846138"/>
            <a:ext cx="2124580" cy="469900"/>
          </a:xfrm>
          <a:custGeom>
            <a:avLst/>
            <a:gdLst>
              <a:gd name="T0" fmla="*/ 866 w 1042"/>
              <a:gd name="T1" fmla="*/ 55 h 296"/>
              <a:gd name="T2" fmla="*/ 900 w 1042"/>
              <a:gd name="T3" fmla="*/ 49 h 296"/>
              <a:gd name="T4" fmla="*/ 913 w 1042"/>
              <a:gd name="T5" fmla="*/ 49 h 296"/>
              <a:gd name="T6" fmla="*/ 932 w 1042"/>
              <a:gd name="T7" fmla="*/ 71 h 296"/>
              <a:gd name="T8" fmla="*/ 960 w 1042"/>
              <a:gd name="T9" fmla="*/ 110 h 296"/>
              <a:gd name="T10" fmla="*/ 980 w 1042"/>
              <a:gd name="T11" fmla="*/ 143 h 296"/>
              <a:gd name="T12" fmla="*/ 1000 w 1042"/>
              <a:gd name="T13" fmla="*/ 192 h 296"/>
              <a:gd name="T14" fmla="*/ 1006 w 1042"/>
              <a:gd name="T15" fmla="*/ 210 h 296"/>
              <a:gd name="T16" fmla="*/ 1012 w 1042"/>
              <a:gd name="T17" fmla="*/ 211 h 296"/>
              <a:gd name="T18" fmla="*/ 1025 w 1042"/>
              <a:gd name="T19" fmla="*/ 211 h 296"/>
              <a:gd name="T20" fmla="*/ 1039 w 1042"/>
              <a:gd name="T21" fmla="*/ 200 h 296"/>
              <a:gd name="T22" fmla="*/ 1041 w 1042"/>
              <a:gd name="T23" fmla="*/ 192 h 296"/>
              <a:gd name="T24" fmla="*/ 1011 w 1042"/>
              <a:gd name="T25" fmla="*/ 141 h 296"/>
              <a:gd name="T26" fmla="*/ 974 w 1042"/>
              <a:gd name="T27" fmla="*/ 86 h 296"/>
              <a:gd name="T28" fmla="*/ 949 w 1042"/>
              <a:gd name="T29" fmla="*/ 52 h 296"/>
              <a:gd name="T30" fmla="*/ 927 w 1042"/>
              <a:gd name="T31" fmla="*/ 27 h 296"/>
              <a:gd name="T32" fmla="*/ 887 w 1042"/>
              <a:gd name="T33" fmla="*/ 18 h 296"/>
              <a:gd name="T34" fmla="*/ 795 w 1042"/>
              <a:gd name="T35" fmla="*/ 8 h 296"/>
              <a:gd name="T36" fmla="*/ 666 w 1042"/>
              <a:gd name="T37" fmla="*/ 2 h 296"/>
              <a:gd name="T38" fmla="*/ 519 w 1042"/>
              <a:gd name="T39" fmla="*/ 0 h 296"/>
              <a:gd name="T40" fmla="*/ 384 w 1042"/>
              <a:gd name="T41" fmla="*/ 2 h 296"/>
              <a:gd name="T42" fmla="*/ 276 w 1042"/>
              <a:gd name="T43" fmla="*/ 5 h 296"/>
              <a:gd name="T44" fmla="*/ 236 w 1042"/>
              <a:gd name="T45" fmla="*/ 8 h 296"/>
              <a:gd name="T46" fmla="*/ 217 w 1042"/>
              <a:gd name="T47" fmla="*/ 21 h 296"/>
              <a:gd name="T48" fmla="*/ 199 w 1042"/>
              <a:gd name="T49" fmla="*/ 36 h 296"/>
              <a:gd name="T50" fmla="*/ 109 w 1042"/>
              <a:gd name="T51" fmla="*/ 115 h 296"/>
              <a:gd name="T52" fmla="*/ 62 w 1042"/>
              <a:gd name="T53" fmla="*/ 165 h 296"/>
              <a:gd name="T54" fmla="*/ 20 w 1042"/>
              <a:gd name="T55" fmla="*/ 214 h 296"/>
              <a:gd name="T56" fmla="*/ 0 w 1042"/>
              <a:gd name="T57" fmla="*/ 236 h 296"/>
              <a:gd name="T58" fmla="*/ 28 w 1042"/>
              <a:gd name="T59" fmla="*/ 236 h 296"/>
              <a:gd name="T60" fmla="*/ 66 w 1042"/>
              <a:gd name="T61" fmla="*/ 187 h 296"/>
              <a:gd name="T62" fmla="*/ 116 w 1042"/>
              <a:gd name="T63" fmla="*/ 135 h 296"/>
              <a:gd name="T64" fmla="*/ 176 w 1042"/>
              <a:gd name="T65" fmla="*/ 76 h 296"/>
              <a:gd name="T66" fmla="*/ 217 w 1042"/>
              <a:gd name="T67" fmla="*/ 42 h 296"/>
              <a:gd name="T68" fmla="*/ 340 w 1042"/>
              <a:gd name="T69" fmla="*/ 44 h 296"/>
              <a:gd name="T70" fmla="*/ 491 w 1042"/>
              <a:gd name="T71" fmla="*/ 49 h 296"/>
              <a:gd name="T72" fmla="*/ 644 w 1042"/>
              <a:gd name="T73" fmla="*/ 61 h 296"/>
              <a:gd name="T74" fmla="*/ 746 w 1042"/>
              <a:gd name="T75" fmla="*/ 67 h 296"/>
              <a:gd name="T76" fmla="*/ 764 w 1042"/>
              <a:gd name="T77" fmla="*/ 70 h 296"/>
              <a:gd name="T78" fmla="*/ 780 w 1042"/>
              <a:gd name="T79" fmla="*/ 119 h 296"/>
              <a:gd name="T80" fmla="*/ 792 w 1042"/>
              <a:gd name="T81" fmla="*/ 214 h 296"/>
              <a:gd name="T82" fmla="*/ 789 w 1042"/>
              <a:gd name="T83" fmla="*/ 276 h 296"/>
              <a:gd name="T84" fmla="*/ 789 w 1042"/>
              <a:gd name="T85" fmla="*/ 295 h 296"/>
              <a:gd name="T86" fmla="*/ 816 w 1042"/>
              <a:gd name="T87" fmla="*/ 279 h 296"/>
              <a:gd name="T88" fmla="*/ 816 w 1042"/>
              <a:gd name="T89" fmla="*/ 227 h 296"/>
              <a:gd name="T90" fmla="*/ 807 w 1042"/>
              <a:gd name="T91" fmla="*/ 144 h 296"/>
              <a:gd name="T92" fmla="*/ 798 w 1042"/>
              <a:gd name="T93" fmla="*/ 86 h 296"/>
              <a:gd name="T94" fmla="*/ 798 w 1042"/>
              <a:gd name="T95" fmla="*/ 61 h 296"/>
              <a:gd name="T96" fmla="*/ 845 w 1042"/>
              <a:gd name="T97" fmla="*/ 58 h 296"/>
              <a:gd name="T98" fmla="*/ 856 w 1042"/>
              <a:gd name="T99" fmla="*/ 74 h 296"/>
              <a:gd name="T100" fmla="*/ 874 w 1042"/>
              <a:gd name="T101" fmla="*/ 105 h 296"/>
              <a:gd name="T102" fmla="*/ 895 w 1042"/>
              <a:gd name="T103" fmla="*/ 151 h 296"/>
              <a:gd name="T104" fmla="*/ 912 w 1042"/>
              <a:gd name="T105" fmla="*/ 208 h 296"/>
              <a:gd name="T106" fmla="*/ 920 w 1042"/>
              <a:gd name="T107" fmla="*/ 239 h 296"/>
              <a:gd name="T108" fmla="*/ 938 w 1042"/>
              <a:gd name="T109" fmla="*/ 235 h 296"/>
              <a:gd name="T110" fmla="*/ 926 w 1042"/>
              <a:gd name="T111" fmla="*/ 184 h 296"/>
              <a:gd name="T112" fmla="*/ 911 w 1042"/>
              <a:gd name="T113" fmla="*/ 138 h 296"/>
              <a:gd name="T114" fmla="*/ 892 w 1042"/>
              <a:gd name="T115" fmla="*/ 102 h 296"/>
              <a:gd name="T116" fmla="*/ 879 w 1042"/>
              <a:gd name="T117" fmla="*/ 74 h 296"/>
              <a:gd name="T118" fmla="*/ 866 w 1042"/>
              <a:gd name="T119" fmla="*/ 55 h 29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42"/>
              <a:gd name="T181" fmla="*/ 0 h 296"/>
              <a:gd name="T182" fmla="*/ 1042 w 1042"/>
              <a:gd name="T183" fmla="*/ 296 h 29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42" h="296">
                <a:moveTo>
                  <a:pt x="866" y="55"/>
                </a:moveTo>
                <a:lnTo>
                  <a:pt x="900" y="49"/>
                </a:lnTo>
                <a:lnTo>
                  <a:pt x="913" y="49"/>
                </a:lnTo>
                <a:lnTo>
                  <a:pt x="932" y="71"/>
                </a:lnTo>
                <a:lnTo>
                  <a:pt x="960" y="110"/>
                </a:lnTo>
                <a:lnTo>
                  <a:pt x="980" y="143"/>
                </a:lnTo>
                <a:lnTo>
                  <a:pt x="1000" y="192"/>
                </a:lnTo>
                <a:lnTo>
                  <a:pt x="1006" y="210"/>
                </a:lnTo>
                <a:lnTo>
                  <a:pt x="1012" y="211"/>
                </a:lnTo>
                <a:lnTo>
                  <a:pt x="1025" y="211"/>
                </a:lnTo>
                <a:lnTo>
                  <a:pt x="1039" y="200"/>
                </a:lnTo>
                <a:lnTo>
                  <a:pt x="1041" y="192"/>
                </a:lnTo>
                <a:lnTo>
                  <a:pt x="1011" y="141"/>
                </a:lnTo>
                <a:lnTo>
                  <a:pt x="974" y="86"/>
                </a:lnTo>
                <a:lnTo>
                  <a:pt x="949" y="52"/>
                </a:lnTo>
                <a:lnTo>
                  <a:pt x="927" y="27"/>
                </a:lnTo>
                <a:lnTo>
                  <a:pt x="887" y="18"/>
                </a:lnTo>
                <a:lnTo>
                  <a:pt x="795" y="8"/>
                </a:lnTo>
                <a:lnTo>
                  <a:pt x="666" y="2"/>
                </a:lnTo>
                <a:lnTo>
                  <a:pt x="519" y="0"/>
                </a:lnTo>
                <a:lnTo>
                  <a:pt x="384" y="2"/>
                </a:lnTo>
                <a:lnTo>
                  <a:pt x="276" y="5"/>
                </a:lnTo>
                <a:lnTo>
                  <a:pt x="236" y="8"/>
                </a:lnTo>
                <a:lnTo>
                  <a:pt x="217" y="21"/>
                </a:lnTo>
                <a:lnTo>
                  <a:pt x="199" y="36"/>
                </a:lnTo>
                <a:lnTo>
                  <a:pt x="109" y="115"/>
                </a:lnTo>
                <a:lnTo>
                  <a:pt x="62" y="165"/>
                </a:lnTo>
                <a:lnTo>
                  <a:pt x="20" y="214"/>
                </a:lnTo>
                <a:lnTo>
                  <a:pt x="0" y="236"/>
                </a:lnTo>
                <a:lnTo>
                  <a:pt x="28" y="236"/>
                </a:lnTo>
                <a:lnTo>
                  <a:pt x="66" y="187"/>
                </a:lnTo>
                <a:lnTo>
                  <a:pt x="116" y="135"/>
                </a:lnTo>
                <a:lnTo>
                  <a:pt x="176" y="76"/>
                </a:lnTo>
                <a:lnTo>
                  <a:pt x="217" y="42"/>
                </a:lnTo>
                <a:lnTo>
                  <a:pt x="340" y="44"/>
                </a:lnTo>
                <a:lnTo>
                  <a:pt x="491" y="49"/>
                </a:lnTo>
                <a:lnTo>
                  <a:pt x="644" y="61"/>
                </a:lnTo>
                <a:lnTo>
                  <a:pt x="746" y="67"/>
                </a:lnTo>
                <a:lnTo>
                  <a:pt x="764" y="70"/>
                </a:lnTo>
                <a:lnTo>
                  <a:pt x="780" y="119"/>
                </a:lnTo>
                <a:lnTo>
                  <a:pt x="792" y="214"/>
                </a:lnTo>
                <a:lnTo>
                  <a:pt x="789" y="276"/>
                </a:lnTo>
                <a:lnTo>
                  <a:pt x="789" y="295"/>
                </a:lnTo>
                <a:lnTo>
                  <a:pt x="816" y="279"/>
                </a:lnTo>
                <a:lnTo>
                  <a:pt x="816" y="227"/>
                </a:lnTo>
                <a:lnTo>
                  <a:pt x="807" y="144"/>
                </a:lnTo>
                <a:lnTo>
                  <a:pt x="798" y="86"/>
                </a:lnTo>
                <a:lnTo>
                  <a:pt x="798" y="61"/>
                </a:lnTo>
                <a:lnTo>
                  <a:pt x="845" y="58"/>
                </a:lnTo>
                <a:lnTo>
                  <a:pt x="856" y="74"/>
                </a:lnTo>
                <a:lnTo>
                  <a:pt x="874" y="105"/>
                </a:lnTo>
                <a:lnTo>
                  <a:pt x="895" y="151"/>
                </a:lnTo>
                <a:lnTo>
                  <a:pt x="912" y="208"/>
                </a:lnTo>
                <a:lnTo>
                  <a:pt x="920" y="239"/>
                </a:lnTo>
                <a:lnTo>
                  <a:pt x="938" y="235"/>
                </a:lnTo>
                <a:lnTo>
                  <a:pt x="926" y="184"/>
                </a:lnTo>
                <a:lnTo>
                  <a:pt x="911" y="138"/>
                </a:lnTo>
                <a:lnTo>
                  <a:pt x="892" y="102"/>
                </a:lnTo>
                <a:lnTo>
                  <a:pt x="879" y="74"/>
                </a:lnTo>
                <a:lnTo>
                  <a:pt x="866" y="55"/>
                </a:lnTo>
              </a:path>
            </a:pathLst>
          </a:custGeom>
          <a:solidFill>
            <a:srgbClr val="FF0033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458" name="Freeform 25"/>
          <p:cNvSpPr>
            <a:spLocks/>
          </p:cNvSpPr>
          <p:nvPr/>
        </p:nvSpPr>
        <p:spPr bwMode="auto">
          <a:xfrm>
            <a:off x="9495011" y="1171575"/>
            <a:ext cx="1534183" cy="139700"/>
          </a:xfrm>
          <a:custGeom>
            <a:avLst/>
            <a:gdLst>
              <a:gd name="T0" fmla="*/ 0 w 753"/>
              <a:gd name="T1" fmla="*/ 29 h 88"/>
              <a:gd name="T2" fmla="*/ 63 w 753"/>
              <a:gd name="T3" fmla="*/ 8 h 88"/>
              <a:gd name="T4" fmla="*/ 116 w 753"/>
              <a:gd name="T5" fmla="*/ 4 h 88"/>
              <a:gd name="T6" fmla="*/ 238 w 753"/>
              <a:gd name="T7" fmla="*/ 0 h 88"/>
              <a:gd name="T8" fmla="*/ 435 w 753"/>
              <a:gd name="T9" fmla="*/ 12 h 88"/>
              <a:gd name="T10" fmla="*/ 589 w 753"/>
              <a:gd name="T11" fmla="*/ 26 h 88"/>
              <a:gd name="T12" fmla="*/ 705 w 753"/>
              <a:gd name="T13" fmla="*/ 47 h 88"/>
              <a:gd name="T14" fmla="*/ 752 w 753"/>
              <a:gd name="T15" fmla="*/ 60 h 88"/>
              <a:gd name="T16" fmla="*/ 752 w 753"/>
              <a:gd name="T17" fmla="*/ 87 h 88"/>
              <a:gd name="T18" fmla="*/ 648 w 753"/>
              <a:gd name="T19" fmla="*/ 66 h 88"/>
              <a:gd name="T20" fmla="*/ 491 w 753"/>
              <a:gd name="T21" fmla="*/ 47 h 88"/>
              <a:gd name="T22" fmla="*/ 333 w 753"/>
              <a:gd name="T23" fmla="*/ 37 h 88"/>
              <a:gd name="T24" fmla="*/ 172 w 753"/>
              <a:gd name="T25" fmla="*/ 30 h 88"/>
              <a:gd name="T26" fmla="*/ 0 w 753"/>
              <a:gd name="T27" fmla="*/ 29 h 8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53"/>
              <a:gd name="T43" fmla="*/ 0 h 88"/>
              <a:gd name="T44" fmla="*/ 753 w 753"/>
              <a:gd name="T45" fmla="*/ 88 h 8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53" h="88">
                <a:moveTo>
                  <a:pt x="0" y="29"/>
                </a:moveTo>
                <a:lnTo>
                  <a:pt x="63" y="8"/>
                </a:lnTo>
                <a:lnTo>
                  <a:pt x="116" y="4"/>
                </a:lnTo>
                <a:lnTo>
                  <a:pt x="238" y="0"/>
                </a:lnTo>
                <a:lnTo>
                  <a:pt x="435" y="12"/>
                </a:lnTo>
                <a:lnTo>
                  <a:pt x="589" y="26"/>
                </a:lnTo>
                <a:lnTo>
                  <a:pt x="705" y="47"/>
                </a:lnTo>
                <a:lnTo>
                  <a:pt x="752" y="60"/>
                </a:lnTo>
                <a:lnTo>
                  <a:pt x="752" y="87"/>
                </a:lnTo>
                <a:lnTo>
                  <a:pt x="648" y="66"/>
                </a:lnTo>
                <a:lnTo>
                  <a:pt x="491" y="47"/>
                </a:lnTo>
                <a:lnTo>
                  <a:pt x="333" y="37"/>
                </a:lnTo>
                <a:lnTo>
                  <a:pt x="172" y="30"/>
                </a:lnTo>
                <a:lnTo>
                  <a:pt x="0" y="29"/>
                </a:lnTo>
              </a:path>
            </a:pathLst>
          </a:custGeom>
          <a:solidFill>
            <a:srgbClr val="393939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459" name="Freeform 26"/>
          <p:cNvSpPr>
            <a:spLocks/>
          </p:cNvSpPr>
          <p:nvPr/>
        </p:nvSpPr>
        <p:spPr bwMode="auto">
          <a:xfrm>
            <a:off x="10180632" y="969964"/>
            <a:ext cx="304721" cy="66675"/>
          </a:xfrm>
          <a:custGeom>
            <a:avLst/>
            <a:gdLst>
              <a:gd name="T0" fmla="*/ 71 w 151"/>
              <a:gd name="T1" fmla="*/ 0 h 42"/>
              <a:gd name="T2" fmla="*/ 111 w 151"/>
              <a:gd name="T3" fmla="*/ 1 h 42"/>
              <a:gd name="T4" fmla="*/ 130 w 151"/>
              <a:gd name="T5" fmla="*/ 6 h 42"/>
              <a:gd name="T6" fmla="*/ 139 w 151"/>
              <a:gd name="T7" fmla="*/ 9 h 42"/>
              <a:gd name="T8" fmla="*/ 144 w 151"/>
              <a:gd name="T9" fmla="*/ 14 h 42"/>
              <a:gd name="T10" fmla="*/ 147 w 151"/>
              <a:gd name="T11" fmla="*/ 18 h 42"/>
              <a:gd name="T12" fmla="*/ 148 w 151"/>
              <a:gd name="T13" fmla="*/ 26 h 42"/>
              <a:gd name="T14" fmla="*/ 150 w 151"/>
              <a:gd name="T15" fmla="*/ 34 h 42"/>
              <a:gd name="T16" fmla="*/ 148 w 151"/>
              <a:gd name="T17" fmla="*/ 40 h 42"/>
              <a:gd name="T18" fmla="*/ 138 w 151"/>
              <a:gd name="T19" fmla="*/ 41 h 42"/>
              <a:gd name="T20" fmla="*/ 5 w 151"/>
              <a:gd name="T21" fmla="*/ 41 h 42"/>
              <a:gd name="T22" fmla="*/ 0 w 151"/>
              <a:gd name="T23" fmla="*/ 38 h 42"/>
              <a:gd name="T24" fmla="*/ 2 w 151"/>
              <a:gd name="T25" fmla="*/ 26 h 42"/>
              <a:gd name="T26" fmla="*/ 5 w 151"/>
              <a:gd name="T27" fmla="*/ 17 h 42"/>
              <a:gd name="T28" fmla="*/ 12 w 151"/>
              <a:gd name="T29" fmla="*/ 9 h 42"/>
              <a:gd name="T30" fmla="*/ 30 w 151"/>
              <a:gd name="T31" fmla="*/ 3 h 42"/>
              <a:gd name="T32" fmla="*/ 71 w 151"/>
              <a:gd name="T33" fmla="*/ 0 h 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51"/>
              <a:gd name="T52" fmla="*/ 0 h 42"/>
              <a:gd name="T53" fmla="*/ 151 w 151"/>
              <a:gd name="T54" fmla="*/ 42 h 4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51" h="42">
                <a:moveTo>
                  <a:pt x="71" y="0"/>
                </a:moveTo>
                <a:lnTo>
                  <a:pt x="111" y="1"/>
                </a:lnTo>
                <a:lnTo>
                  <a:pt x="130" y="6"/>
                </a:lnTo>
                <a:lnTo>
                  <a:pt x="139" y="9"/>
                </a:lnTo>
                <a:lnTo>
                  <a:pt x="144" y="14"/>
                </a:lnTo>
                <a:lnTo>
                  <a:pt x="147" y="18"/>
                </a:lnTo>
                <a:lnTo>
                  <a:pt x="148" y="26"/>
                </a:lnTo>
                <a:lnTo>
                  <a:pt x="150" y="34"/>
                </a:lnTo>
                <a:lnTo>
                  <a:pt x="148" y="40"/>
                </a:lnTo>
                <a:lnTo>
                  <a:pt x="138" y="41"/>
                </a:lnTo>
                <a:lnTo>
                  <a:pt x="5" y="41"/>
                </a:lnTo>
                <a:lnTo>
                  <a:pt x="0" y="38"/>
                </a:lnTo>
                <a:lnTo>
                  <a:pt x="2" y="26"/>
                </a:lnTo>
                <a:lnTo>
                  <a:pt x="5" y="17"/>
                </a:lnTo>
                <a:lnTo>
                  <a:pt x="12" y="9"/>
                </a:lnTo>
                <a:lnTo>
                  <a:pt x="30" y="3"/>
                </a:lnTo>
                <a:lnTo>
                  <a:pt x="71" y="0"/>
                </a:lnTo>
              </a:path>
            </a:pathLst>
          </a:custGeom>
          <a:solidFill>
            <a:srgbClr val="393939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460" name="Rectangle 27"/>
          <p:cNvSpPr>
            <a:spLocks noChangeArrowheads="1"/>
          </p:cNvSpPr>
          <p:nvPr/>
        </p:nvSpPr>
        <p:spPr bwMode="auto">
          <a:xfrm>
            <a:off x="10318179" y="985838"/>
            <a:ext cx="33858" cy="254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61" name="Freeform 28"/>
          <p:cNvSpPr>
            <a:spLocks/>
          </p:cNvSpPr>
          <p:nvPr/>
        </p:nvSpPr>
        <p:spPr bwMode="auto">
          <a:xfrm>
            <a:off x="11314871" y="1220788"/>
            <a:ext cx="80412" cy="431800"/>
          </a:xfrm>
          <a:custGeom>
            <a:avLst/>
            <a:gdLst>
              <a:gd name="T0" fmla="*/ 0 w 39"/>
              <a:gd name="T1" fmla="*/ 0 h 272"/>
              <a:gd name="T2" fmla="*/ 25 w 39"/>
              <a:gd name="T3" fmla="*/ 53 h 272"/>
              <a:gd name="T4" fmla="*/ 34 w 39"/>
              <a:gd name="T5" fmla="*/ 95 h 272"/>
              <a:gd name="T6" fmla="*/ 38 w 39"/>
              <a:gd name="T7" fmla="*/ 194 h 272"/>
              <a:gd name="T8" fmla="*/ 34 w 39"/>
              <a:gd name="T9" fmla="*/ 255 h 272"/>
              <a:gd name="T10" fmla="*/ 32 w 39"/>
              <a:gd name="T11" fmla="*/ 271 h 2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9"/>
              <a:gd name="T19" fmla="*/ 0 h 272"/>
              <a:gd name="T20" fmla="*/ 39 w 39"/>
              <a:gd name="T21" fmla="*/ 272 h 2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9" h="272">
                <a:moveTo>
                  <a:pt x="0" y="0"/>
                </a:moveTo>
                <a:lnTo>
                  <a:pt x="25" y="53"/>
                </a:lnTo>
                <a:lnTo>
                  <a:pt x="34" y="95"/>
                </a:lnTo>
                <a:lnTo>
                  <a:pt x="38" y="194"/>
                </a:lnTo>
                <a:lnTo>
                  <a:pt x="34" y="255"/>
                </a:lnTo>
                <a:lnTo>
                  <a:pt x="32" y="27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462" name="Freeform 29"/>
          <p:cNvSpPr>
            <a:spLocks/>
          </p:cNvSpPr>
          <p:nvPr/>
        </p:nvSpPr>
        <p:spPr bwMode="auto">
          <a:xfrm>
            <a:off x="11035543" y="1314450"/>
            <a:ext cx="67716" cy="509588"/>
          </a:xfrm>
          <a:custGeom>
            <a:avLst/>
            <a:gdLst>
              <a:gd name="T0" fmla="*/ 0 w 34"/>
              <a:gd name="T1" fmla="*/ 0 h 321"/>
              <a:gd name="T2" fmla="*/ 24 w 34"/>
              <a:gd name="T3" fmla="*/ 39 h 321"/>
              <a:gd name="T4" fmla="*/ 33 w 34"/>
              <a:gd name="T5" fmla="*/ 94 h 321"/>
              <a:gd name="T6" fmla="*/ 30 w 34"/>
              <a:gd name="T7" fmla="*/ 174 h 321"/>
              <a:gd name="T8" fmla="*/ 29 w 34"/>
              <a:gd name="T9" fmla="*/ 207 h 321"/>
              <a:gd name="T10" fmla="*/ 24 w 34"/>
              <a:gd name="T11" fmla="*/ 244 h 321"/>
              <a:gd name="T12" fmla="*/ 17 w 34"/>
              <a:gd name="T13" fmla="*/ 276 h 321"/>
              <a:gd name="T14" fmla="*/ 11 w 34"/>
              <a:gd name="T15" fmla="*/ 300 h 321"/>
              <a:gd name="T16" fmla="*/ 3 w 34"/>
              <a:gd name="T17" fmla="*/ 320 h 3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"/>
              <a:gd name="T28" fmla="*/ 0 h 321"/>
              <a:gd name="T29" fmla="*/ 34 w 34"/>
              <a:gd name="T30" fmla="*/ 321 h 3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" h="321">
                <a:moveTo>
                  <a:pt x="0" y="0"/>
                </a:moveTo>
                <a:lnTo>
                  <a:pt x="24" y="39"/>
                </a:lnTo>
                <a:lnTo>
                  <a:pt x="33" y="94"/>
                </a:lnTo>
                <a:lnTo>
                  <a:pt x="30" y="174"/>
                </a:lnTo>
                <a:lnTo>
                  <a:pt x="29" y="207"/>
                </a:lnTo>
                <a:lnTo>
                  <a:pt x="24" y="244"/>
                </a:lnTo>
                <a:lnTo>
                  <a:pt x="17" y="276"/>
                </a:lnTo>
                <a:lnTo>
                  <a:pt x="11" y="300"/>
                </a:lnTo>
                <a:lnTo>
                  <a:pt x="3" y="32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463" name="Freeform 30"/>
          <p:cNvSpPr>
            <a:spLocks/>
          </p:cNvSpPr>
          <p:nvPr/>
        </p:nvSpPr>
        <p:spPr bwMode="auto">
          <a:xfrm>
            <a:off x="11494740" y="1181101"/>
            <a:ext cx="74065" cy="225425"/>
          </a:xfrm>
          <a:custGeom>
            <a:avLst/>
            <a:gdLst>
              <a:gd name="T0" fmla="*/ 0 w 36"/>
              <a:gd name="T1" fmla="*/ 0 h 142"/>
              <a:gd name="T2" fmla="*/ 23 w 36"/>
              <a:gd name="T3" fmla="*/ 51 h 142"/>
              <a:gd name="T4" fmla="*/ 29 w 36"/>
              <a:gd name="T5" fmla="*/ 96 h 142"/>
              <a:gd name="T6" fmla="*/ 35 w 36"/>
              <a:gd name="T7" fmla="*/ 141 h 142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142"/>
              <a:gd name="T14" fmla="*/ 36 w 36"/>
              <a:gd name="T15" fmla="*/ 142 h 1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142">
                <a:moveTo>
                  <a:pt x="0" y="0"/>
                </a:moveTo>
                <a:lnTo>
                  <a:pt x="23" y="51"/>
                </a:lnTo>
                <a:lnTo>
                  <a:pt x="29" y="96"/>
                </a:lnTo>
                <a:lnTo>
                  <a:pt x="35" y="14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464" name="Freeform 31"/>
          <p:cNvSpPr>
            <a:spLocks/>
          </p:cNvSpPr>
          <p:nvPr/>
        </p:nvSpPr>
        <p:spPr bwMode="auto">
          <a:xfrm>
            <a:off x="10980524" y="1352550"/>
            <a:ext cx="581931" cy="230188"/>
          </a:xfrm>
          <a:custGeom>
            <a:avLst/>
            <a:gdLst>
              <a:gd name="T0" fmla="*/ 0 w 285"/>
              <a:gd name="T1" fmla="*/ 144 h 145"/>
              <a:gd name="T2" fmla="*/ 140 w 285"/>
              <a:gd name="T3" fmla="*/ 80 h 145"/>
              <a:gd name="T4" fmla="*/ 242 w 285"/>
              <a:gd name="T5" fmla="*/ 28 h 145"/>
              <a:gd name="T6" fmla="*/ 284 w 285"/>
              <a:gd name="T7" fmla="*/ 0 h 145"/>
              <a:gd name="T8" fmla="*/ 0 60000 65536"/>
              <a:gd name="T9" fmla="*/ 0 60000 65536"/>
              <a:gd name="T10" fmla="*/ 0 60000 65536"/>
              <a:gd name="T11" fmla="*/ 0 60000 65536"/>
              <a:gd name="T12" fmla="*/ 0 w 285"/>
              <a:gd name="T13" fmla="*/ 0 h 145"/>
              <a:gd name="T14" fmla="*/ 285 w 285"/>
              <a:gd name="T15" fmla="*/ 145 h 1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5" h="145">
                <a:moveTo>
                  <a:pt x="0" y="144"/>
                </a:moveTo>
                <a:lnTo>
                  <a:pt x="140" y="80"/>
                </a:lnTo>
                <a:lnTo>
                  <a:pt x="242" y="28"/>
                </a:lnTo>
                <a:lnTo>
                  <a:pt x="284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465" name="Freeform 32"/>
          <p:cNvSpPr>
            <a:spLocks/>
          </p:cNvSpPr>
          <p:nvPr/>
        </p:nvSpPr>
        <p:spPr bwMode="auto">
          <a:xfrm>
            <a:off x="8597779" y="1620839"/>
            <a:ext cx="383016" cy="52387"/>
          </a:xfrm>
          <a:custGeom>
            <a:avLst/>
            <a:gdLst>
              <a:gd name="T0" fmla="*/ 0 w 189"/>
              <a:gd name="T1" fmla="*/ 14 h 33"/>
              <a:gd name="T2" fmla="*/ 20 w 189"/>
              <a:gd name="T3" fmla="*/ 0 h 33"/>
              <a:gd name="T4" fmla="*/ 188 w 189"/>
              <a:gd name="T5" fmla="*/ 17 h 33"/>
              <a:gd name="T6" fmla="*/ 188 w 189"/>
              <a:gd name="T7" fmla="*/ 32 h 33"/>
              <a:gd name="T8" fmla="*/ 0 w 189"/>
              <a:gd name="T9" fmla="*/ 14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9"/>
              <a:gd name="T16" fmla="*/ 0 h 33"/>
              <a:gd name="T17" fmla="*/ 189 w 189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9" h="33">
                <a:moveTo>
                  <a:pt x="0" y="14"/>
                </a:moveTo>
                <a:lnTo>
                  <a:pt x="20" y="0"/>
                </a:lnTo>
                <a:lnTo>
                  <a:pt x="188" y="17"/>
                </a:lnTo>
                <a:lnTo>
                  <a:pt x="188" y="32"/>
                </a:lnTo>
                <a:lnTo>
                  <a:pt x="0" y="14"/>
                </a:lnTo>
              </a:path>
            </a:pathLst>
          </a:custGeom>
          <a:solidFill>
            <a:srgbClr val="FF0033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466" name="Freeform 33"/>
          <p:cNvSpPr>
            <a:spLocks/>
          </p:cNvSpPr>
          <p:nvPr/>
        </p:nvSpPr>
        <p:spPr bwMode="auto">
          <a:xfrm>
            <a:off x="8582965" y="1643064"/>
            <a:ext cx="399946" cy="122237"/>
          </a:xfrm>
          <a:custGeom>
            <a:avLst/>
            <a:gdLst>
              <a:gd name="T0" fmla="*/ 5 w 196"/>
              <a:gd name="T1" fmla="*/ 0 h 77"/>
              <a:gd name="T2" fmla="*/ 195 w 196"/>
              <a:gd name="T3" fmla="*/ 18 h 77"/>
              <a:gd name="T4" fmla="*/ 195 w 196"/>
              <a:gd name="T5" fmla="*/ 76 h 77"/>
              <a:gd name="T6" fmla="*/ 0 w 196"/>
              <a:gd name="T7" fmla="*/ 47 h 77"/>
              <a:gd name="T8" fmla="*/ 5 w 196"/>
              <a:gd name="T9" fmla="*/ 0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6"/>
              <a:gd name="T16" fmla="*/ 0 h 77"/>
              <a:gd name="T17" fmla="*/ 196 w 196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6" h="77">
                <a:moveTo>
                  <a:pt x="5" y="0"/>
                </a:moveTo>
                <a:lnTo>
                  <a:pt x="195" y="18"/>
                </a:lnTo>
                <a:lnTo>
                  <a:pt x="195" y="76"/>
                </a:lnTo>
                <a:lnTo>
                  <a:pt x="0" y="47"/>
                </a:lnTo>
                <a:lnTo>
                  <a:pt x="5" y="0"/>
                </a:lnTo>
              </a:path>
            </a:pathLst>
          </a:custGeom>
          <a:solidFill>
            <a:srgbClr val="FF0033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467" name="Freeform 34"/>
          <p:cNvSpPr>
            <a:spLocks/>
          </p:cNvSpPr>
          <p:nvPr/>
        </p:nvSpPr>
        <p:spPr bwMode="auto">
          <a:xfrm>
            <a:off x="8597779" y="1493838"/>
            <a:ext cx="383016" cy="158750"/>
          </a:xfrm>
          <a:custGeom>
            <a:avLst/>
            <a:gdLst>
              <a:gd name="T0" fmla="*/ 16 w 189"/>
              <a:gd name="T1" fmla="*/ 0 h 100"/>
              <a:gd name="T2" fmla="*/ 0 w 189"/>
              <a:gd name="T3" fmla="*/ 96 h 100"/>
              <a:gd name="T4" fmla="*/ 21 w 189"/>
              <a:gd name="T5" fmla="*/ 81 h 100"/>
              <a:gd name="T6" fmla="*/ 188 w 189"/>
              <a:gd name="T7" fmla="*/ 99 h 100"/>
              <a:gd name="T8" fmla="*/ 188 w 189"/>
              <a:gd name="T9" fmla="*/ 12 h 100"/>
              <a:gd name="T10" fmla="*/ 16 w 189"/>
              <a:gd name="T11" fmla="*/ 0 h 1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9"/>
              <a:gd name="T19" fmla="*/ 0 h 100"/>
              <a:gd name="T20" fmla="*/ 189 w 189"/>
              <a:gd name="T21" fmla="*/ 100 h 1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9" h="100">
                <a:moveTo>
                  <a:pt x="16" y="0"/>
                </a:moveTo>
                <a:lnTo>
                  <a:pt x="0" y="96"/>
                </a:lnTo>
                <a:lnTo>
                  <a:pt x="21" y="81"/>
                </a:lnTo>
                <a:lnTo>
                  <a:pt x="188" y="99"/>
                </a:lnTo>
                <a:lnTo>
                  <a:pt x="188" y="12"/>
                </a:lnTo>
                <a:lnTo>
                  <a:pt x="16" y="0"/>
                </a:lnTo>
              </a:path>
            </a:pathLst>
          </a:custGeom>
          <a:solidFill>
            <a:srgbClr val="FF0033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468" name="Freeform 35"/>
          <p:cNvSpPr>
            <a:spLocks/>
          </p:cNvSpPr>
          <p:nvPr/>
        </p:nvSpPr>
        <p:spPr bwMode="auto">
          <a:xfrm>
            <a:off x="8530063" y="1216026"/>
            <a:ext cx="2490667" cy="620713"/>
          </a:xfrm>
          <a:custGeom>
            <a:avLst/>
            <a:gdLst>
              <a:gd name="T0" fmla="*/ 434 w 1221"/>
              <a:gd name="T1" fmla="*/ 3 h 391"/>
              <a:gd name="T2" fmla="*/ 563 w 1221"/>
              <a:gd name="T3" fmla="*/ 0 h 391"/>
              <a:gd name="T4" fmla="*/ 708 w 1221"/>
              <a:gd name="T5" fmla="*/ 0 h 391"/>
              <a:gd name="T6" fmla="*/ 905 w 1221"/>
              <a:gd name="T7" fmla="*/ 11 h 391"/>
              <a:gd name="T8" fmla="*/ 1066 w 1221"/>
              <a:gd name="T9" fmla="*/ 22 h 391"/>
              <a:gd name="T10" fmla="*/ 1213 w 1221"/>
              <a:gd name="T11" fmla="*/ 55 h 391"/>
              <a:gd name="T12" fmla="*/ 1220 w 1221"/>
              <a:gd name="T13" fmla="*/ 66 h 391"/>
              <a:gd name="T14" fmla="*/ 1153 w 1221"/>
              <a:gd name="T15" fmla="*/ 94 h 391"/>
              <a:gd name="T16" fmla="*/ 1114 w 1221"/>
              <a:gd name="T17" fmla="*/ 113 h 391"/>
              <a:gd name="T18" fmla="*/ 1080 w 1221"/>
              <a:gd name="T19" fmla="*/ 134 h 391"/>
              <a:gd name="T20" fmla="*/ 1049 w 1221"/>
              <a:gd name="T21" fmla="*/ 153 h 391"/>
              <a:gd name="T22" fmla="*/ 1014 w 1221"/>
              <a:gd name="T23" fmla="*/ 177 h 391"/>
              <a:gd name="T24" fmla="*/ 982 w 1221"/>
              <a:gd name="T25" fmla="*/ 199 h 391"/>
              <a:gd name="T26" fmla="*/ 966 w 1221"/>
              <a:gd name="T27" fmla="*/ 215 h 391"/>
              <a:gd name="T28" fmla="*/ 957 w 1221"/>
              <a:gd name="T29" fmla="*/ 227 h 391"/>
              <a:gd name="T30" fmla="*/ 953 w 1221"/>
              <a:gd name="T31" fmla="*/ 242 h 391"/>
              <a:gd name="T32" fmla="*/ 716 w 1221"/>
              <a:gd name="T33" fmla="*/ 232 h 391"/>
              <a:gd name="T34" fmla="*/ 712 w 1221"/>
              <a:gd name="T35" fmla="*/ 272 h 391"/>
              <a:gd name="T36" fmla="*/ 708 w 1221"/>
              <a:gd name="T37" fmla="*/ 335 h 391"/>
              <a:gd name="T38" fmla="*/ 705 w 1221"/>
              <a:gd name="T39" fmla="*/ 390 h 391"/>
              <a:gd name="T40" fmla="*/ 670 w 1221"/>
              <a:gd name="T41" fmla="*/ 387 h 391"/>
              <a:gd name="T42" fmla="*/ 434 w 1221"/>
              <a:gd name="T43" fmla="*/ 365 h 391"/>
              <a:gd name="T44" fmla="*/ 350 w 1221"/>
              <a:gd name="T45" fmla="*/ 359 h 391"/>
              <a:gd name="T46" fmla="*/ 219 w 1221"/>
              <a:gd name="T47" fmla="*/ 341 h 391"/>
              <a:gd name="T48" fmla="*/ 220 w 1221"/>
              <a:gd name="T49" fmla="*/ 187 h 391"/>
              <a:gd name="T50" fmla="*/ 45 w 1221"/>
              <a:gd name="T51" fmla="*/ 174 h 391"/>
              <a:gd name="T52" fmla="*/ 32 w 1221"/>
              <a:gd name="T53" fmla="*/ 278 h 391"/>
              <a:gd name="T54" fmla="*/ 28 w 1221"/>
              <a:gd name="T55" fmla="*/ 315 h 391"/>
              <a:gd name="T56" fmla="*/ 0 w 1221"/>
              <a:gd name="T57" fmla="*/ 311 h 391"/>
              <a:gd name="T58" fmla="*/ 10 w 1221"/>
              <a:gd name="T59" fmla="*/ 246 h 391"/>
              <a:gd name="T60" fmla="*/ 21 w 1221"/>
              <a:gd name="T61" fmla="*/ 192 h 391"/>
              <a:gd name="T62" fmla="*/ 32 w 1221"/>
              <a:gd name="T63" fmla="*/ 159 h 391"/>
              <a:gd name="T64" fmla="*/ 38 w 1221"/>
              <a:gd name="T65" fmla="*/ 144 h 391"/>
              <a:gd name="T66" fmla="*/ 60 w 1221"/>
              <a:gd name="T67" fmla="*/ 127 h 391"/>
              <a:gd name="T68" fmla="*/ 108 w 1221"/>
              <a:gd name="T69" fmla="*/ 112 h 391"/>
              <a:gd name="T70" fmla="*/ 434 w 1221"/>
              <a:gd name="T71" fmla="*/ 3 h 39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221"/>
              <a:gd name="T109" fmla="*/ 0 h 391"/>
              <a:gd name="T110" fmla="*/ 1221 w 1221"/>
              <a:gd name="T111" fmla="*/ 391 h 39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221" h="391">
                <a:moveTo>
                  <a:pt x="434" y="3"/>
                </a:moveTo>
                <a:lnTo>
                  <a:pt x="563" y="0"/>
                </a:lnTo>
                <a:lnTo>
                  <a:pt x="708" y="0"/>
                </a:lnTo>
                <a:lnTo>
                  <a:pt x="905" y="11"/>
                </a:lnTo>
                <a:lnTo>
                  <a:pt x="1066" y="22"/>
                </a:lnTo>
                <a:lnTo>
                  <a:pt x="1213" y="55"/>
                </a:lnTo>
                <a:lnTo>
                  <a:pt x="1220" y="66"/>
                </a:lnTo>
                <a:lnTo>
                  <a:pt x="1153" y="94"/>
                </a:lnTo>
                <a:lnTo>
                  <a:pt x="1114" y="113"/>
                </a:lnTo>
                <a:lnTo>
                  <a:pt x="1080" y="134"/>
                </a:lnTo>
                <a:lnTo>
                  <a:pt x="1049" y="153"/>
                </a:lnTo>
                <a:lnTo>
                  <a:pt x="1014" y="177"/>
                </a:lnTo>
                <a:lnTo>
                  <a:pt x="982" y="199"/>
                </a:lnTo>
                <a:lnTo>
                  <a:pt x="966" y="215"/>
                </a:lnTo>
                <a:lnTo>
                  <a:pt x="957" y="227"/>
                </a:lnTo>
                <a:lnTo>
                  <a:pt x="953" y="242"/>
                </a:lnTo>
                <a:lnTo>
                  <a:pt x="716" y="232"/>
                </a:lnTo>
                <a:lnTo>
                  <a:pt x="712" y="272"/>
                </a:lnTo>
                <a:lnTo>
                  <a:pt x="708" y="335"/>
                </a:lnTo>
                <a:lnTo>
                  <a:pt x="705" y="390"/>
                </a:lnTo>
                <a:lnTo>
                  <a:pt x="670" y="387"/>
                </a:lnTo>
                <a:lnTo>
                  <a:pt x="434" y="365"/>
                </a:lnTo>
                <a:lnTo>
                  <a:pt x="350" y="359"/>
                </a:lnTo>
                <a:lnTo>
                  <a:pt x="219" y="341"/>
                </a:lnTo>
                <a:lnTo>
                  <a:pt x="220" y="187"/>
                </a:lnTo>
                <a:lnTo>
                  <a:pt x="45" y="174"/>
                </a:lnTo>
                <a:lnTo>
                  <a:pt x="32" y="278"/>
                </a:lnTo>
                <a:lnTo>
                  <a:pt x="28" y="315"/>
                </a:lnTo>
                <a:lnTo>
                  <a:pt x="0" y="311"/>
                </a:lnTo>
                <a:lnTo>
                  <a:pt x="10" y="246"/>
                </a:lnTo>
                <a:lnTo>
                  <a:pt x="21" y="192"/>
                </a:lnTo>
                <a:lnTo>
                  <a:pt x="32" y="159"/>
                </a:lnTo>
                <a:lnTo>
                  <a:pt x="38" y="144"/>
                </a:lnTo>
                <a:lnTo>
                  <a:pt x="60" y="127"/>
                </a:lnTo>
                <a:lnTo>
                  <a:pt x="108" y="112"/>
                </a:lnTo>
                <a:lnTo>
                  <a:pt x="434" y="3"/>
                </a:lnTo>
              </a:path>
            </a:pathLst>
          </a:custGeom>
          <a:solidFill>
            <a:srgbClr val="FF0033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469" name="Freeform 36"/>
          <p:cNvSpPr>
            <a:spLocks/>
          </p:cNvSpPr>
          <p:nvPr/>
        </p:nvSpPr>
        <p:spPr bwMode="auto">
          <a:xfrm>
            <a:off x="8826318" y="1644650"/>
            <a:ext cx="507868" cy="38100"/>
          </a:xfrm>
          <a:custGeom>
            <a:avLst/>
            <a:gdLst>
              <a:gd name="T0" fmla="*/ 0 w 249"/>
              <a:gd name="T1" fmla="*/ 14 h 24"/>
              <a:gd name="T2" fmla="*/ 31 w 249"/>
              <a:gd name="T3" fmla="*/ 0 h 24"/>
              <a:gd name="T4" fmla="*/ 248 w 249"/>
              <a:gd name="T5" fmla="*/ 6 h 24"/>
              <a:gd name="T6" fmla="*/ 248 w 249"/>
              <a:gd name="T7" fmla="*/ 23 h 24"/>
              <a:gd name="T8" fmla="*/ 0 w 249"/>
              <a:gd name="T9" fmla="*/ 14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"/>
              <a:gd name="T16" fmla="*/ 0 h 24"/>
              <a:gd name="T17" fmla="*/ 249 w 249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" h="24">
                <a:moveTo>
                  <a:pt x="0" y="14"/>
                </a:moveTo>
                <a:lnTo>
                  <a:pt x="31" y="0"/>
                </a:lnTo>
                <a:lnTo>
                  <a:pt x="248" y="6"/>
                </a:lnTo>
                <a:lnTo>
                  <a:pt x="248" y="23"/>
                </a:lnTo>
                <a:lnTo>
                  <a:pt x="0" y="14"/>
                </a:lnTo>
              </a:path>
            </a:pathLst>
          </a:custGeom>
          <a:solidFill>
            <a:srgbClr val="FF0033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470" name="Freeform 37"/>
          <p:cNvSpPr>
            <a:spLocks/>
          </p:cNvSpPr>
          <p:nvPr/>
        </p:nvSpPr>
        <p:spPr bwMode="auto">
          <a:xfrm>
            <a:off x="9573306" y="1701800"/>
            <a:ext cx="507868" cy="38100"/>
          </a:xfrm>
          <a:custGeom>
            <a:avLst/>
            <a:gdLst>
              <a:gd name="T0" fmla="*/ 0 w 249"/>
              <a:gd name="T1" fmla="*/ 14 h 24"/>
              <a:gd name="T2" fmla="*/ 31 w 249"/>
              <a:gd name="T3" fmla="*/ 0 h 24"/>
              <a:gd name="T4" fmla="*/ 248 w 249"/>
              <a:gd name="T5" fmla="*/ 6 h 24"/>
              <a:gd name="T6" fmla="*/ 248 w 249"/>
              <a:gd name="T7" fmla="*/ 23 h 24"/>
              <a:gd name="T8" fmla="*/ 0 w 249"/>
              <a:gd name="T9" fmla="*/ 14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"/>
              <a:gd name="T16" fmla="*/ 0 h 24"/>
              <a:gd name="T17" fmla="*/ 249 w 249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" h="24">
                <a:moveTo>
                  <a:pt x="0" y="14"/>
                </a:moveTo>
                <a:lnTo>
                  <a:pt x="31" y="0"/>
                </a:lnTo>
                <a:lnTo>
                  <a:pt x="248" y="6"/>
                </a:lnTo>
                <a:lnTo>
                  <a:pt x="248" y="23"/>
                </a:lnTo>
                <a:lnTo>
                  <a:pt x="0" y="14"/>
                </a:lnTo>
              </a:path>
            </a:pathLst>
          </a:custGeom>
          <a:solidFill>
            <a:srgbClr val="FF0033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471" name="Freeform 38"/>
          <p:cNvSpPr>
            <a:spLocks/>
          </p:cNvSpPr>
          <p:nvPr/>
        </p:nvSpPr>
        <p:spPr bwMode="auto">
          <a:xfrm>
            <a:off x="9609281" y="1558925"/>
            <a:ext cx="507868" cy="38100"/>
          </a:xfrm>
          <a:custGeom>
            <a:avLst/>
            <a:gdLst>
              <a:gd name="T0" fmla="*/ 0 w 249"/>
              <a:gd name="T1" fmla="*/ 14 h 24"/>
              <a:gd name="T2" fmla="*/ 31 w 249"/>
              <a:gd name="T3" fmla="*/ 0 h 24"/>
              <a:gd name="T4" fmla="*/ 248 w 249"/>
              <a:gd name="T5" fmla="*/ 6 h 24"/>
              <a:gd name="T6" fmla="*/ 248 w 249"/>
              <a:gd name="T7" fmla="*/ 23 h 24"/>
              <a:gd name="T8" fmla="*/ 0 w 249"/>
              <a:gd name="T9" fmla="*/ 14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"/>
              <a:gd name="T16" fmla="*/ 0 h 24"/>
              <a:gd name="T17" fmla="*/ 249 w 249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" h="24">
                <a:moveTo>
                  <a:pt x="0" y="14"/>
                </a:moveTo>
                <a:lnTo>
                  <a:pt x="31" y="0"/>
                </a:lnTo>
                <a:lnTo>
                  <a:pt x="248" y="6"/>
                </a:lnTo>
                <a:lnTo>
                  <a:pt x="248" y="23"/>
                </a:lnTo>
                <a:lnTo>
                  <a:pt x="0" y="14"/>
                </a:lnTo>
              </a:path>
            </a:pathLst>
          </a:custGeom>
          <a:solidFill>
            <a:srgbClr val="FF0033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472" name="Freeform 39"/>
          <p:cNvSpPr>
            <a:spLocks/>
          </p:cNvSpPr>
          <p:nvPr/>
        </p:nvSpPr>
        <p:spPr bwMode="auto">
          <a:xfrm>
            <a:off x="8987143" y="1460500"/>
            <a:ext cx="1007271" cy="381000"/>
          </a:xfrm>
          <a:custGeom>
            <a:avLst/>
            <a:gdLst>
              <a:gd name="T0" fmla="*/ 14 w 494"/>
              <a:gd name="T1" fmla="*/ 9 h 240"/>
              <a:gd name="T2" fmla="*/ 37 w 494"/>
              <a:gd name="T3" fmla="*/ 0 h 240"/>
              <a:gd name="T4" fmla="*/ 139 w 494"/>
              <a:gd name="T5" fmla="*/ 6 h 240"/>
              <a:gd name="T6" fmla="*/ 271 w 494"/>
              <a:gd name="T7" fmla="*/ 21 h 240"/>
              <a:gd name="T8" fmla="*/ 401 w 494"/>
              <a:gd name="T9" fmla="*/ 30 h 240"/>
              <a:gd name="T10" fmla="*/ 468 w 494"/>
              <a:gd name="T11" fmla="*/ 34 h 240"/>
              <a:gd name="T12" fmla="*/ 487 w 494"/>
              <a:gd name="T13" fmla="*/ 40 h 240"/>
              <a:gd name="T14" fmla="*/ 493 w 494"/>
              <a:gd name="T15" fmla="*/ 59 h 240"/>
              <a:gd name="T16" fmla="*/ 487 w 494"/>
              <a:gd name="T17" fmla="*/ 117 h 240"/>
              <a:gd name="T18" fmla="*/ 483 w 494"/>
              <a:gd name="T19" fmla="*/ 172 h 240"/>
              <a:gd name="T20" fmla="*/ 480 w 494"/>
              <a:gd name="T21" fmla="*/ 215 h 240"/>
              <a:gd name="T22" fmla="*/ 477 w 494"/>
              <a:gd name="T23" fmla="*/ 227 h 240"/>
              <a:gd name="T24" fmla="*/ 474 w 494"/>
              <a:gd name="T25" fmla="*/ 233 h 240"/>
              <a:gd name="T26" fmla="*/ 456 w 494"/>
              <a:gd name="T27" fmla="*/ 239 h 240"/>
              <a:gd name="T28" fmla="*/ 197 w 494"/>
              <a:gd name="T29" fmla="*/ 224 h 240"/>
              <a:gd name="T30" fmla="*/ 142 w 494"/>
              <a:gd name="T31" fmla="*/ 218 h 240"/>
              <a:gd name="T32" fmla="*/ 0 w 494"/>
              <a:gd name="T33" fmla="*/ 203 h 240"/>
              <a:gd name="T34" fmla="*/ 0 w 494"/>
              <a:gd name="T35" fmla="*/ 191 h 240"/>
              <a:gd name="T36" fmla="*/ 0 w 494"/>
              <a:gd name="T37" fmla="*/ 49 h 240"/>
              <a:gd name="T38" fmla="*/ 4 w 494"/>
              <a:gd name="T39" fmla="*/ 24 h 240"/>
              <a:gd name="T40" fmla="*/ 14 w 494"/>
              <a:gd name="T41" fmla="*/ 9 h 24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94"/>
              <a:gd name="T64" fmla="*/ 0 h 240"/>
              <a:gd name="T65" fmla="*/ 494 w 494"/>
              <a:gd name="T66" fmla="*/ 240 h 24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94" h="240">
                <a:moveTo>
                  <a:pt x="14" y="9"/>
                </a:moveTo>
                <a:lnTo>
                  <a:pt x="37" y="0"/>
                </a:lnTo>
                <a:lnTo>
                  <a:pt x="139" y="6"/>
                </a:lnTo>
                <a:lnTo>
                  <a:pt x="271" y="21"/>
                </a:lnTo>
                <a:lnTo>
                  <a:pt x="401" y="30"/>
                </a:lnTo>
                <a:lnTo>
                  <a:pt x="468" y="34"/>
                </a:lnTo>
                <a:lnTo>
                  <a:pt x="487" y="40"/>
                </a:lnTo>
                <a:lnTo>
                  <a:pt x="493" y="59"/>
                </a:lnTo>
                <a:lnTo>
                  <a:pt x="487" y="117"/>
                </a:lnTo>
                <a:lnTo>
                  <a:pt x="483" y="172"/>
                </a:lnTo>
                <a:lnTo>
                  <a:pt x="480" y="215"/>
                </a:lnTo>
                <a:lnTo>
                  <a:pt x="477" y="227"/>
                </a:lnTo>
                <a:lnTo>
                  <a:pt x="474" y="233"/>
                </a:lnTo>
                <a:lnTo>
                  <a:pt x="456" y="239"/>
                </a:lnTo>
                <a:lnTo>
                  <a:pt x="197" y="224"/>
                </a:lnTo>
                <a:lnTo>
                  <a:pt x="142" y="218"/>
                </a:lnTo>
                <a:lnTo>
                  <a:pt x="0" y="203"/>
                </a:lnTo>
                <a:lnTo>
                  <a:pt x="0" y="191"/>
                </a:lnTo>
                <a:lnTo>
                  <a:pt x="0" y="49"/>
                </a:lnTo>
                <a:lnTo>
                  <a:pt x="4" y="24"/>
                </a:lnTo>
                <a:lnTo>
                  <a:pt x="14" y="9"/>
                </a:lnTo>
              </a:path>
            </a:pathLst>
          </a:custGeom>
          <a:solidFill>
            <a:srgbClr val="FF0033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473" name="Freeform 40"/>
          <p:cNvSpPr>
            <a:spLocks/>
          </p:cNvSpPr>
          <p:nvPr/>
        </p:nvSpPr>
        <p:spPr bwMode="auto">
          <a:xfrm>
            <a:off x="9021001" y="1225551"/>
            <a:ext cx="685621" cy="246063"/>
          </a:xfrm>
          <a:custGeom>
            <a:avLst/>
            <a:gdLst>
              <a:gd name="T0" fmla="*/ 336 w 337"/>
              <a:gd name="T1" fmla="*/ 0 h 155"/>
              <a:gd name="T2" fmla="*/ 191 w 337"/>
              <a:gd name="T3" fmla="*/ 56 h 155"/>
              <a:gd name="T4" fmla="*/ 95 w 337"/>
              <a:gd name="T5" fmla="*/ 92 h 155"/>
              <a:gd name="T6" fmla="*/ 40 w 337"/>
              <a:gd name="T7" fmla="*/ 120 h 155"/>
              <a:gd name="T8" fmla="*/ 12 w 337"/>
              <a:gd name="T9" fmla="*/ 138 h 155"/>
              <a:gd name="T10" fmla="*/ 0 w 337"/>
              <a:gd name="T11" fmla="*/ 154 h 1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7"/>
              <a:gd name="T19" fmla="*/ 0 h 155"/>
              <a:gd name="T20" fmla="*/ 337 w 337"/>
              <a:gd name="T21" fmla="*/ 155 h 1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7" h="155">
                <a:moveTo>
                  <a:pt x="336" y="0"/>
                </a:moveTo>
                <a:lnTo>
                  <a:pt x="191" y="56"/>
                </a:lnTo>
                <a:lnTo>
                  <a:pt x="95" y="92"/>
                </a:lnTo>
                <a:lnTo>
                  <a:pt x="40" y="120"/>
                </a:lnTo>
                <a:lnTo>
                  <a:pt x="12" y="138"/>
                </a:lnTo>
                <a:lnTo>
                  <a:pt x="0" y="1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474" name="Freeform 41"/>
          <p:cNvSpPr>
            <a:spLocks/>
          </p:cNvSpPr>
          <p:nvPr/>
        </p:nvSpPr>
        <p:spPr bwMode="auto">
          <a:xfrm>
            <a:off x="9469618" y="1231901"/>
            <a:ext cx="611557" cy="258763"/>
          </a:xfrm>
          <a:custGeom>
            <a:avLst/>
            <a:gdLst>
              <a:gd name="T0" fmla="*/ 299 w 300"/>
              <a:gd name="T1" fmla="*/ 0 h 163"/>
              <a:gd name="T2" fmla="*/ 145 w 300"/>
              <a:gd name="T3" fmla="*/ 64 h 163"/>
              <a:gd name="T4" fmla="*/ 53 w 300"/>
              <a:gd name="T5" fmla="*/ 107 h 163"/>
              <a:gd name="T6" fmla="*/ 16 w 300"/>
              <a:gd name="T7" fmla="*/ 128 h 163"/>
              <a:gd name="T8" fmla="*/ 0 w 300"/>
              <a:gd name="T9" fmla="*/ 147 h 163"/>
              <a:gd name="T10" fmla="*/ 0 w 300"/>
              <a:gd name="T11" fmla="*/ 162 h 163"/>
              <a:gd name="T12" fmla="*/ 19 w 300"/>
              <a:gd name="T13" fmla="*/ 162 h 163"/>
              <a:gd name="T14" fmla="*/ 25 w 300"/>
              <a:gd name="T15" fmla="*/ 144 h 163"/>
              <a:gd name="T16" fmla="*/ 46 w 300"/>
              <a:gd name="T17" fmla="*/ 128 h 163"/>
              <a:gd name="T18" fmla="*/ 83 w 300"/>
              <a:gd name="T19" fmla="*/ 110 h 163"/>
              <a:gd name="T20" fmla="*/ 299 w 300"/>
              <a:gd name="T21" fmla="*/ 0 h 16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00"/>
              <a:gd name="T34" fmla="*/ 0 h 163"/>
              <a:gd name="T35" fmla="*/ 300 w 300"/>
              <a:gd name="T36" fmla="*/ 163 h 16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00" h="163">
                <a:moveTo>
                  <a:pt x="299" y="0"/>
                </a:moveTo>
                <a:lnTo>
                  <a:pt x="145" y="64"/>
                </a:lnTo>
                <a:lnTo>
                  <a:pt x="53" y="107"/>
                </a:lnTo>
                <a:lnTo>
                  <a:pt x="16" y="128"/>
                </a:lnTo>
                <a:lnTo>
                  <a:pt x="0" y="147"/>
                </a:lnTo>
                <a:lnTo>
                  <a:pt x="0" y="162"/>
                </a:lnTo>
                <a:lnTo>
                  <a:pt x="19" y="162"/>
                </a:lnTo>
                <a:lnTo>
                  <a:pt x="25" y="144"/>
                </a:lnTo>
                <a:lnTo>
                  <a:pt x="46" y="128"/>
                </a:lnTo>
                <a:lnTo>
                  <a:pt x="83" y="110"/>
                </a:lnTo>
                <a:lnTo>
                  <a:pt x="299" y="0"/>
                </a:lnTo>
              </a:path>
            </a:pathLst>
          </a:custGeom>
          <a:solidFill>
            <a:srgbClr val="FF0033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475" name="Freeform 42"/>
          <p:cNvSpPr>
            <a:spLocks/>
          </p:cNvSpPr>
          <p:nvPr/>
        </p:nvSpPr>
        <p:spPr bwMode="auto">
          <a:xfrm>
            <a:off x="9985950" y="1265239"/>
            <a:ext cx="636950" cy="371475"/>
          </a:xfrm>
          <a:custGeom>
            <a:avLst/>
            <a:gdLst>
              <a:gd name="T0" fmla="*/ 311 w 312"/>
              <a:gd name="T1" fmla="*/ 0 h 234"/>
              <a:gd name="T2" fmla="*/ 166 w 312"/>
              <a:gd name="T3" fmla="*/ 77 h 234"/>
              <a:gd name="T4" fmla="*/ 100 w 312"/>
              <a:gd name="T5" fmla="*/ 113 h 234"/>
              <a:gd name="T6" fmla="*/ 75 w 312"/>
              <a:gd name="T7" fmla="*/ 125 h 234"/>
              <a:gd name="T8" fmla="*/ 54 w 312"/>
              <a:gd name="T9" fmla="*/ 140 h 234"/>
              <a:gd name="T10" fmla="*/ 35 w 312"/>
              <a:gd name="T11" fmla="*/ 153 h 234"/>
              <a:gd name="T12" fmla="*/ 21 w 312"/>
              <a:gd name="T13" fmla="*/ 166 h 234"/>
              <a:gd name="T14" fmla="*/ 14 w 312"/>
              <a:gd name="T15" fmla="*/ 186 h 234"/>
              <a:gd name="T16" fmla="*/ 6 w 312"/>
              <a:gd name="T17" fmla="*/ 212 h 234"/>
              <a:gd name="T18" fmla="*/ 3 w 312"/>
              <a:gd name="T19" fmla="*/ 233 h 234"/>
              <a:gd name="T20" fmla="*/ 0 w 312"/>
              <a:gd name="T21" fmla="*/ 157 h 234"/>
              <a:gd name="T22" fmla="*/ 9 w 312"/>
              <a:gd name="T23" fmla="*/ 147 h 234"/>
              <a:gd name="T24" fmla="*/ 20 w 312"/>
              <a:gd name="T25" fmla="*/ 138 h 234"/>
              <a:gd name="T26" fmla="*/ 37 w 312"/>
              <a:gd name="T27" fmla="*/ 124 h 234"/>
              <a:gd name="T28" fmla="*/ 65 w 312"/>
              <a:gd name="T29" fmla="*/ 107 h 234"/>
              <a:gd name="T30" fmla="*/ 102 w 312"/>
              <a:gd name="T31" fmla="*/ 92 h 234"/>
              <a:gd name="T32" fmla="*/ 311 w 312"/>
              <a:gd name="T33" fmla="*/ 0 h 2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12"/>
              <a:gd name="T52" fmla="*/ 0 h 234"/>
              <a:gd name="T53" fmla="*/ 312 w 312"/>
              <a:gd name="T54" fmla="*/ 234 h 23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12" h="234">
                <a:moveTo>
                  <a:pt x="311" y="0"/>
                </a:moveTo>
                <a:lnTo>
                  <a:pt x="166" y="77"/>
                </a:lnTo>
                <a:lnTo>
                  <a:pt x="100" y="113"/>
                </a:lnTo>
                <a:lnTo>
                  <a:pt x="75" y="125"/>
                </a:lnTo>
                <a:lnTo>
                  <a:pt x="54" y="140"/>
                </a:lnTo>
                <a:lnTo>
                  <a:pt x="35" y="153"/>
                </a:lnTo>
                <a:lnTo>
                  <a:pt x="21" y="166"/>
                </a:lnTo>
                <a:lnTo>
                  <a:pt x="14" y="186"/>
                </a:lnTo>
                <a:lnTo>
                  <a:pt x="6" y="212"/>
                </a:lnTo>
                <a:lnTo>
                  <a:pt x="3" y="233"/>
                </a:lnTo>
                <a:lnTo>
                  <a:pt x="0" y="157"/>
                </a:lnTo>
                <a:lnTo>
                  <a:pt x="9" y="147"/>
                </a:lnTo>
                <a:lnTo>
                  <a:pt x="20" y="138"/>
                </a:lnTo>
                <a:lnTo>
                  <a:pt x="37" y="124"/>
                </a:lnTo>
                <a:lnTo>
                  <a:pt x="65" y="107"/>
                </a:lnTo>
                <a:lnTo>
                  <a:pt x="102" y="92"/>
                </a:lnTo>
                <a:lnTo>
                  <a:pt x="311" y="0"/>
                </a:lnTo>
              </a:path>
            </a:pathLst>
          </a:custGeom>
          <a:solidFill>
            <a:srgbClr val="FF0033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476" name="Freeform 43"/>
          <p:cNvSpPr>
            <a:spLocks/>
          </p:cNvSpPr>
          <p:nvPr/>
        </p:nvSpPr>
        <p:spPr bwMode="auto">
          <a:xfrm>
            <a:off x="9029466" y="1519239"/>
            <a:ext cx="924742" cy="314325"/>
          </a:xfrm>
          <a:custGeom>
            <a:avLst/>
            <a:gdLst>
              <a:gd name="T0" fmla="*/ 10 w 454"/>
              <a:gd name="T1" fmla="*/ 0 h 198"/>
              <a:gd name="T2" fmla="*/ 110 w 454"/>
              <a:gd name="T3" fmla="*/ 10 h 198"/>
              <a:gd name="T4" fmla="*/ 217 w 454"/>
              <a:gd name="T5" fmla="*/ 21 h 198"/>
              <a:gd name="T6" fmla="*/ 324 w 454"/>
              <a:gd name="T7" fmla="*/ 30 h 198"/>
              <a:gd name="T8" fmla="*/ 409 w 454"/>
              <a:gd name="T9" fmla="*/ 34 h 198"/>
              <a:gd name="T10" fmla="*/ 444 w 454"/>
              <a:gd name="T11" fmla="*/ 36 h 198"/>
              <a:gd name="T12" fmla="*/ 451 w 454"/>
              <a:gd name="T13" fmla="*/ 46 h 198"/>
              <a:gd name="T14" fmla="*/ 453 w 454"/>
              <a:gd name="T15" fmla="*/ 59 h 198"/>
              <a:gd name="T16" fmla="*/ 453 w 454"/>
              <a:gd name="T17" fmla="*/ 131 h 198"/>
              <a:gd name="T18" fmla="*/ 451 w 454"/>
              <a:gd name="T19" fmla="*/ 173 h 198"/>
              <a:gd name="T20" fmla="*/ 450 w 454"/>
              <a:gd name="T21" fmla="*/ 197 h 198"/>
              <a:gd name="T22" fmla="*/ 425 w 454"/>
              <a:gd name="T23" fmla="*/ 196 h 198"/>
              <a:gd name="T24" fmla="*/ 408 w 454"/>
              <a:gd name="T25" fmla="*/ 194 h 198"/>
              <a:gd name="T26" fmla="*/ 373 w 454"/>
              <a:gd name="T27" fmla="*/ 194 h 198"/>
              <a:gd name="T28" fmla="*/ 273 w 454"/>
              <a:gd name="T29" fmla="*/ 183 h 198"/>
              <a:gd name="T30" fmla="*/ 188 w 454"/>
              <a:gd name="T31" fmla="*/ 177 h 198"/>
              <a:gd name="T32" fmla="*/ 99 w 454"/>
              <a:gd name="T33" fmla="*/ 168 h 198"/>
              <a:gd name="T34" fmla="*/ 8 w 454"/>
              <a:gd name="T35" fmla="*/ 155 h 198"/>
              <a:gd name="T36" fmla="*/ 0 w 454"/>
              <a:gd name="T37" fmla="*/ 152 h 198"/>
              <a:gd name="T38" fmla="*/ 0 w 454"/>
              <a:gd name="T39" fmla="*/ 118 h 198"/>
              <a:gd name="T40" fmla="*/ 0 w 454"/>
              <a:gd name="T41" fmla="*/ 58 h 198"/>
              <a:gd name="T42" fmla="*/ 0 w 454"/>
              <a:gd name="T43" fmla="*/ 21 h 198"/>
              <a:gd name="T44" fmla="*/ 2 w 454"/>
              <a:gd name="T45" fmla="*/ 7 h 198"/>
              <a:gd name="T46" fmla="*/ 10 w 454"/>
              <a:gd name="T47" fmla="*/ 0 h 19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54"/>
              <a:gd name="T73" fmla="*/ 0 h 198"/>
              <a:gd name="T74" fmla="*/ 454 w 454"/>
              <a:gd name="T75" fmla="*/ 198 h 19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54" h="198">
                <a:moveTo>
                  <a:pt x="10" y="0"/>
                </a:moveTo>
                <a:lnTo>
                  <a:pt x="110" y="10"/>
                </a:lnTo>
                <a:lnTo>
                  <a:pt x="217" y="21"/>
                </a:lnTo>
                <a:lnTo>
                  <a:pt x="324" y="30"/>
                </a:lnTo>
                <a:lnTo>
                  <a:pt x="409" y="34"/>
                </a:lnTo>
                <a:lnTo>
                  <a:pt x="444" y="36"/>
                </a:lnTo>
                <a:lnTo>
                  <a:pt x="451" y="46"/>
                </a:lnTo>
                <a:lnTo>
                  <a:pt x="453" y="59"/>
                </a:lnTo>
                <a:lnTo>
                  <a:pt x="453" y="131"/>
                </a:lnTo>
                <a:lnTo>
                  <a:pt x="451" y="173"/>
                </a:lnTo>
                <a:lnTo>
                  <a:pt x="450" y="197"/>
                </a:lnTo>
                <a:lnTo>
                  <a:pt x="425" y="196"/>
                </a:lnTo>
                <a:lnTo>
                  <a:pt x="408" y="194"/>
                </a:lnTo>
                <a:lnTo>
                  <a:pt x="373" y="194"/>
                </a:lnTo>
                <a:lnTo>
                  <a:pt x="273" y="183"/>
                </a:lnTo>
                <a:lnTo>
                  <a:pt x="188" y="177"/>
                </a:lnTo>
                <a:lnTo>
                  <a:pt x="99" y="168"/>
                </a:lnTo>
                <a:lnTo>
                  <a:pt x="8" y="155"/>
                </a:lnTo>
                <a:lnTo>
                  <a:pt x="0" y="152"/>
                </a:lnTo>
                <a:lnTo>
                  <a:pt x="0" y="118"/>
                </a:lnTo>
                <a:lnTo>
                  <a:pt x="0" y="58"/>
                </a:lnTo>
                <a:lnTo>
                  <a:pt x="0" y="21"/>
                </a:lnTo>
                <a:lnTo>
                  <a:pt x="2" y="7"/>
                </a:lnTo>
                <a:lnTo>
                  <a:pt x="10" y="0"/>
                </a:lnTo>
              </a:path>
            </a:pathLst>
          </a:custGeom>
          <a:solidFill>
            <a:srgbClr val="626262"/>
          </a:solidFill>
          <a:ln w="12700" cap="rnd" cmpd="sng">
            <a:solidFill>
              <a:srgbClr val="DFDFDF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477" name="Freeform 44"/>
          <p:cNvSpPr>
            <a:spLocks/>
          </p:cNvSpPr>
          <p:nvPr/>
        </p:nvSpPr>
        <p:spPr bwMode="auto">
          <a:xfrm>
            <a:off x="9031581" y="1639889"/>
            <a:ext cx="916279" cy="66675"/>
          </a:xfrm>
          <a:custGeom>
            <a:avLst/>
            <a:gdLst>
              <a:gd name="T0" fmla="*/ 0 w 449"/>
              <a:gd name="T1" fmla="*/ 0 h 42"/>
              <a:gd name="T2" fmla="*/ 89 w 449"/>
              <a:gd name="T3" fmla="*/ 10 h 42"/>
              <a:gd name="T4" fmla="*/ 183 w 449"/>
              <a:gd name="T5" fmla="*/ 20 h 42"/>
              <a:gd name="T6" fmla="*/ 283 w 449"/>
              <a:gd name="T7" fmla="*/ 29 h 42"/>
              <a:gd name="T8" fmla="*/ 388 w 449"/>
              <a:gd name="T9" fmla="*/ 38 h 42"/>
              <a:gd name="T10" fmla="*/ 448 w 449"/>
              <a:gd name="T11" fmla="*/ 41 h 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9"/>
              <a:gd name="T19" fmla="*/ 0 h 42"/>
              <a:gd name="T20" fmla="*/ 449 w 449"/>
              <a:gd name="T21" fmla="*/ 42 h 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9" h="42">
                <a:moveTo>
                  <a:pt x="0" y="0"/>
                </a:moveTo>
                <a:lnTo>
                  <a:pt x="89" y="10"/>
                </a:lnTo>
                <a:lnTo>
                  <a:pt x="183" y="20"/>
                </a:lnTo>
                <a:lnTo>
                  <a:pt x="283" y="29"/>
                </a:lnTo>
                <a:lnTo>
                  <a:pt x="388" y="38"/>
                </a:lnTo>
                <a:lnTo>
                  <a:pt x="448" y="41"/>
                </a:lnTo>
              </a:path>
            </a:pathLst>
          </a:custGeom>
          <a:noFill/>
          <a:ln w="12700" cap="rnd" cmpd="sng">
            <a:solidFill>
              <a:srgbClr val="DFDFDF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478" name="Line 45"/>
          <p:cNvSpPr>
            <a:spLocks noChangeShapeType="1"/>
          </p:cNvSpPr>
          <p:nvPr/>
        </p:nvSpPr>
        <p:spPr bwMode="auto">
          <a:xfrm>
            <a:off x="9131039" y="1535113"/>
            <a:ext cx="0" cy="24130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479" name="Line 46"/>
          <p:cNvSpPr>
            <a:spLocks noChangeShapeType="1"/>
          </p:cNvSpPr>
          <p:nvPr/>
        </p:nvSpPr>
        <p:spPr bwMode="auto">
          <a:xfrm>
            <a:off x="9232612" y="1539876"/>
            <a:ext cx="0" cy="252413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480" name="Line 47"/>
          <p:cNvSpPr>
            <a:spLocks noChangeShapeType="1"/>
          </p:cNvSpPr>
          <p:nvPr/>
        </p:nvSpPr>
        <p:spPr bwMode="auto">
          <a:xfrm>
            <a:off x="9329954" y="1555750"/>
            <a:ext cx="0" cy="236538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481" name="Line 48"/>
          <p:cNvSpPr>
            <a:spLocks noChangeShapeType="1"/>
          </p:cNvSpPr>
          <p:nvPr/>
        </p:nvSpPr>
        <p:spPr bwMode="auto">
          <a:xfrm>
            <a:off x="9437875" y="1565275"/>
            <a:ext cx="2117" cy="241300"/>
          </a:xfrm>
          <a:prstGeom prst="line">
            <a:avLst/>
          </a:prstGeom>
          <a:noFill/>
          <a:ln w="12700">
            <a:solidFill>
              <a:srgbClr val="DFDFD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482" name="Line 49"/>
          <p:cNvSpPr>
            <a:spLocks noChangeShapeType="1"/>
          </p:cNvSpPr>
          <p:nvPr/>
        </p:nvSpPr>
        <p:spPr bwMode="auto">
          <a:xfrm flipH="1">
            <a:off x="9556377" y="1570039"/>
            <a:ext cx="2117" cy="244475"/>
          </a:xfrm>
          <a:prstGeom prst="line">
            <a:avLst/>
          </a:prstGeom>
          <a:noFill/>
          <a:ln w="12700">
            <a:solidFill>
              <a:srgbClr val="DFDFD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483" name="Line 50"/>
          <p:cNvSpPr>
            <a:spLocks noChangeShapeType="1"/>
          </p:cNvSpPr>
          <p:nvPr/>
        </p:nvSpPr>
        <p:spPr bwMode="auto">
          <a:xfrm>
            <a:off x="9681229" y="1577975"/>
            <a:ext cx="0" cy="24130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484" name="Line 51"/>
          <p:cNvSpPr>
            <a:spLocks noChangeShapeType="1"/>
          </p:cNvSpPr>
          <p:nvPr/>
        </p:nvSpPr>
        <p:spPr bwMode="auto">
          <a:xfrm>
            <a:off x="9810311" y="1577976"/>
            <a:ext cx="0" cy="246063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485" name="Freeform 52"/>
          <p:cNvSpPr>
            <a:spLocks/>
          </p:cNvSpPr>
          <p:nvPr/>
        </p:nvSpPr>
        <p:spPr bwMode="auto">
          <a:xfrm>
            <a:off x="9037930" y="1582739"/>
            <a:ext cx="909930" cy="58737"/>
          </a:xfrm>
          <a:custGeom>
            <a:avLst/>
            <a:gdLst>
              <a:gd name="T0" fmla="*/ 0 w 446"/>
              <a:gd name="T1" fmla="*/ 0 h 37"/>
              <a:gd name="T2" fmla="*/ 91 w 446"/>
              <a:gd name="T3" fmla="*/ 8 h 37"/>
              <a:gd name="T4" fmla="*/ 214 w 446"/>
              <a:gd name="T5" fmla="*/ 21 h 37"/>
              <a:gd name="T6" fmla="*/ 308 w 446"/>
              <a:gd name="T7" fmla="*/ 28 h 37"/>
              <a:gd name="T8" fmla="*/ 398 w 446"/>
              <a:gd name="T9" fmla="*/ 34 h 37"/>
              <a:gd name="T10" fmla="*/ 445 w 446"/>
              <a:gd name="T11" fmla="*/ 36 h 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6"/>
              <a:gd name="T19" fmla="*/ 0 h 37"/>
              <a:gd name="T20" fmla="*/ 446 w 446"/>
              <a:gd name="T21" fmla="*/ 37 h 3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6" h="37">
                <a:moveTo>
                  <a:pt x="0" y="0"/>
                </a:moveTo>
                <a:lnTo>
                  <a:pt x="91" y="8"/>
                </a:lnTo>
                <a:lnTo>
                  <a:pt x="214" y="21"/>
                </a:lnTo>
                <a:lnTo>
                  <a:pt x="308" y="28"/>
                </a:lnTo>
                <a:lnTo>
                  <a:pt x="398" y="34"/>
                </a:lnTo>
                <a:lnTo>
                  <a:pt x="445" y="36"/>
                </a:lnTo>
              </a:path>
            </a:pathLst>
          </a:custGeom>
          <a:noFill/>
          <a:ln w="12700" cap="rnd" cmpd="sng">
            <a:solidFill>
              <a:srgbClr val="DFDFDF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486" name="Freeform 53"/>
          <p:cNvSpPr>
            <a:spLocks/>
          </p:cNvSpPr>
          <p:nvPr/>
        </p:nvSpPr>
        <p:spPr bwMode="auto">
          <a:xfrm>
            <a:off x="9031581" y="1698625"/>
            <a:ext cx="916279" cy="65088"/>
          </a:xfrm>
          <a:custGeom>
            <a:avLst/>
            <a:gdLst>
              <a:gd name="T0" fmla="*/ 0 w 449"/>
              <a:gd name="T1" fmla="*/ 0 h 41"/>
              <a:gd name="T2" fmla="*/ 82 w 449"/>
              <a:gd name="T3" fmla="*/ 9 h 41"/>
              <a:gd name="T4" fmla="*/ 211 w 449"/>
              <a:gd name="T5" fmla="*/ 21 h 41"/>
              <a:gd name="T6" fmla="*/ 314 w 449"/>
              <a:gd name="T7" fmla="*/ 32 h 41"/>
              <a:gd name="T8" fmla="*/ 401 w 449"/>
              <a:gd name="T9" fmla="*/ 37 h 41"/>
              <a:gd name="T10" fmla="*/ 448 w 449"/>
              <a:gd name="T11" fmla="*/ 40 h 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9"/>
              <a:gd name="T19" fmla="*/ 0 h 41"/>
              <a:gd name="T20" fmla="*/ 449 w 449"/>
              <a:gd name="T21" fmla="*/ 41 h 4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9" h="41">
                <a:moveTo>
                  <a:pt x="0" y="0"/>
                </a:moveTo>
                <a:lnTo>
                  <a:pt x="82" y="9"/>
                </a:lnTo>
                <a:lnTo>
                  <a:pt x="211" y="21"/>
                </a:lnTo>
                <a:lnTo>
                  <a:pt x="314" y="32"/>
                </a:lnTo>
                <a:lnTo>
                  <a:pt x="401" y="37"/>
                </a:lnTo>
                <a:lnTo>
                  <a:pt x="448" y="40"/>
                </a:lnTo>
              </a:path>
            </a:pathLst>
          </a:custGeom>
          <a:noFill/>
          <a:ln w="12700" cap="rnd" cmpd="sng">
            <a:solidFill>
              <a:srgbClr val="DFDFDF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487" name="Freeform 54"/>
          <p:cNvSpPr>
            <a:spLocks/>
          </p:cNvSpPr>
          <p:nvPr/>
        </p:nvSpPr>
        <p:spPr bwMode="auto">
          <a:xfrm>
            <a:off x="9973253" y="1752600"/>
            <a:ext cx="499403" cy="101600"/>
          </a:xfrm>
          <a:custGeom>
            <a:avLst/>
            <a:gdLst>
              <a:gd name="T0" fmla="*/ 2 w 245"/>
              <a:gd name="T1" fmla="*/ 0 h 64"/>
              <a:gd name="T2" fmla="*/ 242 w 245"/>
              <a:gd name="T3" fmla="*/ 6 h 64"/>
              <a:gd name="T4" fmla="*/ 244 w 245"/>
              <a:gd name="T5" fmla="*/ 63 h 64"/>
              <a:gd name="T6" fmla="*/ 0 w 245"/>
              <a:gd name="T7" fmla="*/ 52 h 64"/>
              <a:gd name="T8" fmla="*/ 2 w 245"/>
              <a:gd name="T9" fmla="*/ 0 h 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5"/>
              <a:gd name="T16" fmla="*/ 0 h 64"/>
              <a:gd name="T17" fmla="*/ 245 w 245"/>
              <a:gd name="T18" fmla="*/ 64 h 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5" h="64">
                <a:moveTo>
                  <a:pt x="2" y="0"/>
                </a:moveTo>
                <a:lnTo>
                  <a:pt x="242" y="6"/>
                </a:lnTo>
                <a:lnTo>
                  <a:pt x="244" y="63"/>
                </a:lnTo>
                <a:lnTo>
                  <a:pt x="0" y="52"/>
                </a:lnTo>
                <a:lnTo>
                  <a:pt x="2" y="0"/>
                </a:lnTo>
              </a:path>
            </a:pathLst>
          </a:custGeom>
          <a:solidFill>
            <a:srgbClr val="FF0033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488" name="Freeform 55"/>
          <p:cNvSpPr>
            <a:spLocks/>
          </p:cNvSpPr>
          <p:nvPr/>
        </p:nvSpPr>
        <p:spPr bwMode="auto">
          <a:xfrm>
            <a:off x="9981717" y="1582739"/>
            <a:ext cx="490939" cy="161925"/>
          </a:xfrm>
          <a:custGeom>
            <a:avLst/>
            <a:gdLst>
              <a:gd name="T0" fmla="*/ 0 w 241"/>
              <a:gd name="T1" fmla="*/ 101 h 102"/>
              <a:gd name="T2" fmla="*/ 27 w 241"/>
              <a:gd name="T3" fmla="*/ 90 h 102"/>
              <a:gd name="T4" fmla="*/ 240 w 241"/>
              <a:gd name="T5" fmla="*/ 96 h 102"/>
              <a:gd name="T6" fmla="*/ 236 w 241"/>
              <a:gd name="T7" fmla="*/ 11 h 102"/>
              <a:gd name="T8" fmla="*/ 20 w 241"/>
              <a:gd name="T9" fmla="*/ 0 h 102"/>
              <a:gd name="T10" fmla="*/ 6 w 241"/>
              <a:gd name="T11" fmla="*/ 19 h 102"/>
              <a:gd name="T12" fmla="*/ 0 w 241"/>
              <a:gd name="T13" fmla="*/ 101 h 1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1"/>
              <a:gd name="T22" fmla="*/ 0 h 102"/>
              <a:gd name="T23" fmla="*/ 241 w 241"/>
              <a:gd name="T24" fmla="*/ 102 h 10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1" h="102">
                <a:moveTo>
                  <a:pt x="0" y="101"/>
                </a:moveTo>
                <a:lnTo>
                  <a:pt x="27" y="90"/>
                </a:lnTo>
                <a:lnTo>
                  <a:pt x="240" y="96"/>
                </a:lnTo>
                <a:lnTo>
                  <a:pt x="236" y="11"/>
                </a:lnTo>
                <a:lnTo>
                  <a:pt x="20" y="0"/>
                </a:lnTo>
                <a:lnTo>
                  <a:pt x="6" y="19"/>
                </a:lnTo>
                <a:lnTo>
                  <a:pt x="0" y="101"/>
                </a:lnTo>
              </a:path>
            </a:pathLst>
          </a:custGeom>
          <a:solidFill>
            <a:srgbClr val="FF0033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489" name="Freeform 56"/>
          <p:cNvSpPr>
            <a:spLocks/>
          </p:cNvSpPr>
          <p:nvPr/>
        </p:nvSpPr>
        <p:spPr bwMode="auto">
          <a:xfrm>
            <a:off x="9964788" y="1730375"/>
            <a:ext cx="507868" cy="38100"/>
          </a:xfrm>
          <a:custGeom>
            <a:avLst/>
            <a:gdLst>
              <a:gd name="T0" fmla="*/ 0 w 249"/>
              <a:gd name="T1" fmla="*/ 14 h 24"/>
              <a:gd name="T2" fmla="*/ 31 w 249"/>
              <a:gd name="T3" fmla="*/ 0 h 24"/>
              <a:gd name="T4" fmla="*/ 248 w 249"/>
              <a:gd name="T5" fmla="*/ 6 h 24"/>
              <a:gd name="T6" fmla="*/ 248 w 249"/>
              <a:gd name="T7" fmla="*/ 23 h 24"/>
              <a:gd name="T8" fmla="*/ 0 w 249"/>
              <a:gd name="T9" fmla="*/ 14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"/>
              <a:gd name="T16" fmla="*/ 0 h 24"/>
              <a:gd name="T17" fmla="*/ 249 w 249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" h="24">
                <a:moveTo>
                  <a:pt x="0" y="14"/>
                </a:moveTo>
                <a:lnTo>
                  <a:pt x="31" y="0"/>
                </a:lnTo>
                <a:lnTo>
                  <a:pt x="248" y="6"/>
                </a:lnTo>
                <a:lnTo>
                  <a:pt x="248" y="23"/>
                </a:lnTo>
                <a:lnTo>
                  <a:pt x="0" y="14"/>
                </a:lnTo>
              </a:path>
            </a:pathLst>
          </a:custGeom>
          <a:solidFill>
            <a:srgbClr val="FF0033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490" name="Freeform 57"/>
          <p:cNvSpPr>
            <a:spLocks/>
          </p:cNvSpPr>
          <p:nvPr/>
        </p:nvSpPr>
        <p:spPr bwMode="auto">
          <a:xfrm>
            <a:off x="8644332" y="1516064"/>
            <a:ext cx="158708" cy="115887"/>
          </a:xfrm>
          <a:custGeom>
            <a:avLst/>
            <a:gdLst>
              <a:gd name="T0" fmla="*/ 0 w 78"/>
              <a:gd name="T1" fmla="*/ 0 h 73"/>
              <a:gd name="T2" fmla="*/ 77 w 78"/>
              <a:gd name="T3" fmla="*/ 6 h 73"/>
              <a:gd name="T4" fmla="*/ 77 w 78"/>
              <a:gd name="T5" fmla="*/ 72 h 73"/>
              <a:gd name="T6" fmla="*/ 0 w 78"/>
              <a:gd name="T7" fmla="*/ 62 h 73"/>
              <a:gd name="T8" fmla="*/ 0 w 78"/>
              <a:gd name="T9" fmla="*/ 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73"/>
              <a:gd name="T17" fmla="*/ 78 w 78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73">
                <a:moveTo>
                  <a:pt x="0" y="0"/>
                </a:moveTo>
                <a:lnTo>
                  <a:pt x="77" y="6"/>
                </a:lnTo>
                <a:lnTo>
                  <a:pt x="77" y="72"/>
                </a:lnTo>
                <a:lnTo>
                  <a:pt x="0" y="62"/>
                </a:lnTo>
                <a:lnTo>
                  <a:pt x="0" y="0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491" name="Freeform 58"/>
          <p:cNvSpPr>
            <a:spLocks/>
          </p:cNvSpPr>
          <p:nvPr/>
        </p:nvSpPr>
        <p:spPr bwMode="auto">
          <a:xfrm>
            <a:off x="10250464" y="1620839"/>
            <a:ext cx="192567" cy="103187"/>
          </a:xfrm>
          <a:custGeom>
            <a:avLst/>
            <a:gdLst>
              <a:gd name="T0" fmla="*/ 0 w 94"/>
              <a:gd name="T1" fmla="*/ 2 h 65"/>
              <a:gd name="T2" fmla="*/ 93 w 94"/>
              <a:gd name="T3" fmla="*/ 0 h 65"/>
              <a:gd name="T4" fmla="*/ 93 w 94"/>
              <a:gd name="T5" fmla="*/ 64 h 65"/>
              <a:gd name="T6" fmla="*/ 0 w 94"/>
              <a:gd name="T7" fmla="*/ 62 h 65"/>
              <a:gd name="T8" fmla="*/ 0 w 94"/>
              <a:gd name="T9" fmla="*/ 2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"/>
              <a:gd name="T16" fmla="*/ 0 h 65"/>
              <a:gd name="T17" fmla="*/ 94 w 94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" h="65">
                <a:moveTo>
                  <a:pt x="0" y="2"/>
                </a:moveTo>
                <a:lnTo>
                  <a:pt x="93" y="0"/>
                </a:lnTo>
                <a:lnTo>
                  <a:pt x="93" y="64"/>
                </a:lnTo>
                <a:lnTo>
                  <a:pt x="0" y="62"/>
                </a:lnTo>
                <a:lnTo>
                  <a:pt x="0" y="2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492" name="Freeform 59"/>
          <p:cNvSpPr>
            <a:spLocks/>
          </p:cNvSpPr>
          <p:nvPr/>
        </p:nvSpPr>
        <p:spPr bwMode="auto">
          <a:xfrm>
            <a:off x="10553068" y="1738313"/>
            <a:ext cx="93109" cy="106362"/>
          </a:xfrm>
          <a:custGeom>
            <a:avLst/>
            <a:gdLst>
              <a:gd name="T0" fmla="*/ 0 w 46"/>
              <a:gd name="T1" fmla="*/ 19 h 67"/>
              <a:gd name="T2" fmla="*/ 45 w 46"/>
              <a:gd name="T3" fmla="*/ 0 h 67"/>
              <a:gd name="T4" fmla="*/ 45 w 46"/>
              <a:gd name="T5" fmla="*/ 46 h 67"/>
              <a:gd name="T6" fmla="*/ 0 w 46"/>
              <a:gd name="T7" fmla="*/ 66 h 67"/>
              <a:gd name="T8" fmla="*/ 0 w 46"/>
              <a:gd name="T9" fmla="*/ 19 h 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"/>
              <a:gd name="T16" fmla="*/ 0 h 67"/>
              <a:gd name="T17" fmla="*/ 46 w 46"/>
              <a:gd name="T18" fmla="*/ 67 h 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" h="67">
                <a:moveTo>
                  <a:pt x="0" y="19"/>
                </a:moveTo>
                <a:lnTo>
                  <a:pt x="45" y="0"/>
                </a:lnTo>
                <a:lnTo>
                  <a:pt x="45" y="46"/>
                </a:lnTo>
                <a:lnTo>
                  <a:pt x="0" y="66"/>
                </a:lnTo>
                <a:lnTo>
                  <a:pt x="0" y="19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493" name="Freeform 60"/>
          <p:cNvSpPr>
            <a:spLocks/>
          </p:cNvSpPr>
          <p:nvPr/>
        </p:nvSpPr>
        <p:spPr bwMode="auto">
          <a:xfrm>
            <a:off x="8420025" y="1716088"/>
            <a:ext cx="2152089" cy="379412"/>
          </a:xfrm>
          <a:custGeom>
            <a:avLst/>
            <a:gdLst>
              <a:gd name="T0" fmla="*/ 0 w 1056"/>
              <a:gd name="T1" fmla="*/ 30 h 239"/>
              <a:gd name="T2" fmla="*/ 16 w 1056"/>
              <a:gd name="T3" fmla="*/ 18 h 239"/>
              <a:gd name="T4" fmla="*/ 55 w 1056"/>
              <a:gd name="T5" fmla="*/ 0 h 239"/>
              <a:gd name="T6" fmla="*/ 79 w 1056"/>
              <a:gd name="T7" fmla="*/ 2 h 239"/>
              <a:gd name="T8" fmla="*/ 129 w 1056"/>
              <a:gd name="T9" fmla="*/ 8 h 239"/>
              <a:gd name="T10" fmla="*/ 264 w 1056"/>
              <a:gd name="T11" fmla="*/ 26 h 239"/>
              <a:gd name="T12" fmla="*/ 380 w 1056"/>
              <a:gd name="T13" fmla="*/ 39 h 239"/>
              <a:gd name="T14" fmla="*/ 513 w 1056"/>
              <a:gd name="T15" fmla="*/ 54 h 239"/>
              <a:gd name="T16" fmla="*/ 710 w 1056"/>
              <a:gd name="T17" fmla="*/ 72 h 239"/>
              <a:gd name="T18" fmla="*/ 864 w 1056"/>
              <a:gd name="T19" fmla="*/ 78 h 239"/>
              <a:gd name="T20" fmla="*/ 980 w 1056"/>
              <a:gd name="T21" fmla="*/ 83 h 239"/>
              <a:gd name="T22" fmla="*/ 1033 w 1056"/>
              <a:gd name="T23" fmla="*/ 88 h 239"/>
              <a:gd name="T24" fmla="*/ 1049 w 1056"/>
              <a:gd name="T25" fmla="*/ 97 h 239"/>
              <a:gd name="T26" fmla="*/ 1055 w 1056"/>
              <a:gd name="T27" fmla="*/ 113 h 239"/>
              <a:gd name="T28" fmla="*/ 1053 w 1056"/>
              <a:gd name="T29" fmla="*/ 129 h 239"/>
              <a:gd name="T30" fmla="*/ 1049 w 1056"/>
              <a:gd name="T31" fmla="*/ 146 h 239"/>
              <a:gd name="T32" fmla="*/ 1030 w 1056"/>
              <a:gd name="T33" fmla="*/ 186 h 239"/>
              <a:gd name="T34" fmla="*/ 1021 w 1056"/>
              <a:gd name="T35" fmla="*/ 217 h 239"/>
              <a:gd name="T36" fmla="*/ 1009 w 1056"/>
              <a:gd name="T37" fmla="*/ 232 h 239"/>
              <a:gd name="T38" fmla="*/ 984 w 1056"/>
              <a:gd name="T39" fmla="*/ 238 h 239"/>
              <a:gd name="T40" fmla="*/ 957 w 1056"/>
              <a:gd name="T41" fmla="*/ 238 h 239"/>
              <a:gd name="T42" fmla="*/ 812 w 1056"/>
              <a:gd name="T43" fmla="*/ 229 h 239"/>
              <a:gd name="T44" fmla="*/ 701 w 1056"/>
              <a:gd name="T45" fmla="*/ 220 h 239"/>
              <a:gd name="T46" fmla="*/ 584 w 1056"/>
              <a:gd name="T47" fmla="*/ 208 h 239"/>
              <a:gd name="T48" fmla="*/ 498 w 1056"/>
              <a:gd name="T49" fmla="*/ 199 h 239"/>
              <a:gd name="T50" fmla="*/ 406 w 1056"/>
              <a:gd name="T51" fmla="*/ 186 h 239"/>
              <a:gd name="T52" fmla="*/ 310 w 1056"/>
              <a:gd name="T53" fmla="*/ 171 h 239"/>
              <a:gd name="T54" fmla="*/ 187 w 1056"/>
              <a:gd name="T55" fmla="*/ 153 h 239"/>
              <a:gd name="T56" fmla="*/ 89 w 1056"/>
              <a:gd name="T57" fmla="*/ 132 h 239"/>
              <a:gd name="T58" fmla="*/ 52 w 1056"/>
              <a:gd name="T59" fmla="*/ 122 h 239"/>
              <a:gd name="T60" fmla="*/ 36 w 1056"/>
              <a:gd name="T61" fmla="*/ 103 h 239"/>
              <a:gd name="T62" fmla="*/ 28 w 1056"/>
              <a:gd name="T63" fmla="*/ 86 h 239"/>
              <a:gd name="T64" fmla="*/ 16 w 1056"/>
              <a:gd name="T65" fmla="*/ 74 h 239"/>
              <a:gd name="T66" fmla="*/ 4 w 1056"/>
              <a:gd name="T67" fmla="*/ 53 h 239"/>
              <a:gd name="T68" fmla="*/ 0 w 1056"/>
              <a:gd name="T69" fmla="*/ 30 h 23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056"/>
              <a:gd name="T106" fmla="*/ 0 h 239"/>
              <a:gd name="T107" fmla="*/ 1056 w 1056"/>
              <a:gd name="T108" fmla="*/ 239 h 23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056" h="239">
                <a:moveTo>
                  <a:pt x="0" y="30"/>
                </a:moveTo>
                <a:lnTo>
                  <a:pt x="16" y="18"/>
                </a:lnTo>
                <a:lnTo>
                  <a:pt x="55" y="0"/>
                </a:lnTo>
                <a:lnTo>
                  <a:pt x="79" y="2"/>
                </a:lnTo>
                <a:lnTo>
                  <a:pt x="129" y="8"/>
                </a:lnTo>
                <a:lnTo>
                  <a:pt x="264" y="26"/>
                </a:lnTo>
                <a:lnTo>
                  <a:pt x="380" y="39"/>
                </a:lnTo>
                <a:lnTo>
                  <a:pt x="513" y="54"/>
                </a:lnTo>
                <a:lnTo>
                  <a:pt x="710" y="72"/>
                </a:lnTo>
                <a:lnTo>
                  <a:pt x="864" y="78"/>
                </a:lnTo>
                <a:lnTo>
                  <a:pt x="980" y="83"/>
                </a:lnTo>
                <a:lnTo>
                  <a:pt x="1033" y="88"/>
                </a:lnTo>
                <a:lnTo>
                  <a:pt x="1049" y="97"/>
                </a:lnTo>
                <a:lnTo>
                  <a:pt x="1055" y="113"/>
                </a:lnTo>
                <a:lnTo>
                  <a:pt x="1053" y="129"/>
                </a:lnTo>
                <a:lnTo>
                  <a:pt x="1049" y="146"/>
                </a:lnTo>
                <a:lnTo>
                  <a:pt x="1030" y="186"/>
                </a:lnTo>
                <a:lnTo>
                  <a:pt x="1021" y="217"/>
                </a:lnTo>
                <a:lnTo>
                  <a:pt x="1009" y="232"/>
                </a:lnTo>
                <a:lnTo>
                  <a:pt x="984" y="238"/>
                </a:lnTo>
                <a:lnTo>
                  <a:pt x="957" y="238"/>
                </a:lnTo>
                <a:lnTo>
                  <a:pt x="812" y="229"/>
                </a:lnTo>
                <a:lnTo>
                  <a:pt x="701" y="220"/>
                </a:lnTo>
                <a:lnTo>
                  <a:pt x="584" y="208"/>
                </a:lnTo>
                <a:lnTo>
                  <a:pt x="498" y="199"/>
                </a:lnTo>
                <a:lnTo>
                  <a:pt x="406" y="186"/>
                </a:lnTo>
                <a:lnTo>
                  <a:pt x="310" y="171"/>
                </a:lnTo>
                <a:lnTo>
                  <a:pt x="187" y="153"/>
                </a:lnTo>
                <a:lnTo>
                  <a:pt x="89" y="132"/>
                </a:lnTo>
                <a:lnTo>
                  <a:pt x="52" y="122"/>
                </a:lnTo>
                <a:lnTo>
                  <a:pt x="36" y="103"/>
                </a:lnTo>
                <a:lnTo>
                  <a:pt x="28" y="86"/>
                </a:lnTo>
                <a:lnTo>
                  <a:pt x="16" y="74"/>
                </a:lnTo>
                <a:lnTo>
                  <a:pt x="4" y="53"/>
                </a:lnTo>
                <a:lnTo>
                  <a:pt x="0" y="30"/>
                </a:lnTo>
              </a:path>
            </a:pathLst>
          </a:custGeom>
          <a:solidFill>
            <a:srgbClr val="B2B2B2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494" name="Freeform 61"/>
          <p:cNvSpPr>
            <a:spLocks/>
          </p:cNvSpPr>
          <p:nvPr/>
        </p:nvSpPr>
        <p:spPr bwMode="auto">
          <a:xfrm>
            <a:off x="8436953" y="1773239"/>
            <a:ext cx="2141509" cy="255587"/>
          </a:xfrm>
          <a:custGeom>
            <a:avLst/>
            <a:gdLst>
              <a:gd name="T0" fmla="*/ 18 w 1050"/>
              <a:gd name="T1" fmla="*/ 0 h 161"/>
              <a:gd name="T2" fmla="*/ 165 w 1050"/>
              <a:gd name="T3" fmla="*/ 19 h 161"/>
              <a:gd name="T4" fmla="*/ 327 w 1050"/>
              <a:gd name="T5" fmla="*/ 40 h 161"/>
              <a:gd name="T6" fmla="*/ 498 w 1050"/>
              <a:gd name="T7" fmla="*/ 61 h 161"/>
              <a:gd name="T8" fmla="*/ 680 w 1050"/>
              <a:gd name="T9" fmla="*/ 82 h 161"/>
              <a:gd name="T10" fmla="*/ 858 w 1050"/>
              <a:gd name="T11" fmla="*/ 92 h 161"/>
              <a:gd name="T12" fmla="*/ 957 w 1050"/>
              <a:gd name="T13" fmla="*/ 96 h 161"/>
              <a:gd name="T14" fmla="*/ 1015 w 1050"/>
              <a:gd name="T15" fmla="*/ 96 h 161"/>
              <a:gd name="T16" fmla="*/ 1032 w 1050"/>
              <a:gd name="T17" fmla="*/ 96 h 161"/>
              <a:gd name="T18" fmla="*/ 1043 w 1050"/>
              <a:gd name="T19" fmla="*/ 102 h 161"/>
              <a:gd name="T20" fmla="*/ 1049 w 1050"/>
              <a:gd name="T21" fmla="*/ 109 h 161"/>
              <a:gd name="T22" fmla="*/ 1049 w 1050"/>
              <a:gd name="T23" fmla="*/ 125 h 161"/>
              <a:gd name="T24" fmla="*/ 1046 w 1050"/>
              <a:gd name="T25" fmla="*/ 135 h 161"/>
              <a:gd name="T26" fmla="*/ 1040 w 1050"/>
              <a:gd name="T27" fmla="*/ 151 h 161"/>
              <a:gd name="T28" fmla="*/ 1027 w 1050"/>
              <a:gd name="T29" fmla="*/ 155 h 161"/>
              <a:gd name="T30" fmla="*/ 1006 w 1050"/>
              <a:gd name="T31" fmla="*/ 160 h 161"/>
              <a:gd name="T32" fmla="*/ 898 w 1050"/>
              <a:gd name="T33" fmla="*/ 157 h 161"/>
              <a:gd name="T34" fmla="*/ 719 w 1050"/>
              <a:gd name="T35" fmla="*/ 145 h 161"/>
              <a:gd name="T36" fmla="*/ 544 w 1050"/>
              <a:gd name="T37" fmla="*/ 126 h 161"/>
              <a:gd name="T38" fmla="*/ 393 w 1050"/>
              <a:gd name="T39" fmla="*/ 108 h 161"/>
              <a:gd name="T40" fmla="*/ 236 w 1050"/>
              <a:gd name="T41" fmla="*/ 86 h 161"/>
              <a:gd name="T42" fmla="*/ 73 w 1050"/>
              <a:gd name="T43" fmla="*/ 64 h 161"/>
              <a:gd name="T44" fmla="*/ 33 w 1050"/>
              <a:gd name="T45" fmla="*/ 58 h 161"/>
              <a:gd name="T46" fmla="*/ 15 w 1050"/>
              <a:gd name="T47" fmla="*/ 55 h 161"/>
              <a:gd name="T48" fmla="*/ 3 w 1050"/>
              <a:gd name="T49" fmla="*/ 31 h 161"/>
              <a:gd name="T50" fmla="*/ 0 w 1050"/>
              <a:gd name="T51" fmla="*/ 9 h 161"/>
              <a:gd name="T52" fmla="*/ 18 w 1050"/>
              <a:gd name="T53" fmla="*/ 0 h 16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050"/>
              <a:gd name="T82" fmla="*/ 0 h 161"/>
              <a:gd name="T83" fmla="*/ 1050 w 1050"/>
              <a:gd name="T84" fmla="*/ 161 h 16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050" h="161">
                <a:moveTo>
                  <a:pt x="18" y="0"/>
                </a:moveTo>
                <a:lnTo>
                  <a:pt x="165" y="19"/>
                </a:lnTo>
                <a:lnTo>
                  <a:pt x="327" y="40"/>
                </a:lnTo>
                <a:lnTo>
                  <a:pt x="498" y="61"/>
                </a:lnTo>
                <a:lnTo>
                  <a:pt x="680" y="82"/>
                </a:lnTo>
                <a:lnTo>
                  <a:pt x="858" y="92"/>
                </a:lnTo>
                <a:lnTo>
                  <a:pt x="957" y="96"/>
                </a:lnTo>
                <a:lnTo>
                  <a:pt x="1015" y="96"/>
                </a:lnTo>
                <a:lnTo>
                  <a:pt x="1032" y="96"/>
                </a:lnTo>
                <a:lnTo>
                  <a:pt x="1043" y="102"/>
                </a:lnTo>
                <a:lnTo>
                  <a:pt x="1049" y="109"/>
                </a:lnTo>
                <a:lnTo>
                  <a:pt x="1049" y="125"/>
                </a:lnTo>
                <a:lnTo>
                  <a:pt x="1046" y="135"/>
                </a:lnTo>
                <a:lnTo>
                  <a:pt x="1040" y="151"/>
                </a:lnTo>
                <a:lnTo>
                  <a:pt x="1027" y="155"/>
                </a:lnTo>
                <a:lnTo>
                  <a:pt x="1006" y="160"/>
                </a:lnTo>
                <a:lnTo>
                  <a:pt x="898" y="157"/>
                </a:lnTo>
                <a:lnTo>
                  <a:pt x="719" y="145"/>
                </a:lnTo>
                <a:lnTo>
                  <a:pt x="544" y="126"/>
                </a:lnTo>
                <a:lnTo>
                  <a:pt x="393" y="108"/>
                </a:lnTo>
                <a:lnTo>
                  <a:pt x="236" y="86"/>
                </a:lnTo>
                <a:lnTo>
                  <a:pt x="73" y="64"/>
                </a:lnTo>
                <a:lnTo>
                  <a:pt x="33" y="58"/>
                </a:lnTo>
                <a:lnTo>
                  <a:pt x="15" y="55"/>
                </a:lnTo>
                <a:lnTo>
                  <a:pt x="3" y="31"/>
                </a:lnTo>
                <a:lnTo>
                  <a:pt x="0" y="9"/>
                </a:lnTo>
                <a:lnTo>
                  <a:pt x="18" y="0"/>
                </a:lnTo>
              </a:path>
            </a:pathLst>
          </a:custGeom>
          <a:solidFill>
            <a:srgbClr val="F8F8F8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495" name="Freeform 62"/>
          <p:cNvSpPr>
            <a:spLocks/>
          </p:cNvSpPr>
          <p:nvPr/>
        </p:nvSpPr>
        <p:spPr bwMode="auto">
          <a:xfrm>
            <a:off x="8420025" y="1765300"/>
            <a:ext cx="2118231" cy="204788"/>
          </a:xfrm>
          <a:custGeom>
            <a:avLst/>
            <a:gdLst>
              <a:gd name="T0" fmla="*/ 0 w 1040"/>
              <a:gd name="T1" fmla="*/ 0 h 129"/>
              <a:gd name="T2" fmla="*/ 179 w 1040"/>
              <a:gd name="T3" fmla="*/ 23 h 129"/>
              <a:gd name="T4" fmla="*/ 398 w 1040"/>
              <a:gd name="T5" fmla="*/ 50 h 129"/>
              <a:gd name="T6" fmla="*/ 528 w 1040"/>
              <a:gd name="T7" fmla="*/ 66 h 129"/>
              <a:gd name="T8" fmla="*/ 697 w 1040"/>
              <a:gd name="T9" fmla="*/ 82 h 129"/>
              <a:gd name="T10" fmla="*/ 820 w 1040"/>
              <a:gd name="T11" fmla="*/ 91 h 129"/>
              <a:gd name="T12" fmla="*/ 953 w 1040"/>
              <a:gd name="T13" fmla="*/ 97 h 129"/>
              <a:gd name="T14" fmla="*/ 1029 w 1040"/>
              <a:gd name="T15" fmla="*/ 97 h 129"/>
              <a:gd name="T16" fmla="*/ 1039 w 1040"/>
              <a:gd name="T17" fmla="*/ 104 h 129"/>
              <a:gd name="T18" fmla="*/ 1037 w 1040"/>
              <a:gd name="T19" fmla="*/ 120 h 129"/>
              <a:gd name="T20" fmla="*/ 1026 w 1040"/>
              <a:gd name="T21" fmla="*/ 125 h 129"/>
              <a:gd name="T22" fmla="*/ 1007 w 1040"/>
              <a:gd name="T23" fmla="*/ 127 h 129"/>
              <a:gd name="T24" fmla="*/ 980 w 1040"/>
              <a:gd name="T25" fmla="*/ 128 h 129"/>
              <a:gd name="T26" fmla="*/ 930 w 1040"/>
              <a:gd name="T27" fmla="*/ 127 h 129"/>
              <a:gd name="T28" fmla="*/ 872 w 1040"/>
              <a:gd name="T29" fmla="*/ 125 h 129"/>
              <a:gd name="T30" fmla="*/ 810 w 1040"/>
              <a:gd name="T31" fmla="*/ 121 h 129"/>
              <a:gd name="T32" fmla="*/ 734 w 1040"/>
              <a:gd name="T33" fmla="*/ 115 h 129"/>
              <a:gd name="T34" fmla="*/ 531 w 1040"/>
              <a:gd name="T35" fmla="*/ 94 h 129"/>
              <a:gd name="T36" fmla="*/ 342 w 1040"/>
              <a:gd name="T37" fmla="*/ 69 h 129"/>
              <a:gd name="T38" fmla="*/ 166 w 1040"/>
              <a:gd name="T39" fmla="*/ 47 h 129"/>
              <a:gd name="T40" fmla="*/ 53 w 1040"/>
              <a:gd name="T41" fmla="*/ 32 h 129"/>
              <a:gd name="T42" fmla="*/ 6 w 1040"/>
              <a:gd name="T43" fmla="*/ 24 h 129"/>
              <a:gd name="T44" fmla="*/ 0 w 1040"/>
              <a:gd name="T45" fmla="*/ 0 h 12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040"/>
              <a:gd name="T70" fmla="*/ 0 h 129"/>
              <a:gd name="T71" fmla="*/ 1040 w 1040"/>
              <a:gd name="T72" fmla="*/ 129 h 12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040" h="129">
                <a:moveTo>
                  <a:pt x="0" y="0"/>
                </a:moveTo>
                <a:lnTo>
                  <a:pt x="179" y="23"/>
                </a:lnTo>
                <a:lnTo>
                  <a:pt x="398" y="50"/>
                </a:lnTo>
                <a:lnTo>
                  <a:pt x="528" y="66"/>
                </a:lnTo>
                <a:lnTo>
                  <a:pt x="697" y="82"/>
                </a:lnTo>
                <a:lnTo>
                  <a:pt x="820" y="91"/>
                </a:lnTo>
                <a:lnTo>
                  <a:pt x="953" y="97"/>
                </a:lnTo>
                <a:lnTo>
                  <a:pt x="1029" y="97"/>
                </a:lnTo>
                <a:lnTo>
                  <a:pt x="1039" y="104"/>
                </a:lnTo>
                <a:lnTo>
                  <a:pt x="1037" y="120"/>
                </a:lnTo>
                <a:lnTo>
                  <a:pt x="1026" y="125"/>
                </a:lnTo>
                <a:lnTo>
                  <a:pt x="1007" y="127"/>
                </a:lnTo>
                <a:lnTo>
                  <a:pt x="980" y="128"/>
                </a:lnTo>
                <a:lnTo>
                  <a:pt x="930" y="127"/>
                </a:lnTo>
                <a:lnTo>
                  <a:pt x="872" y="125"/>
                </a:lnTo>
                <a:lnTo>
                  <a:pt x="810" y="121"/>
                </a:lnTo>
                <a:lnTo>
                  <a:pt x="734" y="115"/>
                </a:lnTo>
                <a:lnTo>
                  <a:pt x="531" y="94"/>
                </a:lnTo>
                <a:lnTo>
                  <a:pt x="342" y="69"/>
                </a:lnTo>
                <a:lnTo>
                  <a:pt x="166" y="47"/>
                </a:lnTo>
                <a:lnTo>
                  <a:pt x="53" y="32"/>
                </a:lnTo>
                <a:lnTo>
                  <a:pt x="6" y="24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496" name="Freeform 63"/>
          <p:cNvSpPr>
            <a:spLocks/>
          </p:cNvSpPr>
          <p:nvPr/>
        </p:nvSpPr>
        <p:spPr bwMode="auto">
          <a:xfrm>
            <a:off x="8921543" y="1684338"/>
            <a:ext cx="61368" cy="342900"/>
          </a:xfrm>
          <a:custGeom>
            <a:avLst/>
            <a:gdLst>
              <a:gd name="T0" fmla="*/ 0 w 30"/>
              <a:gd name="T1" fmla="*/ 0 h 216"/>
              <a:gd name="T2" fmla="*/ 29 w 30"/>
              <a:gd name="T3" fmla="*/ 61 h 216"/>
              <a:gd name="T4" fmla="*/ 29 w 30"/>
              <a:gd name="T5" fmla="*/ 176 h 216"/>
              <a:gd name="T6" fmla="*/ 0 w 30"/>
              <a:gd name="T7" fmla="*/ 215 h 216"/>
              <a:gd name="T8" fmla="*/ 0 w 30"/>
              <a:gd name="T9" fmla="*/ 0 h 2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216"/>
              <a:gd name="T17" fmla="*/ 30 w 30"/>
              <a:gd name="T18" fmla="*/ 216 h 2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216">
                <a:moveTo>
                  <a:pt x="0" y="0"/>
                </a:moveTo>
                <a:lnTo>
                  <a:pt x="29" y="61"/>
                </a:lnTo>
                <a:lnTo>
                  <a:pt x="29" y="176"/>
                </a:lnTo>
                <a:lnTo>
                  <a:pt x="0" y="215"/>
                </a:lnTo>
                <a:lnTo>
                  <a:pt x="0" y="0"/>
                </a:lnTo>
              </a:path>
            </a:pathLst>
          </a:custGeom>
          <a:solidFill>
            <a:srgbClr val="B2B2B2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497" name="Freeform 64"/>
          <p:cNvSpPr>
            <a:spLocks/>
          </p:cNvSpPr>
          <p:nvPr/>
        </p:nvSpPr>
        <p:spPr bwMode="auto">
          <a:xfrm>
            <a:off x="9717203" y="1765300"/>
            <a:ext cx="65600" cy="342900"/>
          </a:xfrm>
          <a:custGeom>
            <a:avLst/>
            <a:gdLst>
              <a:gd name="T0" fmla="*/ 0 w 31"/>
              <a:gd name="T1" fmla="*/ 0 h 216"/>
              <a:gd name="T2" fmla="*/ 30 w 31"/>
              <a:gd name="T3" fmla="*/ 61 h 216"/>
              <a:gd name="T4" fmla="*/ 30 w 31"/>
              <a:gd name="T5" fmla="*/ 176 h 216"/>
              <a:gd name="T6" fmla="*/ 0 w 31"/>
              <a:gd name="T7" fmla="*/ 215 h 216"/>
              <a:gd name="T8" fmla="*/ 0 w 31"/>
              <a:gd name="T9" fmla="*/ 0 h 2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216"/>
              <a:gd name="T17" fmla="*/ 31 w 31"/>
              <a:gd name="T18" fmla="*/ 216 h 2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216">
                <a:moveTo>
                  <a:pt x="0" y="0"/>
                </a:moveTo>
                <a:lnTo>
                  <a:pt x="30" y="61"/>
                </a:lnTo>
                <a:lnTo>
                  <a:pt x="30" y="176"/>
                </a:lnTo>
                <a:lnTo>
                  <a:pt x="0" y="215"/>
                </a:lnTo>
                <a:lnTo>
                  <a:pt x="0" y="0"/>
                </a:lnTo>
              </a:path>
            </a:pathLst>
          </a:custGeom>
          <a:solidFill>
            <a:srgbClr val="B2B2B2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498" name="Freeform 65"/>
          <p:cNvSpPr>
            <a:spLocks/>
          </p:cNvSpPr>
          <p:nvPr/>
        </p:nvSpPr>
        <p:spPr bwMode="auto">
          <a:xfrm>
            <a:off x="8885570" y="1679576"/>
            <a:ext cx="42322" cy="352425"/>
          </a:xfrm>
          <a:custGeom>
            <a:avLst/>
            <a:gdLst>
              <a:gd name="T0" fmla="*/ 0 w 22"/>
              <a:gd name="T1" fmla="*/ 0 h 222"/>
              <a:gd name="T2" fmla="*/ 19 w 22"/>
              <a:gd name="T3" fmla="*/ 1 h 222"/>
              <a:gd name="T4" fmla="*/ 21 w 22"/>
              <a:gd name="T5" fmla="*/ 221 h 222"/>
              <a:gd name="T6" fmla="*/ 0 w 22"/>
              <a:gd name="T7" fmla="*/ 218 h 222"/>
              <a:gd name="T8" fmla="*/ 0 w 22"/>
              <a:gd name="T9" fmla="*/ 0 h 2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222"/>
              <a:gd name="T17" fmla="*/ 22 w 22"/>
              <a:gd name="T18" fmla="*/ 222 h 2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222">
                <a:moveTo>
                  <a:pt x="0" y="0"/>
                </a:moveTo>
                <a:lnTo>
                  <a:pt x="19" y="1"/>
                </a:lnTo>
                <a:lnTo>
                  <a:pt x="21" y="221"/>
                </a:lnTo>
                <a:lnTo>
                  <a:pt x="0" y="218"/>
                </a:lnTo>
                <a:lnTo>
                  <a:pt x="0" y="0"/>
                </a:lnTo>
              </a:path>
            </a:pathLst>
          </a:custGeom>
          <a:solidFill>
            <a:srgbClr val="EAEAEA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499" name="Freeform 66"/>
          <p:cNvSpPr>
            <a:spLocks/>
          </p:cNvSpPr>
          <p:nvPr/>
        </p:nvSpPr>
        <p:spPr bwMode="auto">
          <a:xfrm>
            <a:off x="9681229" y="1760539"/>
            <a:ext cx="42322" cy="352425"/>
          </a:xfrm>
          <a:custGeom>
            <a:avLst/>
            <a:gdLst>
              <a:gd name="T0" fmla="*/ 0 w 21"/>
              <a:gd name="T1" fmla="*/ 0 h 222"/>
              <a:gd name="T2" fmla="*/ 19 w 21"/>
              <a:gd name="T3" fmla="*/ 1 h 222"/>
              <a:gd name="T4" fmla="*/ 20 w 21"/>
              <a:gd name="T5" fmla="*/ 221 h 222"/>
              <a:gd name="T6" fmla="*/ 0 w 21"/>
              <a:gd name="T7" fmla="*/ 218 h 222"/>
              <a:gd name="T8" fmla="*/ 0 w 21"/>
              <a:gd name="T9" fmla="*/ 0 h 2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222"/>
              <a:gd name="T17" fmla="*/ 21 w 21"/>
              <a:gd name="T18" fmla="*/ 222 h 2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222">
                <a:moveTo>
                  <a:pt x="0" y="0"/>
                </a:moveTo>
                <a:lnTo>
                  <a:pt x="19" y="1"/>
                </a:lnTo>
                <a:lnTo>
                  <a:pt x="20" y="221"/>
                </a:lnTo>
                <a:lnTo>
                  <a:pt x="0" y="218"/>
                </a:lnTo>
                <a:lnTo>
                  <a:pt x="0" y="0"/>
                </a:lnTo>
              </a:path>
            </a:pathLst>
          </a:custGeom>
          <a:solidFill>
            <a:srgbClr val="EAEAEA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00" name="Freeform 67"/>
          <p:cNvSpPr>
            <a:spLocks/>
          </p:cNvSpPr>
          <p:nvPr/>
        </p:nvSpPr>
        <p:spPr bwMode="auto">
          <a:xfrm>
            <a:off x="8534295" y="2390776"/>
            <a:ext cx="512100" cy="392113"/>
          </a:xfrm>
          <a:custGeom>
            <a:avLst/>
            <a:gdLst>
              <a:gd name="T0" fmla="*/ 137 w 250"/>
              <a:gd name="T1" fmla="*/ 1 h 247"/>
              <a:gd name="T2" fmla="*/ 168 w 250"/>
              <a:gd name="T3" fmla="*/ 36 h 247"/>
              <a:gd name="T4" fmla="*/ 191 w 250"/>
              <a:gd name="T5" fmla="*/ 71 h 247"/>
              <a:gd name="T6" fmla="*/ 217 w 250"/>
              <a:gd name="T7" fmla="*/ 115 h 247"/>
              <a:gd name="T8" fmla="*/ 230 w 250"/>
              <a:gd name="T9" fmla="*/ 145 h 247"/>
              <a:gd name="T10" fmla="*/ 231 w 250"/>
              <a:gd name="T11" fmla="*/ 152 h 247"/>
              <a:gd name="T12" fmla="*/ 160 w 250"/>
              <a:gd name="T13" fmla="*/ 177 h 247"/>
              <a:gd name="T14" fmla="*/ 146 w 250"/>
              <a:gd name="T15" fmla="*/ 116 h 247"/>
              <a:gd name="T16" fmla="*/ 137 w 250"/>
              <a:gd name="T17" fmla="*/ 92 h 247"/>
              <a:gd name="T18" fmla="*/ 125 w 250"/>
              <a:gd name="T19" fmla="*/ 65 h 247"/>
              <a:gd name="T20" fmla="*/ 97 w 250"/>
              <a:gd name="T21" fmla="*/ 19 h 247"/>
              <a:gd name="T22" fmla="*/ 91 w 250"/>
              <a:gd name="T23" fmla="*/ 11 h 247"/>
              <a:gd name="T24" fmla="*/ 81 w 250"/>
              <a:gd name="T25" fmla="*/ 11 h 247"/>
              <a:gd name="T26" fmla="*/ 99 w 250"/>
              <a:gd name="T27" fmla="*/ 36 h 247"/>
              <a:gd name="T28" fmla="*/ 115 w 250"/>
              <a:gd name="T29" fmla="*/ 73 h 247"/>
              <a:gd name="T30" fmla="*/ 130 w 250"/>
              <a:gd name="T31" fmla="*/ 103 h 247"/>
              <a:gd name="T32" fmla="*/ 136 w 250"/>
              <a:gd name="T33" fmla="*/ 113 h 247"/>
              <a:gd name="T34" fmla="*/ 145 w 250"/>
              <a:gd name="T35" fmla="*/ 145 h 247"/>
              <a:gd name="T36" fmla="*/ 149 w 250"/>
              <a:gd name="T37" fmla="*/ 180 h 247"/>
              <a:gd name="T38" fmla="*/ 38 w 250"/>
              <a:gd name="T39" fmla="*/ 219 h 247"/>
              <a:gd name="T40" fmla="*/ 38 w 250"/>
              <a:gd name="T41" fmla="*/ 163 h 247"/>
              <a:gd name="T42" fmla="*/ 30 w 250"/>
              <a:gd name="T43" fmla="*/ 109 h 247"/>
              <a:gd name="T44" fmla="*/ 24 w 250"/>
              <a:gd name="T45" fmla="*/ 66 h 247"/>
              <a:gd name="T46" fmla="*/ 11 w 250"/>
              <a:gd name="T47" fmla="*/ 22 h 247"/>
              <a:gd name="T48" fmla="*/ 0 w 250"/>
              <a:gd name="T49" fmla="*/ 19 h 247"/>
              <a:gd name="T50" fmla="*/ 14 w 250"/>
              <a:gd name="T51" fmla="*/ 66 h 247"/>
              <a:gd name="T52" fmla="*/ 20 w 250"/>
              <a:gd name="T53" fmla="*/ 106 h 247"/>
              <a:gd name="T54" fmla="*/ 27 w 250"/>
              <a:gd name="T55" fmla="*/ 158 h 247"/>
              <a:gd name="T56" fmla="*/ 27 w 250"/>
              <a:gd name="T57" fmla="*/ 197 h 247"/>
              <a:gd name="T58" fmla="*/ 23 w 250"/>
              <a:gd name="T59" fmla="*/ 243 h 247"/>
              <a:gd name="T60" fmla="*/ 35 w 250"/>
              <a:gd name="T61" fmla="*/ 246 h 247"/>
              <a:gd name="T62" fmla="*/ 55 w 250"/>
              <a:gd name="T63" fmla="*/ 234 h 247"/>
              <a:gd name="T64" fmla="*/ 139 w 250"/>
              <a:gd name="T65" fmla="*/ 203 h 247"/>
              <a:gd name="T66" fmla="*/ 237 w 250"/>
              <a:gd name="T67" fmla="*/ 168 h 247"/>
              <a:gd name="T68" fmla="*/ 249 w 250"/>
              <a:gd name="T69" fmla="*/ 163 h 247"/>
              <a:gd name="T70" fmla="*/ 240 w 250"/>
              <a:gd name="T71" fmla="*/ 137 h 247"/>
              <a:gd name="T72" fmla="*/ 230 w 250"/>
              <a:gd name="T73" fmla="*/ 110 h 247"/>
              <a:gd name="T74" fmla="*/ 220 w 250"/>
              <a:gd name="T75" fmla="*/ 88 h 247"/>
              <a:gd name="T76" fmla="*/ 200 w 250"/>
              <a:gd name="T77" fmla="*/ 55 h 247"/>
              <a:gd name="T78" fmla="*/ 179 w 250"/>
              <a:gd name="T79" fmla="*/ 25 h 247"/>
              <a:gd name="T80" fmla="*/ 158 w 250"/>
              <a:gd name="T81" fmla="*/ 0 h 247"/>
              <a:gd name="T82" fmla="*/ 137 w 250"/>
              <a:gd name="T83" fmla="*/ 1 h 24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50"/>
              <a:gd name="T127" fmla="*/ 0 h 247"/>
              <a:gd name="T128" fmla="*/ 250 w 250"/>
              <a:gd name="T129" fmla="*/ 247 h 24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50" h="247">
                <a:moveTo>
                  <a:pt x="137" y="1"/>
                </a:moveTo>
                <a:lnTo>
                  <a:pt x="168" y="36"/>
                </a:lnTo>
                <a:lnTo>
                  <a:pt x="191" y="71"/>
                </a:lnTo>
                <a:lnTo>
                  <a:pt x="217" y="115"/>
                </a:lnTo>
                <a:lnTo>
                  <a:pt x="230" y="145"/>
                </a:lnTo>
                <a:lnTo>
                  <a:pt x="231" y="152"/>
                </a:lnTo>
                <a:lnTo>
                  <a:pt x="160" y="177"/>
                </a:lnTo>
                <a:lnTo>
                  <a:pt x="146" y="116"/>
                </a:lnTo>
                <a:lnTo>
                  <a:pt x="137" y="92"/>
                </a:lnTo>
                <a:lnTo>
                  <a:pt x="125" y="65"/>
                </a:lnTo>
                <a:lnTo>
                  <a:pt x="97" y="19"/>
                </a:lnTo>
                <a:lnTo>
                  <a:pt x="91" y="11"/>
                </a:lnTo>
                <a:lnTo>
                  <a:pt x="81" y="11"/>
                </a:lnTo>
                <a:lnTo>
                  <a:pt x="99" y="36"/>
                </a:lnTo>
                <a:lnTo>
                  <a:pt x="115" y="73"/>
                </a:lnTo>
                <a:lnTo>
                  <a:pt x="130" y="103"/>
                </a:lnTo>
                <a:lnTo>
                  <a:pt x="136" y="113"/>
                </a:lnTo>
                <a:lnTo>
                  <a:pt x="145" y="145"/>
                </a:lnTo>
                <a:lnTo>
                  <a:pt x="149" y="180"/>
                </a:lnTo>
                <a:lnTo>
                  <a:pt x="38" y="219"/>
                </a:lnTo>
                <a:lnTo>
                  <a:pt x="38" y="163"/>
                </a:lnTo>
                <a:lnTo>
                  <a:pt x="30" y="109"/>
                </a:lnTo>
                <a:lnTo>
                  <a:pt x="24" y="66"/>
                </a:lnTo>
                <a:lnTo>
                  <a:pt x="11" y="22"/>
                </a:lnTo>
                <a:lnTo>
                  <a:pt x="0" y="19"/>
                </a:lnTo>
                <a:lnTo>
                  <a:pt x="14" y="66"/>
                </a:lnTo>
                <a:lnTo>
                  <a:pt x="20" y="106"/>
                </a:lnTo>
                <a:lnTo>
                  <a:pt x="27" y="158"/>
                </a:lnTo>
                <a:lnTo>
                  <a:pt x="27" y="197"/>
                </a:lnTo>
                <a:lnTo>
                  <a:pt x="23" y="243"/>
                </a:lnTo>
                <a:lnTo>
                  <a:pt x="35" y="246"/>
                </a:lnTo>
                <a:lnTo>
                  <a:pt x="55" y="234"/>
                </a:lnTo>
                <a:lnTo>
                  <a:pt x="139" y="203"/>
                </a:lnTo>
                <a:lnTo>
                  <a:pt x="237" y="168"/>
                </a:lnTo>
                <a:lnTo>
                  <a:pt x="249" y="163"/>
                </a:lnTo>
                <a:lnTo>
                  <a:pt x="240" y="137"/>
                </a:lnTo>
                <a:lnTo>
                  <a:pt x="230" y="110"/>
                </a:lnTo>
                <a:lnTo>
                  <a:pt x="220" y="88"/>
                </a:lnTo>
                <a:lnTo>
                  <a:pt x="200" y="55"/>
                </a:lnTo>
                <a:lnTo>
                  <a:pt x="179" y="25"/>
                </a:lnTo>
                <a:lnTo>
                  <a:pt x="158" y="0"/>
                </a:lnTo>
                <a:lnTo>
                  <a:pt x="137" y="1"/>
                </a:lnTo>
              </a:path>
            </a:pathLst>
          </a:custGeom>
          <a:solidFill>
            <a:srgbClr val="FF0033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01" name="Freeform 68"/>
          <p:cNvSpPr>
            <a:spLocks/>
          </p:cNvSpPr>
          <p:nvPr/>
        </p:nvSpPr>
        <p:spPr bwMode="auto">
          <a:xfrm>
            <a:off x="7036085" y="2371725"/>
            <a:ext cx="1997613" cy="368300"/>
          </a:xfrm>
          <a:custGeom>
            <a:avLst/>
            <a:gdLst>
              <a:gd name="T0" fmla="*/ 71 w 979"/>
              <a:gd name="T1" fmla="*/ 172 h 232"/>
              <a:gd name="T2" fmla="*/ 83 w 979"/>
              <a:gd name="T3" fmla="*/ 138 h 232"/>
              <a:gd name="T4" fmla="*/ 102 w 979"/>
              <a:gd name="T5" fmla="*/ 111 h 232"/>
              <a:gd name="T6" fmla="*/ 119 w 979"/>
              <a:gd name="T7" fmla="*/ 91 h 232"/>
              <a:gd name="T8" fmla="*/ 133 w 979"/>
              <a:gd name="T9" fmla="*/ 74 h 232"/>
              <a:gd name="T10" fmla="*/ 155 w 979"/>
              <a:gd name="T11" fmla="*/ 54 h 232"/>
              <a:gd name="T12" fmla="*/ 170 w 979"/>
              <a:gd name="T13" fmla="*/ 43 h 232"/>
              <a:gd name="T14" fmla="*/ 185 w 979"/>
              <a:gd name="T15" fmla="*/ 37 h 232"/>
              <a:gd name="T16" fmla="*/ 203 w 979"/>
              <a:gd name="T17" fmla="*/ 35 h 232"/>
              <a:gd name="T18" fmla="*/ 231 w 979"/>
              <a:gd name="T19" fmla="*/ 34 h 232"/>
              <a:gd name="T20" fmla="*/ 183 w 979"/>
              <a:gd name="T21" fmla="*/ 117 h 232"/>
              <a:gd name="T22" fmla="*/ 171 w 979"/>
              <a:gd name="T23" fmla="*/ 151 h 232"/>
              <a:gd name="T24" fmla="*/ 228 w 979"/>
              <a:gd name="T25" fmla="*/ 138 h 232"/>
              <a:gd name="T26" fmla="*/ 240 w 979"/>
              <a:gd name="T27" fmla="*/ 83 h 232"/>
              <a:gd name="T28" fmla="*/ 249 w 979"/>
              <a:gd name="T29" fmla="*/ 58 h 232"/>
              <a:gd name="T30" fmla="*/ 265 w 979"/>
              <a:gd name="T31" fmla="*/ 40 h 232"/>
              <a:gd name="T32" fmla="*/ 277 w 979"/>
              <a:gd name="T33" fmla="*/ 31 h 232"/>
              <a:gd name="T34" fmla="*/ 308 w 979"/>
              <a:gd name="T35" fmla="*/ 31 h 232"/>
              <a:gd name="T36" fmla="*/ 321 w 979"/>
              <a:gd name="T37" fmla="*/ 50 h 232"/>
              <a:gd name="T38" fmla="*/ 330 w 979"/>
              <a:gd name="T39" fmla="*/ 74 h 232"/>
              <a:gd name="T40" fmla="*/ 330 w 979"/>
              <a:gd name="T41" fmla="*/ 102 h 232"/>
              <a:gd name="T42" fmla="*/ 327 w 979"/>
              <a:gd name="T43" fmla="*/ 119 h 232"/>
              <a:gd name="T44" fmla="*/ 102 w 979"/>
              <a:gd name="T45" fmla="*/ 163 h 232"/>
              <a:gd name="T46" fmla="*/ 2 w 979"/>
              <a:gd name="T47" fmla="*/ 196 h 232"/>
              <a:gd name="T48" fmla="*/ 65 w 979"/>
              <a:gd name="T49" fmla="*/ 114 h 232"/>
              <a:gd name="T50" fmla="*/ 111 w 979"/>
              <a:gd name="T51" fmla="*/ 77 h 232"/>
              <a:gd name="T52" fmla="*/ 158 w 979"/>
              <a:gd name="T53" fmla="*/ 28 h 232"/>
              <a:gd name="T54" fmla="*/ 203 w 979"/>
              <a:gd name="T55" fmla="*/ 0 h 232"/>
              <a:gd name="T56" fmla="*/ 393 w 979"/>
              <a:gd name="T57" fmla="*/ 3 h 232"/>
              <a:gd name="T58" fmla="*/ 398 w 979"/>
              <a:gd name="T59" fmla="*/ 29 h 232"/>
              <a:gd name="T60" fmla="*/ 399 w 979"/>
              <a:gd name="T61" fmla="*/ 59 h 232"/>
              <a:gd name="T62" fmla="*/ 402 w 979"/>
              <a:gd name="T63" fmla="*/ 82 h 232"/>
              <a:gd name="T64" fmla="*/ 405 w 979"/>
              <a:gd name="T65" fmla="*/ 104 h 232"/>
              <a:gd name="T66" fmla="*/ 471 w 979"/>
              <a:gd name="T67" fmla="*/ 102 h 232"/>
              <a:gd name="T68" fmla="*/ 583 w 979"/>
              <a:gd name="T69" fmla="*/ 102 h 232"/>
              <a:gd name="T70" fmla="*/ 691 w 979"/>
              <a:gd name="T71" fmla="*/ 105 h 232"/>
              <a:gd name="T72" fmla="*/ 802 w 979"/>
              <a:gd name="T73" fmla="*/ 117 h 232"/>
              <a:gd name="T74" fmla="*/ 879 w 979"/>
              <a:gd name="T75" fmla="*/ 129 h 232"/>
              <a:gd name="T76" fmla="*/ 953 w 979"/>
              <a:gd name="T77" fmla="*/ 144 h 232"/>
              <a:gd name="T78" fmla="*/ 978 w 979"/>
              <a:gd name="T79" fmla="*/ 160 h 232"/>
              <a:gd name="T80" fmla="*/ 771 w 979"/>
              <a:gd name="T81" fmla="*/ 231 h 232"/>
              <a:gd name="T82" fmla="*/ 694 w 979"/>
              <a:gd name="T83" fmla="*/ 213 h 232"/>
              <a:gd name="T84" fmla="*/ 592 w 979"/>
              <a:gd name="T85" fmla="*/ 197 h 232"/>
              <a:gd name="T86" fmla="*/ 474 w 979"/>
              <a:gd name="T87" fmla="*/ 188 h 232"/>
              <a:gd name="T88" fmla="*/ 370 w 979"/>
              <a:gd name="T89" fmla="*/ 182 h 232"/>
              <a:gd name="T90" fmla="*/ 249 w 979"/>
              <a:gd name="T91" fmla="*/ 178 h 232"/>
              <a:gd name="T92" fmla="*/ 139 w 979"/>
              <a:gd name="T93" fmla="*/ 178 h 232"/>
              <a:gd name="T94" fmla="*/ 0 w 979"/>
              <a:gd name="T95" fmla="*/ 197 h 232"/>
              <a:gd name="T96" fmla="*/ 71 w 979"/>
              <a:gd name="T97" fmla="*/ 172 h 23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979"/>
              <a:gd name="T148" fmla="*/ 0 h 232"/>
              <a:gd name="T149" fmla="*/ 979 w 979"/>
              <a:gd name="T150" fmla="*/ 232 h 23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979" h="232">
                <a:moveTo>
                  <a:pt x="71" y="172"/>
                </a:moveTo>
                <a:lnTo>
                  <a:pt x="83" y="138"/>
                </a:lnTo>
                <a:lnTo>
                  <a:pt x="102" y="111"/>
                </a:lnTo>
                <a:lnTo>
                  <a:pt x="119" y="91"/>
                </a:lnTo>
                <a:lnTo>
                  <a:pt x="133" y="74"/>
                </a:lnTo>
                <a:lnTo>
                  <a:pt x="155" y="54"/>
                </a:lnTo>
                <a:lnTo>
                  <a:pt x="170" y="43"/>
                </a:lnTo>
                <a:lnTo>
                  <a:pt x="185" y="37"/>
                </a:lnTo>
                <a:lnTo>
                  <a:pt x="203" y="35"/>
                </a:lnTo>
                <a:lnTo>
                  <a:pt x="231" y="34"/>
                </a:lnTo>
                <a:lnTo>
                  <a:pt x="183" y="117"/>
                </a:lnTo>
                <a:lnTo>
                  <a:pt x="171" y="151"/>
                </a:lnTo>
                <a:lnTo>
                  <a:pt x="228" y="138"/>
                </a:lnTo>
                <a:lnTo>
                  <a:pt x="240" y="83"/>
                </a:lnTo>
                <a:lnTo>
                  <a:pt x="249" y="58"/>
                </a:lnTo>
                <a:lnTo>
                  <a:pt x="265" y="40"/>
                </a:lnTo>
                <a:lnTo>
                  <a:pt x="277" y="31"/>
                </a:lnTo>
                <a:lnTo>
                  <a:pt x="308" y="31"/>
                </a:lnTo>
                <a:lnTo>
                  <a:pt x="321" y="50"/>
                </a:lnTo>
                <a:lnTo>
                  <a:pt x="330" y="74"/>
                </a:lnTo>
                <a:lnTo>
                  <a:pt x="330" y="102"/>
                </a:lnTo>
                <a:lnTo>
                  <a:pt x="327" y="119"/>
                </a:lnTo>
                <a:lnTo>
                  <a:pt x="102" y="163"/>
                </a:lnTo>
                <a:lnTo>
                  <a:pt x="2" y="196"/>
                </a:lnTo>
                <a:lnTo>
                  <a:pt x="65" y="114"/>
                </a:lnTo>
                <a:lnTo>
                  <a:pt x="111" y="77"/>
                </a:lnTo>
                <a:lnTo>
                  <a:pt x="158" y="28"/>
                </a:lnTo>
                <a:lnTo>
                  <a:pt x="203" y="0"/>
                </a:lnTo>
                <a:lnTo>
                  <a:pt x="393" y="3"/>
                </a:lnTo>
                <a:lnTo>
                  <a:pt x="398" y="29"/>
                </a:lnTo>
                <a:lnTo>
                  <a:pt x="399" y="59"/>
                </a:lnTo>
                <a:lnTo>
                  <a:pt x="402" y="82"/>
                </a:lnTo>
                <a:lnTo>
                  <a:pt x="405" y="104"/>
                </a:lnTo>
                <a:lnTo>
                  <a:pt x="471" y="102"/>
                </a:lnTo>
                <a:lnTo>
                  <a:pt x="583" y="102"/>
                </a:lnTo>
                <a:lnTo>
                  <a:pt x="691" y="105"/>
                </a:lnTo>
                <a:lnTo>
                  <a:pt x="802" y="117"/>
                </a:lnTo>
                <a:lnTo>
                  <a:pt x="879" y="129"/>
                </a:lnTo>
                <a:lnTo>
                  <a:pt x="953" y="144"/>
                </a:lnTo>
                <a:lnTo>
                  <a:pt x="978" y="160"/>
                </a:lnTo>
                <a:lnTo>
                  <a:pt x="771" y="231"/>
                </a:lnTo>
                <a:lnTo>
                  <a:pt x="694" y="213"/>
                </a:lnTo>
                <a:lnTo>
                  <a:pt x="592" y="197"/>
                </a:lnTo>
                <a:lnTo>
                  <a:pt x="474" y="188"/>
                </a:lnTo>
                <a:lnTo>
                  <a:pt x="370" y="182"/>
                </a:lnTo>
                <a:lnTo>
                  <a:pt x="249" y="178"/>
                </a:lnTo>
                <a:lnTo>
                  <a:pt x="139" y="178"/>
                </a:lnTo>
                <a:lnTo>
                  <a:pt x="0" y="197"/>
                </a:lnTo>
                <a:lnTo>
                  <a:pt x="71" y="172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02" name="Freeform 69"/>
          <p:cNvSpPr>
            <a:spLocks/>
          </p:cNvSpPr>
          <p:nvPr/>
        </p:nvSpPr>
        <p:spPr bwMode="auto">
          <a:xfrm>
            <a:off x="6991646" y="2552701"/>
            <a:ext cx="124851" cy="98425"/>
          </a:xfrm>
          <a:custGeom>
            <a:avLst/>
            <a:gdLst>
              <a:gd name="T0" fmla="*/ 33 w 61"/>
              <a:gd name="T1" fmla="*/ 0 h 62"/>
              <a:gd name="T2" fmla="*/ 23 w 61"/>
              <a:gd name="T3" fmla="*/ 0 h 62"/>
              <a:gd name="T4" fmla="*/ 14 w 61"/>
              <a:gd name="T5" fmla="*/ 2 h 62"/>
              <a:gd name="T6" fmla="*/ 7 w 61"/>
              <a:gd name="T7" fmla="*/ 8 h 62"/>
              <a:gd name="T8" fmla="*/ 3 w 61"/>
              <a:gd name="T9" fmla="*/ 17 h 62"/>
              <a:gd name="T10" fmla="*/ 0 w 61"/>
              <a:gd name="T11" fmla="*/ 26 h 62"/>
              <a:gd name="T12" fmla="*/ 0 w 61"/>
              <a:gd name="T13" fmla="*/ 35 h 62"/>
              <a:gd name="T14" fmla="*/ 0 w 61"/>
              <a:gd name="T15" fmla="*/ 45 h 62"/>
              <a:gd name="T16" fmla="*/ 7 w 61"/>
              <a:gd name="T17" fmla="*/ 54 h 62"/>
              <a:gd name="T18" fmla="*/ 18 w 61"/>
              <a:gd name="T19" fmla="*/ 59 h 62"/>
              <a:gd name="T20" fmla="*/ 34 w 61"/>
              <a:gd name="T21" fmla="*/ 61 h 62"/>
              <a:gd name="T22" fmla="*/ 53 w 61"/>
              <a:gd name="T23" fmla="*/ 54 h 62"/>
              <a:gd name="T24" fmla="*/ 60 w 61"/>
              <a:gd name="T25" fmla="*/ 40 h 62"/>
              <a:gd name="T26" fmla="*/ 60 w 61"/>
              <a:gd name="T27" fmla="*/ 22 h 62"/>
              <a:gd name="T28" fmla="*/ 57 w 61"/>
              <a:gd name="T29" fmla="*/ 13 h 62"/>
              <a:gd name="T30" fmla="*/ 56 w 61"/>
              <a:gd name="T31" fmla="*/ 12 h 62"/>
              <a:gd name="T32" fmla="*/ 51 w 61"/>
              <a:gd name="T33" fmla="*/ 6 h 62"/>
              <a:gd name="T34" fmla="*/ 44 w 61"/>
              <a:gd name="T35" fmla="*/ 1 h 62"/>
              <a:gd name="T36" fmla="*/ 33 w 61"/>
              <a:gd name="T37" fmla="*/ 0 h 6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1"/>
              <a:gd name="T58" fmla="*/ 0 h 62"/>
              <a:gd name="T59" fmla="*/ 61 w 61"/>
              <a:gd name="T60" fmla="*/ 62 h 6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1" h="62">
                <a:moveTo>
                  <a:pt x="33" y="0"/>
                </a:moveTo>
                <a:lnTo>
                  <a:pt x="23" y="0"/>
                </a:lnTo>
                <a:lnTo>
                  <a:pt x="14" y="2"/>
                </a:lnTo>
                <a:lnTo>
                  <a:pt x="7" y="8"/>
                </a:lnTo>
                <a:lnTo>
                  <a:pt x="3" y="17"/>
                </a:lnTo>
                <a:lnTo>
                  <a:pt x="0" y="26"/>
                </a:lnTo>
                <a:lnTo>
                  <a:pt x="0" y="35"/>
                </a:lnTo>
                <a:lnTo>
                  <a:pt x="0" y="45"/>
                </a:lnTo>
                <a:lnTo>
                  <a:pt x="7" y="54"/>
                </a:lnTo>
                <a:lnTo>
                  <a:pt x="18" y="59"/>
                </a:lnTo>
                <a:lnTo>
                  <a:pt x="34" y="61"/>
                </a:lnTo>
                <a:lnTo>
                  <a:pt x="53" y="54"/>
                </a:lnTo>
                <a:lnTo>
                  <a:pt x="60" y="40"/>
                </a:lnTo>
                <a:lnTo>
                  <a:pt x="60" y="22"/>
                </a:lnTo>
                <a:lnTo>
                  <a:pt x="57" y="13"/>
                </a:lnTo>
                <a:lnTo>
                  <a:pt x="56" y="12"/>
                </a:lnTo>
                <a:lnTo>
                  <a:pt x="51" y="6"/>
                </a:lnTo>
                <a:lnTo>
                  <a:pt x="44" y="1"/>
                </a:lnTo>
                <a:lnTo>
                  <a:pt x="33" y="0"/>
                </a:lnTo>
              </a:path>
            </a:pathLst>
          </a:custGeom>
          <a:solidFill>
            <a:srgbClr val="F8F8F8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03" name="Freeform 70"/>
          <p:cNvSpPr>
            <a:spLocks/>
          </p:cNvSpPr>
          <p:nvPr/>
        </p:nvSpPr>
        <p:spPr bwMode="auto">
          <a:xfrm>
            <a:off x="6991645" y="2314575"/>
            <a:ext cx="2124580" cy="469900"/>
          </a:xfrm>
          <a:custGeom>
            <a:avLst/>
            <a:gdLst>
              <a:gd name="T0" fmla="*/ 866 w 1042"/>
              <a:gd name="T1" fmla="*/ 55 h 296"/>
              <a:gd name="T2" fmla="*/ 900 w 1042"/>
              <a:gd name="T3" fmla="*/ 49 h 296"/>
              <a:gd name="T4" fmla="*/ 913 w 1042"/>
              <a:gd name="T5" fmla="*/ 49 h 296"/>
              <a:gd name="T6" fmla="*/ 932 w 1042"/>
              <a:gd name="T7" fmla="*/ 71 h 296"/>
              <a:gd name="T8" fmla="*/ 960 w 1042"/>
              <a:gd name="T9" fmla="*/ 110 h 296"/>
              <a:gd name="T10" fmla="*/ 980 w 1042"/>
              <a:gd name="T11" fmla="*/ 143 h 296"/>
              <a:gd name="T12" fmla="*/ 1000 w 1042"/>
              <a:gd name="T13" fmla="*/ 192 h 296"/>
              <a:gd name="T14" fmla="*/ 1006 w 1042"/>
              <a:gd name="T15" fmla="*/ 210 h 296"/>
              <a:gd name="T16" fmla="*/ 1012 w 1042"/>
              <a:gd name="T17" fmla="*/ 211 h 296"/>
              <a:gd name="T18" fmla="*/ 1025 w 1042"/>
              <a:gd name="T19" fmla="*/ 211 h 296"/>
              <a:gd name="T20" fmla="*/ 1039 w 1042"/>
              <a:gd name="T21" fmla="*/ 200 h 296"/>
              <a:gd name="T22" fmla="*/ 1041 w 1042"/>
              <a:gd name="T23" fmla="*/ 192 h 296"/>
              <a:gd name="T24" fmla="*/ 1011 w 1042"/>
              <a:gd name="T25" fmla="*/ 141 h 296"/>
              <a:gd name="T26" fmla="*/ 974 w 1042"/>
              <a:gd name="T27" fmla="*/ 86 h 296"/>
              <a:gd name="T28" fmla="*/ 949 w 1042"/>
              <a:gd name="T29" fmla="*/ 52 h 296"/>
              <a:gd name="T30" fmla="*/ 927 w 1042"/>
              <a:gd name="T31" fmla="*/ 27 h 296"/>
              <a:gd name="T32" fmla="*/ 887 w 1042"/>
              <a:gd name="T33" fmla="*/ 18 h 296"/>
              <a:gd name="T34" fmla="*/ 795 w 1042"/>
              <a:gd name="T35" fmla="*/ 8 h 296"/>
              <a:gd name="T36" fmla="*/ 666 w 1042"/>
              <a:gd name="T37" fmla="*/ 2 h 296"/>
              <a:gd name="T38" fmla="*/ 519 w 1042"/>
              <a:gd name="T39" fmla="*/ 0 h 296"/>
              <a:gd name="T40" fmla="*/ 384 w 1042"/>
              <a:gd name="T41" fmla="*/ 2 h 296"/>
              <a:gd name="T42" fmla="*/ 276 w 1042"/>
              <a:gd name="T43" fmla="*/ 5 h 296"/>
              <a:gd name="T44" fmla="*/ 236 w 1042"/>
              <a:gd name="T45" fmla="*/ 8 h 296"/>
              <a:gd name="T46" fmla="*/ 217 w 1042"/>
              <a:gd name="T47" fmla="*/ 21 h 296"/>
              <a:gd name="T48" fmla="*/ 199 w 1042"/>
              <a:gd name="T49" fmla="*/ 36 h 296"/>
              <a:gd name="T50" fmla="*/ 109 w 1042"/>
              <a:gd name="T51" fmla="*/ 115 h 296"/>
              <a:gd name="T52" fmla="*/ 62 w 1042"/>
              <a:gd name="T53" fmla="*/ 165 h 296"/>
              <a:gd name="T54" fmla="*/ 20 w 1042"/>
              <a:gd name="T55" fmla="*/ 214 h 296"/>
              <a:gd name="T56" fmla="*/ 0 w 1042"/>
              <a:gd name="T57" fmla="*/ 236 h 296"/>
              <a:gd name="T58" fmla="*/ 28 w 1042"/>
              <a:gd name="T59" fmla="*/ 236 h 296"/>
              <a:gd name="T60" fmla="*/ 66 w 1042"/>
              <a:gd name="T61" fmla="*/ 187 h 296"/>
              <a:gd name="T62" fmla="*/ 116 w 1042"/>
              <a:gd name="T63" fmla="*/ 135 h 296"/>
              <a:gd name="T64" fmla="*/ 176 w 1042"/>
              <a:gd name="T65" fmla="*/ 76 h 296"/>
              <a:gd name="T66" fmla="*/ 217 w 1042"/>
              <a:gd name="T67" fmla="*/ 42 h 296"/>
              <a:gd name="T68" fmla="*/ 340 w 1042"/>
              <a:gd name="T69" fmla="*/ 44 h 296"/>
              <a:gd name="T70" fmla="*/ 491 w 1042"/>
              <a:gd name="T71" fmla="*/ 49 h 296"/>
              <a:gd name="T72" fmla="*/ 644 w 1042"/>
              <a:gd name="T73" fmla="*/ 61 h 296"/>
              <a:gd name="T74" fmla="*/ 746 w 1042"/>
              <a:gd name="T75" fmla="*/ 67 h 296"/>
              <a:gd name="T76" fmla="*/ 764 w 1042"/>
              <a:gd name="T77" fmla="*/ 70 h 296"/>
              <a:gd name="T78" fmla="*/ 780 w 1042"/>
              <a:gd name="T79" fmla="*/ 119 h 296"/>
              <a:gd name="T80" fmla="*/ 792 w 1042"/>
              <a:gd name="T81" fmla="*/ 214 h 296"/>
              <a:gd name="T82" fmla="*/ 789 w 1042"/>
              <a:gd name="T83" fmla="*/ 276 h 296"/>
              <a:gd name="T84" fmla="*/ 789 w 1042"/>
              <a:gd name="T85" fmla="*/ 295 h 296"/>
              <a:gd name="T86" fmla="*/ 816 w 1042"/>
              <a:gd name="T87" fmla="*/ 279 h 296"/>
              <a:gd name="T88" fmla="*/ 816 w 1042"/>
              <a:gd name="T89" fmla="*/ 227 h 296"/>
              <a:gd name="T90" fmla="*/ 807 w 1042"/>
              <a:gd name="T91" fmla="*/ 144 h 296"/>
              <a:gd name="T92" fmla="*/ 798 w 1042"/>
              <a:gd name="T93" fmla="*/ 86 h 296"/>
              <a:gd name="T94" fmla="*/ 798 w 1042"/>
              <a:gd name="T95" fmla="*/ 61 h 296"/>
              <a:gd name="T96" fmla="*/ 845 w 1042"/>
              <a:gd name="T97" fmla="*/ 58 h 296"/>
              <a:gd name="T98" fmla="*/ 856 w 1042"/>
              <a:gd name="T99" fmla="*/ 74 h 296"/>
              <a:gd name="T100" fmla="*/ 874 w 1042"/>
              <a:gd name="T101" fmla="*/ 105 h 296"/>
              <a:gd name="T102" fmla="*/ 895 w 1042"/>
              <a:gd name="T103" fmla="*/ 151 h 296"/>
              <a:gd name="T104" fmla="*/ 912 w 1042"/>
              <a:gd name="T105" fmla="*/ 208 h 296"/>
              <a:gd name="T106" fmla="*/ 920 w 1042"/>
              <a:gd name="T107" fmla="*/ 239 h 296"/>
              <a:gd name="T108" fmla="*/ 938 w 1042"/>
              <a:gd name="T109" fmla="*/ 235 h 296"/>
              <a:gd name="T110" fmla="*/ 926 w 1042"/>
              <a:gd name="T111" fmla="*/ 184 h 296"/>
              <a:gd name="T112" fmla="*/ 911 w 1042"/>
              <a:gd name="T113" fmla="*/ 138 h 296"/>
              <a:gd name="T114" fmla="*/ 892 w 1042"/>
              <a:gd name="T115" fmla="*/ 102 h 296"/>
              <a:gd name="T116" fmla="*/ 879 w 1042"/>
              <a:gd name="T117" fmla="*/ 74 h 296"/>
              <a:gd name="T118" fmla="*/ 866 w 1042"/>
              <a:gd name="T119" fmla="*/ 55 h 29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42"/>
              <a:gd name="T181" fmla="*/ 0 h 296"/>
              <a:gd name="T182" fmla="*/ 1042 w 1042"/>
              <a:gd name="T183" fmla="*/ 296 h 29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42" h="296">
                <a:moveTo>
                  <a:pt x="866" y="55"/>
                </a:moveTo>
                <a:lnTo>
                  <a:pt x="900" y="49"/>
                </a:lnTo>
                <a:lnTo>
                  <a:pt x="913" y="49"/>
                </a:lnTo>
                <a:lnTo>
                  <a:pt x="932" y="71"/>
                </a:lnTo>
                <a:lnTo>
                  <a:pt x="960" y="110"/>
                </a:lnTo>
                <a:lnTo>
                  <a:pt x="980" y="143"/>
                </a:lnTo>
                <a:lnTo>
                  <a:pt x="1000" y="192"/>
                </a:lnTo>
                <a:lnTo>
                  <a:pt x="1006" y="210"/>
                </a:lnTo>
                <a:lnTo>
                  <a:pt x="1012" y="211"/>
                </a:lnTo>
                <a:lnTo>
                  <a:pt x="1025" y="211"/>
                </a:lnTo>
                <a:lnTo>
                  <a:pt x="1039" y="200"/>
                </a:lnTo>
                <a:lnTo>
                  <a:pt x="1041" y="192"/>
                </a:lnTo>
                <a:lnTo>
                  <a:pt x="1011" y="141"/>
                </a:lnTo>
                <a:lnTo>
                  <a:pt x="974" y="86"/>
                </a:lnTo>
                <a:lnTo>
                  <a:pt x="949" y="52"/>
                </a:lnTo>
                <a:lnTo>
                  <a:pt x="927" y="27"/>
                </a:lnTo>
                <a:lnTo>
                  <a:pt x="887" y="18"/>
                </a:lnTo>
                <a:lnTo>
                  <a:pt x="795" y="8"/>
                </a:lnTo>
                <a:lnTo>
                  <a:pt x="666" y="2"/>
                </a:lnTo>
                <a:lnTo>
                  <a:pt x="519" y="0"/>
                </a:lnTo>
                <a:lnTo>
                  <a:pt x="384" y="2"/>
                </a:lnTo>
                <a:lnTo>
                  <a:pt x="276" y="5"/>
                </a:lnTo>
                <a:lnTo>
                  <a:pt x="236" y="8"/>
                </a:lnTo>
                <a:lnTo>
                  <a:pt x="217" y="21"/>
                </a:lnTo>
                <a:lnTo>
                  <a:pt x="199" y="36"/>
                </a:lnTo>
                <a:lnTo>
                  <a:pt x="109" y="115"/>
                </a:lnTo>
                <a:lnTo>
                  <a:pt x="62" y="165"/>
                </a:lnTo>
                <a:lnTo>
                  <a:pt x="20" y="214"/>
                </a:lnTo>
                <a:lnTo>
                  <a:pt x="0" y="236"/>
                </a:lnTo>
                <a:lnTo>
                  <a:pt x="28" y="236"/>
                </a:lnTo>
                <a:lnTo>
                  <a:pt x="66" y="187"/>
                </a:lnTo>
                <a:lnTo>
                  <a:pt x="116" y="135"/>
                </a:lnTo>
                <a:lnTo>
                  <a:pt x="176" y="76"/>
                </a:lnTo>
                <a:lnTo>
                  <a:pt x="217" y="42"/>
                </a:lnTo>
                <a:lnTo>
                  <a:pt x="340" y="44"/>
                </a:lnTo>
                <a:lnTo>
                  <a:pt x="491" y="49"/>
                </a:lnTo>
                <a:lnTo>
                  <a:pt x="644" y="61"/>
                </a:lnTo>
                <a:lnTo>
                  <a:pt x="746" y="67"/>
                </a:lnTo>
                <a:lnTo>
                  <a:pt x="764" y="70"/>
                </a:lnTo>
                <a:lnTo>
                  <a:pt x="780" y="119"/>
                </a:lnTo>
                <a:lnTo>
                  <a:pt x="792" y="214"/>
                </a:lnTo>
                <a:lnTo>
                  <a:pt x="789" y="276"/>
                </a:lnTo>
                <a:lnTo>
                  <a:pt x="789" y="295"/>
                </a:lnTo>
                <a:lnTo>
                  <a:pt x="816" y="279"/>
                </a:lnTo>
                <a:lnTo>
                  <a:pt x="816" y="227"/>
                </a:lnTo>
                <a:lnTo>
                  <a:pt x="807" y="144"/>
                </a:lnTo>
                <a:lnTo>
                  <a:pt x="798" y="86"/>
                </a:lnTo>
                <a:lnTo>
                  <a:pt x="798" y="61"/>
                </a:lnTo>
                <a:lnTo>
                  <a:pt x="845" y="58"/>
                </a:lnTo>
                <a:lnTo>
                  <a:pt x="856" y="74"/>
                </a:lnTo>
                <a:lnTo>
                  <a:pt x="874" y="105"/>
                </a:lnTo>
                <a:lnTo>
                  <a:pt x="895" y="151"/>
                </a:lnTo>
                <a:lnTo>
                  <a:pt x="912" y="208"/>
                </a:lnTo>
                <a:lnTo>
                  <a:pt x="920" y="239"/>
                </a:lnTo>
                <a:lnTo>
                  <a:pt x="938" y="235"/>
                </a:lnTo>
                <a:lnTo>
                  <a:pt x="926" y="184"/>
                </a:lnTo>
                <a:lnTo>
                  <a:pt x="911" y="138"/>
                </a:lnTo>
                <a:lnTo>
                  <a:pt x="892" y="102"/>
                </a:lnTo>
                <a:lnTo>
                  <a:pt x="879" y="74"/>
                </a:lnTo>
                <a:lnTo>
                  <a:pt x="866" y="55"/>
                </a:lnTo>
              </a:path>
            </a:pathLst>
          </a:custGeom>
          <a:solidFill>
            <a:srgbClr val="FF0033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04" name="Freeform 71"/>
          <p:cNvSpPr>
            <a:spLocks/>
          </p:cNvSpPr>
          <p:nvPr/>
        </p:nvSpPr>
        <p:spPr bwMode="auto">
          <a:xfrm>
            <a:off x="7480469" y="2338389"/>
            <a:ext cx="1295063" cy="33337"/>
          </a:xfrm>
          <a:custGeom>
            <a:avLst/>
            <a:gdLst>
              <a:gd name="T0" fmla="*/ 68 w 633"/>
              <a:gd name="T1" fmla="*/ 1 h 21"/>
              <a:gd name="T2" fmla="*/ 200 w 633"/>
              <a:gd name="T3" fmla="*/ 0 h 21"/>
              <a:gd name="T4" fmla="*/ 322 w 633"/>
              <a:gd name="T5" fmla="*/ 0 h 21"/>
              <a:gd name="T6" fmla="*/ 472 w 633"/>
              <a:gd name="T7" fmla="*/ 3 h 21"/>
              <a:gd name="T8" fmla="*/ 569 w 633"/>
              <a:gd name="T9" fmla="*/ 6 h 21"/>
              <a:gd name="T10" fmla="*/ 621 w 633"/>
              <a:gd name="T11" fmla="*/ 9 h 21"/>
              <a:gd name="T12" fmla="*/ 632 w 633"/>
              <a:gd name="T13" fmla="*/ 14 h 21"/>
              <a:gd name="T14" fmla="*/ 613 w 633"/>
              <a:gd name="T15" fmla="*/ 17 h 21"/>
              <a:gd name="T16" fmla="*/ 589 w 633"/>
              <a:gd name="T17" fmla="*/ 20 h 21"/>
              <a:gd name="T18" fmla="*/ 560 w 633"/>
              <a:gd name="T19" fmla="*/ 20 h 21"/>
              <a:gd name="T20" fmla="*/ 463 w 633"/>
              <a:gd name="T21" fmla="*/ 15 h 21"/>
              <a:gd name="T22" fmla="*/ 369 w 633"/>
              <a:gd name="T23" fmla="*/ 11 h 21"/>
              <a:gd name="T24" fmla="*/ 270 w 633"/>
              <a:gd name="T25" fmla="*/ 9 h 21"/>
              <a:gd name="T26" fmla="*/ 193 w 633"/>
              <a:gd name="T27" fmla="*/ 9 h 21"/>
              <a:gd name="T28" fmla="*/ 110 w 633"/>
              <a:gd name="T29" fmla="*/ 9 h 21"/>
              <a:gd name="T30" fmla="*/ 0 w 633"/>
              <a:gd name="T31" fmla="*/ 9 h 21"/>
              <a:gd name="T32" fmla="*/ 6 w 633"/>
              <a:gd name="T33" fmla="*/ 4 h 21"/>
              <a:gd name="T34" fmla="*/ 26 w 633"/>
              <a:gd name="T35" fmla="*/ 3 h 21"/>
              <a:gd name="T36" fmla="*/ 68 w 633"/>
              <a:gd name="T37" fmla="*/ 1 h 2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33"/>
              <a:gd name="T58" fmla="*/ 0 h 21"/>
              <a:gd name="T59" fmla="*/ 633 w 633"/>
              <a:gd name="T60" fmla="*/ 21 h 2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33" h="21">
                <a:moveTo>
                  <a:pt x="68" y="1"/>
                </a:moveTo>
                <a:lnTo>
                  <a:pt x="200" y="0"/>
                </a:lnTo>
                <a:lnTo>
                  <a:pt x="322" y="0"/>
                </a:lnTo>
                <a:lnTo>
                  <a:pt x="472" y="3"/>
                </a:lnTo>
                <a:lnTo>
                  <a:pt x="569" y="6"/>
                </a:lnTo>
                <a:lnTo>
                  <a:pt x="621" y="9"/>
                </a:lnTo>
                <a:lnTo>
                  <a:pt x="632" y="14"/>
                </a:lnTo>
                <a:lnTo>
                  <a:pt x="613" y="17"/>
                </a:lnTo>
                <a:lnTo>
                  <a:pt x="589" y="20"/>
                </a:lnTo>
                <a:lnTo>
                  <a:pt x="560" y="20"/>
                </a:lnTo>
                <a:lnTo>
                  <a:pt x="463" y="15"/>
                </a:lnTo>
                <a:lnTo>
                  <a:pt x="369" y="11"/>
                </a:lnTo>
                <a:lnTo>
                  <a:pt x="270" y="9"/>
                </a:lnTo>
                <a:lnTo>
                  <a:pt x="193" y="9"/>
                </a:lnTo>
                <a:lnTo>
                  <a:pt x="110" y="9"/>
                </a:lnTo>
                <a:lnTo>
                  <a:pt x="0" y="9"/>
                </a:lnTo>
                <a:lnTo>
                  <a:pt x="6" y="4"/>
                </a:lnTo>
                <a:lnTo>
                  <a:pt x="26" y="3"/>
                </a:lnTo>
                <a:lnTo>
                  <a:pt x="68" y="1"/>
                </a:lnTo>
              </a:path>
            </a:pathLst>
          </a:custGeom>
          <a:solidFill>
            <a:srgbClr val="FF0033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05" name="Freeform 72"/>
          <p:cNvSpPr>
            <a:spLocks/>
          </p:cNvSpPr>
          <p:nvPr/>
        </p:nvSpPr>
        <p:spPr bwMode="auto">
          <a:xfrm>
            <a:off x="7751332" y="2438401"/>
            <a:ext cx="306836" cy="66675"/>
          </a:xfrm>
          <a:custGeom>
            <a:avLst/>
            <a:gdLst>
              <a:gd name="T0" fmla="*/ 71 w 151"/>
              <a:gd name="T1" fmla="*/ 0 h 42"/>
              <a:gd name="T2" fmla="*/ 111 w 151"/>
              <a:gd name="T3" fmla="*/ 1 h 42"/>
              <a:gd name="T4" fmla="*/ 130 w 151"/>
              <a:gd name="T5" fmla="*/ 6 h 42"/>
              <a:gd name="T6" fmla="*/ 139 w 151"/>
              <a:gd name="T7" fmla="*/ 9 h 42"/>
              <a:gd name="T8" fmla="*/ 144 w 151"/>
              <a:gd name="T9" fmla="*/ 14 h 42"/>
              <a:gd name="T10" fmla="*/ 147 w 151"/>
              <a:gd name="T11" fmla="*/ 18 h 42"/>
              <a:gd name="T12" fmla="*/ 148 w 151"/>
              <a:gd name="T13" fmla="*/ 26 h 42"/>
              <a:gd name="T14" fmla="*/ 150 w 151"/>
              <a:gd name="T15" fmla="*/ 34 h 42"/>
              <a:gd name="T16" fmla="*/ 148 w 151"/>
              <a:gd name="T17" fmla="*/ 40 h 42"/>
              <a:gd name="T18" fmla="*/ 138 w 151"/>
              <a:gd name="T19" fmla="*/ 41 h 42"/>
              <a:gd name="T20" fmla="*/ 5 w 151"/>
              <a:gd name="T21" fmla="*/ 41 h 42"/>
              <a:gd name="T22" fmla="*/ 0 w 151"/>
              <a:gd name="T23" fmla="*/ 38 h 42"/>
              <a:gd name="T24" fmla="*/ 2 w 151"/>
              <a:gd name="T25" fmla="*/ 26 h 42"/>
              <a:gd name="T26" fmla="*/ 5 w 151"/>
              <a:gd name="T27" fmla="*/ 17 h 42"/>
              <a:gd name="T28" fmla="*/ 12 w 151"/>
              <a:gd name="T29" fmla="*/ 9 h 42"/>
              <a:gd name="T30" fmla="*/ 30 w 151"/>
              <a:gd name="T31" fmla="*/ 3 h 42"/>
              <a:gd name="T32" fmla="*/ 71 w 151"/>
              <a:gd name="T33" fmla="*/ 0 h 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51"/>
              <a:gd name="T52" fmla="*/ 0 h 42"/>
              <a:gd name="T53" fmla="*/ 151 w 151"/>
              <a:gd name="T54" fmla="*/ 42 h 4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51" h="42">
                <a:moveTo>
                  <a:pt x="71" y="0"/>
                </a:moveTo>
                <a:lnTo>
                  <a:pt x="111" y="1"/>
                </a:lnTo>
                <a:lnTo>
                  <a:pt x="130" y="6"/>
                </a:lnTo>
                <a:lnTo>
                  <a:pt x="139" y="9"/>
                </a:lnTo>
                <a:lnTo>
                  <a:pt x="144" y="14"/>
                </a:lnTo>
                <a:lnTo>
                  <a:pt x="147" y="18"/>
                </a:lnTo>
                <a:lnTo>
                  <a:pt x="148" y="26"/>
                </a:lnTo>
                <a:lnTo>
                  <a:pt x="150" y="34"/>
                </a:lnTo>
                <a:lnTo>
                  <a:pt x="148" y="40"/>
                </a:lnTo>
                <a:lnTo>
                  <a:pt x="138" y="41"/>
                </a:lnTo>
                <a:lnTo>
                  <a:pt x="5" y="41"/>
                </a:lnTo>
                <a:lnTo>
                  <a:pt x="0" y="38"/>
                </a:lnTo>
                <a:lnTo>
                  <a:pt x="2" y="26"/>
                </a:lnTo>
                <a:lnTo>
                  <a:pt x="5" y="17"/>
                </a:lnTo>
                <a:lnTo>
                  <a:pt x="12" y="9"/>
                </a:lnTo>
                <a:lnTo>
                  <a:pt x="30" y="3"/>
                </a:lnTo>
                <a:lnTo>
                  <a:pt x="71" y="0"/>
                </a:lnTo>
              </a:path>
            </a:pathLst>
          </a:custGeom>
          <a:solidFill>
            <a:srgbClr val="393939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06" name="Rectangle 73"/>
          <p:cNvSpPr>
            <a:spLocks noChangeArrowheads="1"/>
          </p:cNvSpPr>
          <p:nvPr/>
        </p:nvSpPr>
        <p:spPr bwMode="auto">
          <a:xfrm>
            <a:off x="7890995" y="2454275"/>
            <a:ext cx="33858" cy="254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507" name="Freeform 74"/>
          <p:cNvSpPr>
            <a:spLocks/>
          </p:cNvSpPr>
          <p:nvPr/>
        </p:nvSpPr>
        <p:spPr bwMode="auto">
          <a:xfrm>
            <a:off x="9099297" y="2703513"/>
            <a:ext cx="196799" cy="215900"/>
          </a:xfrm>
          <a:custGeom>
            <a:avLst/>
            <a:gdLst>
              <a:gd name="T0" fmla="*/ 74 w 97"/>
              <a:gd name="T1" fmla="*/ 135 h 136"/>
              <a:gd name="T2" fmla="*/ 96 w 97"/>
              <a:gd name="T3" fmla="*/ 61 h 136"/>
              <a:gd name="T4" fmla="*/ 96 w 97"/>
              <a:gd name="T5" fmla="*/ 15 h 136"/>
              <a:gd name="T6" fmla="*/ 68 w 97"/>
              <a:gd name="T7" fmla="*/ 0 h 136"/>
              <a:gd name="T8" fmla="*/ 41 w 97"/>
              <a:gd name="T9" fmla="*/ 21 h 136"/>
              <a:gd name="T10" fmla="*/ 22 w 97"/>
              <a:gd name="T11" fmla="*/ 49 h 136"/>
              <a:gd name="T12" fmla="*/ 0 w 97"/>
              <a:gd name="T13" fmla="*/ 107 h 136"/>
              <a:gd name="T14" fmla="*/ 74 w 97"/>
              <a:gd name="T15" fmla="*/ 135 h 1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7"/>
              <a:gd name="T25" fmla="*/ 0 h 136"/>
              <a:gd name="T26" fmla="*/ 97 w 97"/>
              <a:gd name="T27" fmla="*/ 136 h 1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7" h="136">
                <a:moveTo>
                  <a:pt x="74" y="135"/>
                </a:moveTo>
                <a:lnTo>
                  <a:pt x="96" y="61"/>
                </a:lnTo>
                <a:lnTo>
                  <a:pt x="96" y="15"/>
                </a:lnTo>
                <a:lnTo>
                  <a:pt x="68" y="0"/>
                </a:lnTo>
                <a:lnTo>
                  <a:pt x="41" y="21"/>
                </a:lnTo>
                <a:lnTo>
                  <a:pt x="22" y="49"/>
                </a:lnTo>
                <a:lnTo>
                  <a:pt x="0" y="107"/>
                </a:lnTo>
                <a:lnTo>
                  <a:pt x="74" y="135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08" name="Freeform 75"/>
          <p:cNvSpPr>
            <a:spLocks/>
          </p:cNvSpPr>
          <p:nvPr/>
        </p:nvSpPr>
        <p:spPr bwMode="auto">
          <a:xfrm>
            <a:off x="8318451" y="2957514"/>
            <a:ext cx="313185" cy="327025"/>
          </a:xfrm>
          <a:custGeom>
            <a:avLst/>
            <a:gdLst>
              <a:gd name="T0" fmla="*/ 104 w 154"/>
              <a:gd name="T1" fmla="*/ 205 h 206"/>
              <a:gd name="T2" fmla="*/ 0 w 154"/>
              <a:gd name="T3" fmla="*/ 159 h 206"/>
              <a:gd name="T4" fmla="*/ 43 w 154"/>
              <a:gd name="T5" fmla="*/ 48 h 206"/>
              <a:gd name="T6" fmla="*/ 74 w 154"/>
              <a:gd name="T7" fmla="*/ 15 h 206"/>
              <a:gd name="T8" fmla="*/ 107 w 154"/>
              <a:gd name="T9" fmla="*/ 0 h 206"/>
              <a:gd name="T10" fmla="*/ 144 w 154"/>
              <a:gd name="T11" fmla="*/ 9 h 206"/>
              <a:gd name="T12" fmla="*/ 153 w 154"/>
              <a:gd name="T13" fmla="*/ 43 h 206"/>
              <a:gd name="T14" fmla="*/ 153 w 154"/>
              <a:gd name="T15" fmla="*/ 104 h 206"/>
              <a:gd name="T16" fmla="*/ 141 w 154"/>
              <a:gd name="T17" fmla="*/ 156 h 206"/>
              <a:gd name="T18" fmla="*/ 104 w 154"/>
              <a:gd name="T19" fmla="*/ 205 h 2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4"/>
              <a:gd name="T31" fmla="*/ 0 h 206"/>
              <a:gd name="T32" fmla="*/ 154 w 154"/>
              <a:gd name="T33" fmla="*/ 206 h 2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4" h="206">
                <a:moveTo>
                  <a:pt x="104" y="205"/>
                </a:moveTo>
                <a:lnTo>
                  <a:pt x="0" y="159"/>
                </a:lnTo>
                <a:lnTo>
                  <a:pt x="43" y="48"/>
                </a:lnTo>
                <a:lnTo>
                  <a:pt x="74" y="15"/>
                </a:lnTo>
                <a:lnTo>
                  <a:pt x="107" y="0"/>
                </a:lnTo>
                <a:lnTo>
                  <a:pt x="144" y="9"/>
                </a:lnTo>
                <a:lnTo>
                  <a:pt x="153" y="43"/>
                </a:lnTo>
                <a:lnTo>
                  <a:pt x="153" y="104"/>
                </a:lnTo>
                <a:lnTo>
                  <a:pt x="141" y="156"/>
                </a:lnTo>
                <a:lnTo>
                  <a:pt x="104" y="205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09" name="Oval 76"/>
          <p:cNvSpPr>
            <a:spLocks noChangeArrowheads="1"/>
          </p:cNvSpPr>
          <p:nvPr/>
        </p:nvSpPr>
        <p:spPr bwMode="auto">
          <a:xfrm>
            <a:off x="8117419" y="3078163"/>
            <a:ext cx="205264" cy="52705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510" name="Rectangle 77"/>
          <p:cNvSpPr>
            <a:spLocks noChangeArrowheads="1"/>
          </p:cNvSpPr>
          <p:nvPr/>
        </p:nvSpPr>
        <p:spPr bwMode="auto">
          <a:xfrm>
            <a:off x="8233807" y="3073400"/>
            <a:ext cx="179869" cy="5397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511" name="Oval 78"/>
          <p:cNvSpPr>
            <a:spLocks noChangeArrowheads="1"/>
          </p:cNvSpPr>
          <p:nvPr/>
        </p:nvSpPr>
        <p:spPr bwMode="auto">
          <a:xfrm>
            <a:off x="8322683" y="3078163"/>
            <a:ext cx="211612" cy="52705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512" name="Oval 79"/>
          <p:cNvSpPr>
            <a:spLocks noChangeArrowheads="1"/>
          </p:cNvSpPr>
          <p:nvPr/>
        </p:nvSpPr>
        <p:spPr bwMode="auto">
          <a:xfrm>
            <a:off x="8371353" y="3197226"/>
            <a:ext cx="90994" cy="282575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513" name="Oval 80"/>
          <p:cNvSpPr>
            <a:spLocks noChangeArrowheads="1"/>
          </p:cNvSpPr>
          <p:nvPr/>
        </p:nvSpPr>
        <p:spPr bwMode="auto">
          <a:xfrm>
            <a:off x="8394631" y="3268663"/>
            <a:ext cx="42322" cy="150812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514" name="Oval 81"/>
          <p:cNvSpPr>
            <a:spLocks noChangeArrowheads="1"/>
          </p:cNvSpPr>
          <p:nvPr/>
        </p:nvSpPr>
        <p:spPr bwMode="auto">
          <a:xfrm>
            <a:off x="8938472" y="2776539"/>
            <a:ext cx="150245" cy="414337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515" name="Rectangle 82"/>
          <p:cNvSpPr>
            <a:spLocks noChangeArrowheads="1"/>
          </p:cNvSpPr>
          <p:nvPr/>
        </p:nvSpPr>
        <p:spPr bwMode="auto">
          <a:xfrm>
            <a:off x="9023117" y="2776539"/>
            <a:ext cx="141780" cy="4206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516" name="Oval 83"/>
          <p:cNvSpPr>
            <a:spLocks noChangeArrowheads="1"/>
          </p:cNvSpPr>
          <p:nvPr/>
        </p:nvSpPr>
        <p:spPr bwMode="auto">
          <a:xfrm>
            <a:off x="9092949" y="2776539"/>
            <a:ext cx="167172" cy="414337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517" name="Oval 84"/>
          <p:cNvSpPr>
            <a:spLocks noChangeArrowheads="1"/>
          </p:cNvSpPr>
          <p:nvPr/>
        </p:nvSpPr>
        <p:spPr bwMode="auto">
          <a:xfrm>
            <a:off x="9131039" y="2871788"/>
            <a:ext cx="67716" cy="21590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518" name="Oval 85"/>
          <p:cNvSpPr>
            <a:spLocks noChangeArrowheads="1"/>
          </p:cNvSpPr>
          <p:nvPr/>
        </p:nvSpPr>
        <p:spPr bwMode="auto">
          <a:xfrm>
            <a:off x="9156433" y="2925764"/>
            <a:ext cx="21161" cy="117475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519" name="Freeform 86"/>
          <p:cNvSpPr>
            <a:spLocks/>
          </p:cNvSpPr>
          <p:nvPr/>
        </p:nvSpPr>
        <p:spPr bwMode="auto">
          <a:xfrm>
            <a:off x="9215684" y="2816226"/>
            <a:ext cx="139664" cy="157163"/>
          </a:xfrm>
          <a:custGeom>
            <a:avLst/>
            <a:gdLst>
              <a:gd name="T0" fmla="*/ 25 w 69"/>
              <a:gd name="T1" fmla="*/ 0 h 99"/>
              <a:gd name="T2" fmla="*/ 68 w 69"/>
              <a:gd name="T3" fmla="*/ 9 h 99"/>
              <a:gd name="T4" fmla="*/ 68 w 69"/>
              <a:gd name="T5" fmla="*/ 58 h 99"/>
              <a:gd name="T6" fmla="*/ 62 w 69"/>
              <a:gd name="T7" fmla="*/ 80 h 99"/>
              <a:gd name="T8" fmla="*/ 46 w 69"/>
              <a:gd name="T9" fmla="*/ 92 h 99"/>
              <a:gd name="T10" fmla="*/ 25 w 69"/>
              <a:gd name="T11" fmla="*/ 98 h 99"/>
              <a:gd name="T12" fmla="*/ 0 w 69"/>
              <a:gd name="T13" fmla="*/ 92 h 99"/>
              <a:gd name="T14" fmla="*/ 25 w 69"/>
              <a:gd name="T15" fmla="*/ 0 h 9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9"/>
              <a:gd name="T25" fmla="*/ 0 h 99"/>
              <a:gd name="T26" fmla="*/ 69 w 69"/>
              <a:gd name="T27" fmla="*/ 99 h 9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9" h="99">
                <a:moveTo>
                  <a:pt x="25" y="0"/>
                </a:moveTo>
                <a:lnTo>
                  <a:pt x="68" y="9"/>
                </a:lnTo>
                <a:lnTo>
                  <a:pt x="68" y="58"/>
                </a:lnTo>
                <a:lnTo>
                  <a:pt x="62" y="80"/>
                </a:lnTo>
                <a:lnTo>
                  <a:pt x="46" y="92"/>
                </a:lnTo>
                <a:lnTo>
                  <a:pt x="25" y="98"/>
                </a:lnTo>
                <a:lnTo>
                  <a:pt x="0" y="92"/>
                </a:lnTo>
                <a:lnTo>
                  <a:pt x="25" y="0"/>
                </a:lnTo>
              </a:path>
            </a:pathLst>
          </a:custGeom>
          <a:solidFill>
            <a:srgbClr val="C0C0C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20" name="Freeform 87"/>
          <p:cNvSpPr>
            <a:spLocks/>
          </p:cNvSpPr>
          <p:nvPr/>
        </p:nvSpPr>
        <p:spPr bwMode="auto">
          <a:xfrm>
            <a:off x="7996801" y="2605088"/>
            <a:ext cx="1337385" cy="939800"/>
          </a:xfrm>
          <a:custGeom>
            <a:avLst/>
            <a:gdLst>
              <a:gd name="T0" fmla="*/ 542 w 654"/>
              <a:gd name="T1" fmla="*/ 1 h 592"/>
              <a:gd name="T2" fmla="*/ 577 w 654"/>
              <a:gd name="T3" fmla="*/ 0 h 592"/>
              <a:gd name="T4" fmla="*/ 610 w 654"/>
              <a:gd name="T5" fmla="*/ 4 h 592"/>
              <a:gd name="T6" fmla="*/ 628 w 654"/>
              <a:gd name="T7" fmla="*/ 20 h 592"/>
              <a:gd name="T8" fmla="*/ 643 w 654"/>
              <a:gd name="T9" fmla="*/ 38 h 592"/>
              <a:gd name="T10" fmla="*/ 648 w 654"/>
              <a:gd name="T11" fmla="*/ 63 h 592"/>
              <a:gd name="T12" fmla="*/ 653 w 654"/>
              <a:gd name="T13" fmla="*/ 87 h 592"/>
              <a:gd name="T14" fmla="*/ 648 w 654"/>
              <a:gd name="T15" fmla="*/ 136 h 592"/>
              <a:gd name="T16" fmla="*/ 634 w 654"/>
              <a:gd name="T17" fmla="*/ 185 h 592"/>
              <a:gd name="T18" fmla="*/ 619 w 654"/>
              <a:gd name="T19" fmla="*/ 218 h 592"/>
              <a:gd name="T20" fmla="*/ 599 w 654"/>
              <a:gd name="T21" fmla="*/ 239 h 592"/>
              <a:gd name="T22" fmla="*/ 607 w 654"/>
              <a:gd name="T23" fmla="*/ 185 h 592"/>
              <a:gd name="T24" fmla="*/ 610 w 654"/>
              <a:gd name="T25" fmla="*/ 142 h 592"/>
              <a:gd name="T26" fmla="*/ 605 w 654"/>
              <a:gd name="T27" fmla="*/ 122 h 592"/>
              <a:gd name="T28" fmla="*/ 597 w 654"/>
              <a:gd name="T29" fmla="*/ 114 h 592"/>
              <a:gd name="T30" fmla="*/ 588 w 654"/>
              <a:gd name="T31" fmla="*/ 118 h 592"/>
              <a:gd name="T32" fmla="*/ 570 w 654"/>
              <a:gd name="T33" fmla="*/ 136 h 592"/>
              <a:gd name="T34" fmla="*/ 554 w 654"/>
              <a:gd name="T35" fmla="*/ 167 h 592"/>
              <a:gd name="T36" fmla="*/ 536 w 654"/>
              <a:gd name="T37" fmla="*/ 219 h 592"/>
              <a:gd name="T38" fmla="*/ 518 w 654"/>
              <a:gd name="T39" fmla="*/ 271 h 592"/>
              <a:gd name="T40" fmla="*/ 509 w 654"/>
              <a:gd name="T41" fmla="*/ 299 h 592"/>
              <a:gd name="T42" fmla="*/ 259 w 654"/>
              <a:gd name="T43" fmla="*/ 460 h 592"/>
              <a:gd name="T44" fmla="*/ 269 w 654"/>
              <a:gd name="T45" fmla="*/ 425 h 592"/>
              <a:gd name="T46" fmla="*/ 276 w 654"/>
              <a:gd name="T47" fmla="*/ 397 h 592"/>
              <a:gd name="T48" fmla="*/ 280 w 654"/>
              <a:gd name="T49" fmla="*/ 367 h 592"/>
              <a:gd name="T50" fmla="*/ 282 w 654"/>
              <a:gd name="T51" fmla="*/ 340 h 592"/>
              <a:gd name="T52" fmla="*/ 284 w 654"/>
              <a:gd name="T53" fmla="*/ 324 h 592"/>
              <a:gd name="T54" fmla="*/ 279 w 654"/>
              <a:gd name="T55" fmla="*/ 291 h 592"/>
              <a:gd name="T56" fmla="*/ 271 w 654"/>
              <a:gd name="T57" fmla="*/ 280 h 592"/>
              <a:gd name="T58" fmla="*/ 262 w 654"/>
              <a:gd name="T59" fmla="*/ 274 h 592"/>
              <a:gd name="T60" fmla="*/ 244 w 654"/>
              <a:gd name="T61" fmla="*/ 271 h 592"/>
              <a:gd name="T62" fmla="*/ 228 w 654"/>
              <a:gd name="T63" fmla="*/ 277 h 592"/>
              <a:gd name="T64" fmla="*/ 211 w 654"/>
              <a:gd name="T65" fmla="*/ 293 h 592"/>
              <a:gd name="T66" fmla="*/ 191 w 654"/>
              <a:gd name="T67" fmla="*/ 318 h 592"/>
              <a:gd name="T68" fmla="*/ 179 w 654"/>
              <a:gd name="T69" fmla="*/ 340 h 592"/>
              <a:gd name="T70" fmla="*/ 167 w 654"/>
              <a:gd name="T71" fmla="*/ 373 h 592"/>
              <a:gd name="T72" fmla="*/ 136 w 654"/>
              <a:gd name="T73" fmla="*/ 462 h 592"/>
              <a:gd name="T74" fmla="*/ 114 w 654"/>
              <a:gd name="T75" fmla="*/ 518 h 592"/>
              <a:gd name="T76" fmla="*/ 108 w 654"/>
              <a:gd name="T77" fmla="*/ 536 h 592"/>
              <a:gd name="T78" fmla="*/ 99 w 654"/>
              <a:gd name="T79" fmla="*/ 558 h 592"/>
              <a:gd name="T80" fmla="*/ 71 w 654"/>
              <a:gd name="T81" fmla="*/ 579 h 592"/>
              <a:gd name="T82" fmla="*/ 34 w 654"/>
              <a:gd name="T83" fmla="*/ 591 h 592"/>
              <a:gd name="T84" fmla="*/ 0 w 654"/>
              <a:gd name="T85" fmla="*/ 591 h 592"/>
              <a:gd name="T86" fmla="*/ 34 w 654"/>
              <a:gd name="T87" fmla="*/ 533 h 592"/>
              <a:gd name="T88" fmla="*/ 49 w 654"/>
              <a:gd name="T89" fmla="*/ 471 h 592"/>
              <a:gd name="T90" fmla="*/ 51 w 654"/>
              <a:gd name="T91" fmla="*/ 457 h 592"/>
              <a:gd name="T92" fmla="*/ 39 w 654"/>
              <a:gd name="T93" fmla="*/ 456 h 592"/>
              <a:gd name="T94" fmla="*/ 23 w 654"/>
              <a:gd name="T95" fmla="*/ 453 h 592"/>
              <a:gd name="T96" fmla="*/ 22 w 654"/>
              <a:gd name="T97" fmla="*/ 336 h 592"/>
              <a:gd name="T98" fmla="*/ 22 w 654"/>
              <a:gd name="T99" fmla="*/ 299 h 592"/>
              <a:gd name="T100" fmla="*/ 31 w 654"/>
              <a:gd name="T101" fmla="*/ 276 h 592"/>
              <a:gd name="T102" fmla="*/ 46 w 654"/>
              <a:gd name="T103" fmla="*/ 256 h 592"/>
              <a:gd name="T104" fmla="*/ 68 w 654"/>
              <a:gd name="T105" fmla="*/ 238 h 592"/>
              <a:gd name="T106" fmla="*/ 103 w 654"/>
              <a:gd name="T107" fmla="*/ 214 h 592"/>
              <a:gd name="T108" fmla="*/ 143 w 654"/>
              <a:gd name="T109" fmla="*/ 188 h 592"/>
              <a:gd name="T110" fmla="*/ 193 w 654"/>
              <a:gd name="T111" fmla="*/ 160 h 592"/>
              <a:gd name="T112" fmla="*/ 247 w 654"/>
              <a:gd name="T113" fmla="*/ 133 h 592"/>
              <a:gd name="T114" fmla="*/ 287 w 654"/>
              <a:gd name="T115" fmla="*/ 115 h 592"/>
              <a:gd name="T116" fmla="*/ 323 w 654"/>
              <a:gd name="T117" fmla="*/ 93 h 592"/>
              <a:gd name="T118" fmla="*/ 499 w 654"/>
              <a:gd name="T119" fmla="*/ 31 h 592"/>
              <a:gd name="T120" fmla="*/ 542 w 654"/>
              <a:gd name="T121" fmla="*/ 1 h 59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54"/>
              <a:gd name="T184" fmla="*/ 0 h 592"/>
              <a:gd name="T185" fmla="*/ 654 w 654"/>
              <a:gd name="T186" fmla="*/ 592 h 59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54" h="592">
                <a:moveTo>
                  <a:pt x="542" y="1"/>
                </a:moveTo>
                <a:lnTo>
                  <a:pt x="577" y="0"/>
                </a:lnTo>
                <a:lnTo>
                  <a:pt x="610" y="4"/>
                </a:lnTo>
                <a:lnTo>
                  <a:pt x="628" y="20"/>
                </a:lnTo>
                <a:lnTo>
                  <a:pt x="643" y="38"/>
                </a:lnTo>
                <a:lnTo>
                  <a:pt x="648" y="63"/>
                </a:lnTo>
                <a:lnTo>
                  <a:pt x="653" y="87"/>
                </a:lnTo>
                <a:lnTo>
                  <a:pt x="648" y="136"/>
                </a:lnTo>
                <a:lnTo>
                  <a:pt x="634" y="185"/>
                </a:lnTo>
                <a:lnTo>
                  <a:pt x="619" y="218"/>
                </a:lnTo>
                <a:lnTo>
                  <a:pt x="599" y="239"/>
                </a:lnTo>
                <a:lnTo>
                  <a:pt x="607" y="185"/>
                </a:lnTo>
                <a:lnTo>
                  <a:pt x="610" y="142"/>
                </a:lnTo>
                <a:lnTo>
                  <a:pt x="605" y="122"/>
                </a:lnTo>
                <a:lnTo>
                  <a:pt x="597" y="114"/>
                </a:lnTo>
                <a:lnTo>
                  <a:pt x="588" y="118"/>
                </a:lnTo>
                <a:lnTo>
                  <a:pt x="570" y="136"/>
                </a:lnTo>
                <a:lnTo>
                  <a:pt x="554" y="167"/>
                </a:lnTo>
                <a:lnTo>
                  <a:pt x="536" y="219"/>
                </a:lnTo>
                <a:lnTo>
                  <a:pt x="518" y="271"/>
                </a:lnTo>
                <a:lnTo>
                  <a:pt x="509" y="299"/>
                </a:lnTo>
                <a:lnTo>
                  <a:pt x="259" y="460"/>
                </a:lnTo>
                <a:lnTo>
                  <a:pt x="269" y="425"/>
                </a:lnTo>
                <a:lnTo>
                  <a:pt x="276" y="397"/>
                </a:lnTo>
                <a:lnTo>
                  <a:pt x="280" y="367"/>
                </a:lnTo>
                <a:lnTo>
                  <a:pt x="282" y="340"/>
                </a:lnTo>
                <a:lnTo>
                  <a:pt x="284" y="324"/>
                </a:lnTo>
                <a:lnTo>
                  <a:pt x="279" y="291"/>
                </a:lnTo>
                <a:lnTo>
                  <a:pt x="271" y="280"/>
                </a:lnTo>
                <a:lnTo>
                  <a:pt x="262" y="274"/>
                </a:lnTo>
                <a:lnTo>
                  <a:pt x="244" y="271"/>
                </a:lnTo>
                <a:lnTo>
                  <a:pt x="228" y="277"/>
                </a:lnTo>
                <a:lnTo>
                  <a:pt x="211" y="293"/>
                </a:lnTo>
                <a:lnTo>
                  <a:pt x="191" y="318"/>
                </a:lnTo>
                <a:lnTo>
                  <a:pt x="179" y="340"/>
                </a:lnTo>
                <a:lnTo>
                  <a:pt x="167" y="373"/>
                </a:lnTo>
                <a:lnTo>
                  <a:pt x="136" y="462"/>
                </a:lnTo>
                <a:lnTo>
                  <a:pt x="114" y="518"/>
                </a:lnTo>
                <a:lnTo>
                  <a:pt x="108" y="536"/>
                </a:lnTo>
                <a:lnTo>
                  <a:pt x="99" y="558"/>
                </a:lnTo>
                <a:lnTo>
                  <a:pt x="71" y="579"/>
                </a:lnTo>
                <a:lnTo>
                  <a:pt x="34" y="591"/>
                </a:lnTo>
                <a:lnTo>
                  <a:pt x="0" y="591"/>
                </a:lnTo>
                <a:lnTo>
                  <a:pt x="34" y="533"/>
                </a:lnTo>
                <a:lnTo>
                  <a:pt x="49" y="471"/>
                </a:lnTo>
                <a:lnTo>
                  <a:pt x="51" y="457"/>
                </a:lnTo>
                <a:lnTo>
                  <a:pt x="39" y="456"/>
                </a:lnTo>
                <a:lnTo>
                  <a:pt x="23" y="453"/>
                </a:lnTo>
                <a:lnTo>
                  <a:pt x="22" y="336"/>
                </a:lnTo>
                <a:lnTo>
                  <a:pt x="22" y="299"/>
                </a:lnTo>
                <a:lnTo>
                  <a:pt x="31" y="276"/>
                </a:lnTo>
                <a:lnTo>
                  <a:pt x="46" y="256"/>
                </a:lnTo>
                <a:lnTo>
                  <a:pt x="68" y="238"/>
                </a:lnTo>
                <a:lnTo>
                  <a:pt x="103" y="214"/>
                </a:lnTo>
                <a:lnTo>
                  <a:pt x="143" y="188"/>
                </a:lnTo>
                <a:lnTo>
                  <a:pt x="193" y="160"/>
                </a:lnTo>
                <a:lnTo>
                  <a:pt x="247" y="133"/>
                </a:lnTo>
                <a:lnTo>
                  <a:pt x="287" y="115"/>
                </a:lnTo>
                <a:lnTo>
                  <a:pt x="323" y="93"/>
                </a:lnTo>
                <a:lnTo>
                  <a:pt x="499" y="31"/>
                </a:lnTo>
                <a:lnTo>
                  <a:pt x="542" y="1"/>
                </a:lnTo>
              </a:path>
            </a:pathLst>
          </a:custGeom>
          <a:solidFill>
            <a:srgbClr val="FF0033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21" name="Freeform 88"/>
          <p:cNvSpPr>
            <a:spLocks/>
          </p:cNvSpPr>
          <p:nvPr/>
        </p:nvSpPr>
        <p:spPr bwMode="auto">
          <a:xfrm>
            <a:off x="6993763" y="2590801"/>
            <a:ext cx="122735" cy="60325"/>
          </a:xfrm>
          <a:custGeom>
            <a:avLst/>
            <a:gdLst>
              <a:gd name="T0" fmla="*/ 51 w 60"/>
              <a:gd name="T1" fmla="*/ 5 h 38"/>
              <a:gd name="T2" fmla="*/ 35 w 60"/>
              <a:gd name="T3" fmla="*/ 0 h 38"/>
              <a:gd name="T4" fmla="*/ 21 w 60"/>
              <a:gd name="T5" fmla="*/ 0 h 38"/>
              <a:gd name="T6" fmla="*/ 10 w 60"/>
              <a:gd name="T7" fmla="*/ 7 h 38"/>
              <a:gd name="T8" fmla="*/ 0 w 60"/>
              <a:gd name="T9" fmla="*/ 21 h 38"/>
              <a:gd name="T10" fmla="*/ 5 w 60"/>
              <a:gd name="T11" fmla="*/ 29 h 38"/>
              <a:gd name="T12" fmla="*/ 11 w 60"/>
              <a:gd name="T13" fmla="*/ 34 h 38"/>
              <a:gd name="T14" fmla="*/ 19 w 60"/>
              <a:gd name="T15" fmla="*/ 37 h 38"/>
              <a:gd name="T16" fmla="*/ 32 w 60"/>
              <a:gd name="T17" fmla="*/ 37 h 38"/>
              <a:gd name="T18" fmla="*/ 45 w 60"/>
              <a:gd name="T19" fmla="*/ 33 h 38"/>
              <a:gd name="T20" fmla="*/ 53 w 60"/>
              <a:gd name="T21" fmla="*/ 29 h 38"/>
              <a:gd name="T22" fmla="*/ 59 w 60"/>
              <a:gd name="T23" fmla="*/ 15 h 38"/>
              <a:gd name="T24" fmla="*/ 51 w 60"/>
              <a:gd name="T25" fmla="*/ 5 h 3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0"/>
              <a:gd name="T40" fmla="*/ 0 h 38"/>
              <a:gd name="T41" fmla="*/ 60 w 60"/>
              <a:gd name="T42" fmla="*/ 38 h 3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0" h="38">
                <a:moveTo>
                  <a:pt x="51" y="5"/>
                </a:moveTo>
                <a:lnTo>
                  <a:pt x="35" y="0"/>
                </a:lnTo>
                <a:lnTo>
                  <a:pt x="21" y="0"/>
                </a:lnTo>
                <a:lnTo>
                  <a:pt x="10" y="7"/>
                </a:lnTo>
                <a:lnTo>
                  <a:pt x="0" y="21"/>
                </a:lnTo>
                <a:lnTo>
                  <a:pt x="5" y="29"/>
                </a:lnTo>
                <a:lnTo>
                  <a:pt x="11" y="34"/>
                </a:lnTo>
                <a:lnTo>
                  <a:pt x="19" y="37"/>
                </a:lnTo>
                <a:lnTo>
                  <a:pt x="32" y="37"/>
                </a:lnTo>
                <a:lnTo>
                  <a:pt x="45" y="33"/>
                </a:lnTo>
                <a:lnTo>
                  <a:pt x="53" y="29"/>
                </a:lnTo>
                <a:lnTo>
                  <a:pt x="59" y="15"/>
                </a:lnTo>
                <a:lnTo>
                  <a:pt x="51" y="5"/>
                </a:lnTo>
              </a:path>
            </a:pathLst>
          </a:custGeom>
          <a:solidFill>
            <a:srgbClr val="B2B2B2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22" name="Freeform 89"/>
          <p:cNvSpPr>
            <a:spLocks/>
          </p:cNvSpPr>
          <p:nvPr/>
        </p:nvSpPr>
        <p:spPr bwMode="auto">
          <a:xfrm>
            <a:off x="7065711" y="2640013"/>
            <a:ext cx="1536300" cy="139700"/>
          </a:xfrm>
          <a:custGeom>
            <a:avLst/>
            <a:gdLst>
              <a:gd name="T0" fmla="*/ 0 w 753"/>
              <a:gd name="T1" fmla="*/ 29 h 88"/>
              <a:gd name="T2" fmla="*/ 63 w 753"/>
              <a:gd name="T3" fmla="*/ 8 h 88"/>
              <a:gd name="T4" fmla="*/ 116 w 753"/>
              <a:gd name="T5" fmla="*/ 4 h 88"/>
              <a:gd name="T6" fmla="*/ 238 w 753"/>
              <a:gd name="T7" fmla="*/ 0 h 88"/>
              <a:gd name="T8" fmla="*/ 435 w 753"/>
              <a:gd name="T9" fmla="*/ 12 h 88"/>
              <a:gd name="T10" fmla="*/ 589 w 753"/>
              <a:gd name="T11" fmla="*/ 26 h 88"/>
              <a:gd name="T12" fmla="*/ 705 w 753"/>
              <a:gd name="T13" fmla="*/ 47 h 88"/>
              <a:gd name="T14" fmla="*/ 752 w 753"/>
              <a:gd name="T15" fmla="*/ 60 h 88"/>
              <a:gd name="T16" fmla="*/ 752 w 753"/>
              <a:gd name="T17" fmla="*/ 87 h 88"/>
              <a:gd name="T18" fmla="*/ 648 w 753"/>
              <a:gd name="T19" fmla="*/ 66 h 88"/>
              <a:gd name="T20" fmla="*/ 491 w 753"/>
              <a:gd name="T21" fmla="*/ 47 h 88"/>
              <a:gd name="T22" fmla="*/ 333 w 753"/>
              <a:gd name="T23" fmla="*/ 37 h 88"/>
              <a:gd name="T24" fmla="*/ 172 w 753"/>
              <a:gd name="T25" fmla="*/ 30 h 88"/>
              <a:gd name="T26" fmla="*/ 0 w 753"/>
              <a:gd name="T27" fmla="*/ 29 h 8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53"/>
              <a:gd name="T43" fmla="*/ 0 h 88"/>
              <a:gd name="T44" fmla="*/ 753 w 753"/>
              <a:gd name="T45" fmla="*/ 88 h 8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53" h="88">
                <a:moveTo>
                  <a:pt x="0" y="29"/>
                </a:moveTo>
                <a:lnTo>
                  <a:pt x="63" y="8"/>
                </a:lnTo>
                <a:lnTo>
                  <a:pt x="116" y="4"/>
                </a:lnTo>
                <a:lnTo>
                  <a:pt x="238" y="0"/>
                </a:lnTo>
                <a:lnTo>
                  <a:pt x="435" y="12"/>
                </a:lnTo>
                <a:lnTo>
                  <a:pt x="589" y="26"/>
                </a:lnTo>
                <a:lnTo>
                  <a:pt x="705" y="47"/>
                </a:lnTo>
                <a:lnTo>
                  <a:pt x="752" y="60"/>
                </a:lnTo>
                <a:lnTo>
                  <a:pt x="752" y="87"/>
                </a:lnTo>
                <a:lnTo>
                  <a:pt x="648" y="66"/>
                </a:lnTo>
                <a:lnTo>
                  <a:pt x="491" y="47"/>
                </a:lnTo>
                <a:lnTo>
                  <a:pt x="333" y="37"/>
                </a:lnTo>
                <a:lnTo>
                  <a:pt x="172" y="30"/>
                </a:lnTo>
                <a:lnTo>
                  <a:pt x="0" y="29"/>
                </a:lnTo>
              </a:path>
            </a:pathLst>
          </a:custGeom>
          <a:solidFill>
            <a:srgbClr val="393939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23" name="Freeform 90"/>
          <p:cNvSpPr>
            <a:spLocks/>
          </p:cNvSpPr>
          <p:nvPr/>
        </p:nvSpPr>
        <p:spPr bwMode="auto">
          <a:xfrm>
            <a:off x="8887686" y="2689225"/>
            <a:ext cx="82529" cy="431800"/>
          </a:xfrm>
          <a:custGeom>
            <a:avLst/>
            <a:gdLst>
              <a:gd name="T0" fmla="*/ 0 w 39"/>
              <a:gd name="T1" fmla="*/ 0 h 272"/>
              <a:gd name="T2" fmla="*/ 25 w 39"/>
              <a:gd name="T3" fmla="*/ 53 h 272"/>
              <a:gd name="T4" fmla="*/ 34 w 39"/>
              <a:gd name="T5" fmla="*/ 95 h 272"/>
              <a:gd name="T6" fmla="*/ 38 w 39"/>
              <a:gd name="T7" fmla="*/ 194 h 272"/>
              <a:gd name="T8" fmla="*/ 34 w 39"/>
              <a:gd name="T9" fmla="*/ 255 h 272"/>
              <a:gd name="T10" fmla="*/ 32 w 39"/>
              <a:gd name="T11" fmla="*/ 271 h 2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9"/>
              <a:gd name="T19" fmla="*/ 0 h 272"/>
              <a:gd name="T20" fmla="*/ 39 w 39"/>
              <a:gd name="T21" fmla="*/ 272 h 2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9" h="272">
                <a:moveTo>
                  <a:pt x="0" y="0"/>
                </a:moveTo>
                <a:lnTo>
                  <a:pt x="25" y="53"/>
                </a:lnTo>
                <a:lnTo>
                  <a:pt x="34" y="95"/>
                </a:lnTo>
                <a:lnTo>
                  <a:pt x="38" y="194"/>
                </a:lnTo>
                <a:lnTo>
                  <a:pt x="34" y="255"/>
                </a:lnTo>
                <a:lnTo>
                  <a:pt x="32" y="27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24" name="Freeform 91"/>
          <p:cNvSpPr>
            <a:spLocks/>
          </p:cNvSpPr>
          <p:nvPr/>
        </p:nvSpPr>
        <p:spPr bwMode="auto">
          <a:xfrm>
            <a:off x="8606243" y="2782889"/>
            <a:ext cx="69831" cy="509587"/>
          </a:xfrm>
          <a:custGeom>
            <a:avLst/>
            <a:gdLst>
              <a:gd name="T0" fmla="*/ 0 w 34"/>
              <a:gd name="T1" fmla="*/ 0 h 321"/>
              <a:gd name="T2" fmla="*/ 24 w 34"/>
              <a:gd name="T3" fmla="*/ 39 h 321"/>
              <a:gd name="T4" fmla="*/ 33 w 34"/>
              <a:gd name="T5" fmla="*/ 94 h 321"/>
              <a:gd name="T6" fmla="*/ 30 w 34"/>
              <a:gd name="T7" fmla="*/ 174 h 321"/>
              <a:gd name="T8" fmla="*/ 29 w 34"/>
              <a:gd name="T9" fmla="*/ 207 h 321"/>
              <a:gd name="T10" fmla="*/ 24 w 34"/>
              <a:gd name="T11" fmla="*/ 244 h 321"/>
              <a:gd name="T12" fmla="*/ 17 w 34"/>
              <a:gd name="T13" fmla="*/ 276 h 321"/>
              <a:gd name="T14" fmla="*/ 11 w 34"/>
              <a:gd name="T15" fmla="*/ 300 h 321"/>
              <a:gd name="T16" fmla="*/ 3 w 34"/>
              <a:gd name="T17" fmla="*/ 320 h 3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"/>
              <a:gd name="T28" fmla="*/ 0 h 321"/>
              <a:gd name="T29" fmla="*/ 34 w 34"/>
              <a:gd name="T30" fmla="*/ 321 h 3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" h="321">
                <a:moveTo>
                  <a:pt x="0" y="0"/>
                </a:moveTo>
                <a:lnTo>
                  <a:pt x="24" y="39"/>
                </a:lnTo>
                <a:lnTo>
                  <a:pt x="33" y="94"/>
                </a:lnTo>
                <a:lnTo>
                  <a:pt x="30" y="174"/>
                </a:lnTo>
                <a:lnTo>
                  <a:pt x="29" y="207"/>
                </a:lnTo>
                <a:lnTo>
                  <a:pt x="24" y="244"/>
                </a:lnTo>
                <a:lnTo>
                  <a:pt x="17" y="276"/>
                </a:lnTo>
                <a:lnTo>
                  <a:pt x="11" y="300"/>
                </a:lnTo>
                <a:lnTo>
                  <a:pt x="3" y="32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25" name="Freeform 92"/>
          <p:cNvSpPr>
            <a:spLocks/>
          </p:cNvSpPr>
          <p:nvPr/>
        </p:nvSpPr>
        <p:spPr bwMode="auto">
          <a:xfrm>
            <a:off x="9067556" y="2649539"/>
            <a:ext cx="74063" cy="225425"/>
          </a:xfrm>
          <a:custGeom>
            <a:avLst/>
            <a:gdLst>
              <a:gd name="T0" fmla="*/ 0 w 36"/>
              <a:gd name="T1" fmla="*/ 0 h 142"/>
              <a:gd name="T2" fmla="*/ 23 w 36"/>
              <a:gd name="T3" fmla="*/ 51 h 142"/>
              <a:gd name="T4" fmla="*/ 29 w 36"/>
              <a:gd name="T5" fmla="*/ 96 h 142"/>
              <a:gd name="T6" fmla="*/ 35 w 36"/>
              <a:gd name="T7" fmla="*/ 141 h 142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142"/>
              <a:gd name="T14" fmla="*/ 36 w 36"/>
              <a:gd name="T15" fmla="*/ 142 h 1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142">
                <a:moveTo>
                  <a:pt x="0" y="0"/>
                </a:moveTo>
                <a:lnTo>
                  <a:pt x="23" y="51"/>
                </a:lnTo>
                <a:lnTo>
                  <a:pt x="29" y="96"/>
                </a:lnTo>
                <a:lnTo>
                  <a:pt x="35" y="14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26" name="Freeform 93"/>
          <p:cNvSpPr>
            <a:spLocks/>
          </p:cNvSpPr>
          <p:nvPr/>
        </p:nvSpPr>
        <p:spPr bwMode="auto">
          <a:xfrm>
            <a:off x="8555456" y="2820989"/>
            <a:ext cx="579816" cy="230187"/>
          </a:xfrm>
          <a:custGeom>
            <a:avLst/>
            <a:gdLst>
              <a:gd name="T0" fmla="*/ 0 w 285"/>
              <a:gd name="T1" fmla="*/ 144 h 145"/>
              <a:gd name="T2" fmla="*/ 140 w 285"/>
              <a:gd name="T3" fmla="*/ 80 h 145"/>
              <a:gd name="T4" fmla="*/ 242 w 285"/>
              <a:gd name="T5" fmla="*/ 28 h 145"/>
              <a:gd name="T6" fmla="*/ 284 w 285"/>
              <a:gd name="T7" fmla="*/ 0 h 145"/>
              <a:gd name="T8" fmla="*/ 0 60000 65536"/>
              <a:gd name="T9" fmla="*/ 0 60000 65536"/>
              <a:gd name="T10" fmla="*/ 0 60000 65536"/>
              <a:gd name="T11" fmla="*/ 0 60000 65536"/>
              <a:gd name="T12" fmla="*/ 0 w 285"/>
              <a:gd name="T13" fmla="*/ 0 h 145"/>
              <a:gd name="T14" fmla="*/ 285 w 285"/>
              <a:gd name="T15" fmla="*/ 145 h 1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5" h="145">
                <a:moveTo>
                  <a:pt x="0" y="144"/>
                </a:moveTo>
                <a:lnTo>
                  <a:pt x="140" y="80"/>
                </a:lnTo>
                <a:lnTo>
                  <a:pt x="242" y="28"/>
                </a:lnTo>
                <a:lnTo>
                  <a:pt x="284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27" name="Freeform 94"/>
          <p:cNvSpPr>
            <a:spLocks/>
          </p:cNvSpPr>
          <p:nvPr/>
        </p:nvSpPr>
        <p:spPr bwMode="auto">
          <a:xfrm>
            <a:off x="6168478" y="3089275"/>
            <a:ext cx="385133" cy="52388"/>
          </a:xfrm>
          <a:custGeom>
            <a:avLst/>
            <a:gdLst>
              <a:gd name="T0" fmla="*/ 0 w 189"/>
              <a:gd name="T1" fmla="*/ 14 h 33"/>
              <a:gd name="T2" fmla="*/ 20 w 189"/>
              <a:gd name="T3" fmla="*/ 0 h 33"/>
              <a:gd name="T4" fmla="*/ 188 w 189"/>
              <a:gd name="T5" fmla="*/ 17 h 33"/>
              <a:gd name="T6" fmla="*/ 188 w 189"/>
              <a:gd name="T7" fmla="*/ 32 h 33"/>
              <a:gd name="T8" fmla="*/ 0 w 189"/>
              <a:gd name="T9" fmla="*/ 14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9"/>
              <a:gd name="T16" fmla="*/ 0 h 33"/>
              <a:gd name="T17" fmla="*/ 189 w 189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9" h="33">
                <a:moveTo>
                  <a:pt x="0" y="14"/>
                </a:moveTo>
                <a:lnTo>
                  <a:pt x="20" y="0"/>
                </a:lnTo>
                <a:lnTo>
                  <a:pt x="188" y="17"/>
                </a:lnTo>
                <a:lnTo>
                  <a:pt x="188" y="32"/>
                </a:lnTo>
                <a:lnTo>
                  <a:pt x="0" y="14"/>
                </a:lnTo>
              </a:path>
            </a:pathLst>
          </a:custGeom>
          <a:solidFill>
            <a:srgbClr val="FF0033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28" name="Freeform 95"/>
          <p:cNvSpPr>
            <a:spLocks/>
          </p:cNvSpPr>
          <p:nvPr/>
        </p:nvSpPr>
        <p:spPr bwMode="auto">
          <a:xfrm>
            <a:off x="6155781" y="3111500"/>
            <a:ext cx="402062" cy="122238"/>
          </a:xfrm>
          <a:custGeom>
            <a:avLst/>
            <a:gdLst>
              <a:gd name="T0" fmla="*/ 5 w 196"/>
              <a:gd name="T1" fmla="*/ 0 h 77"/>
              <a:gd name="T2" fmla="*/ 195 w 196"/>
              <a:gd name="T3" fmla="*/ 18 h 77"/>
              <a:gd name="T4" fmla="*/ 195 w 196"/>
              <a:gd name="T5" fmla="*/ 76 h 77"/>
              <a:gd name="T6" fmla="*/ 0 w 196"/>
              <a:gd name="T7" fmla="*/ 47 h 77"/>
              <a:gd name="T8" fmla="*/ 5 w 196"/>
              <a:gd name="T9" fmla="*/ 0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6"/>
              <a:gd name="T16" fmla="*/ 0 h 77"/>
              <a:gd name="T17" fmla="*/ 196 w 196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6" h="77">
                <a:moveTo>
                  <a:pt x="5" y="0"/>
                </a:moveTo>
                <a:lnTo>
                  <a:pt x="195" y="18"/>
                </a:lnTo>
                <a:lnTo>
                  <a:pt x="195" y="76"/>
                </a:lnTo>
                <a:lnTo>
                  <a:pt x="0" y="47"/>
                </a:lnTo>
                <a:lnTo>
                  <a:pt x="5" y="0"/>
                </a:lnTo>
              </a:path>
            </a:pathLst>
          </a:custGeom>
          <a:solidFill>
            <a:srgbClr val="FF0033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29" name="Freeform 96"/>
          <p:cNvSpPr>
            <a:spLocks/>
          </p:cNvSpPr>
          <p:nvPr/>
        </p:nvSpPr>
        <p:spPr bwMode="auto">
          <a:xfrm>
            <a:off x="6168478" y="2962275"/>
            <a:ext cx="385133" cy="158750"/>
          </a:xfrm>
          <a:custGeom>
            <a:avLst/>
            <a:gdLst>
              <a:gd name="T0" fmla="*/ 16 w 189"/>
              <a:gd name="T1" fmla="*/ 0 h 100"/>
              <a:gd name="T2" fmla="*/ 0 w 189"/>
              <a:gd name="T3" fmla="*/ 96 h 100"/>
              <a:gd name="T4" fmla="*/ 21 w 189"/>
              <a:gd name="T5" fmla="*/ 81 h 100"/>
              <a:gd name="T6" fmla="*/ 188 w 189"/>
              <a:gd name="T7" fmla="*/ 99 h 100"/>
              <a:gd name="T8" fmla="*/ 188 w 189"/>
              <a:gd name="T9" fmla="*/ 12 h 100"/>
              <a:gd name="T10" fmla="*/ 16 w 189"/>
              <a:gd name="T11" fmla="*/ 0 h 1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9"/>
              <a:gd name="T19" fmla="*/ 0 h 100"/>
              <a:gd name="T20" fmla="*/ 189 w 189"/>
              <a:gd name="T21" fmla="*/ 100 h 1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9" h="100">
                <a:moveTo>
                  <a:pt x="16" y="0"/>
                </a:moveTo>
                <a:lnTo>
                  <a:pt x="0" y="96"/>
                </a:lnTo>
                <a:lnTo>
                  <a:pt x="21" y="81"/>
                </a:lnTo>
                <a:lnTo>
                  <a:pt x="188" y="99"/>
                </a:lnTo>
                <a:lnTo>
                  <a:pt x="188" y="12"/>
                </a:lnTo>
                <a:lnTo>
                  <a:pt x="16" y="0"/>
                </a:lnTo>
              </a:path>
            </a:pathLst>
          </a:custGeom>
          <a:solidFill>
            <a:srgbClr val="FF0033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30" name="Freeform 97"/>
          <p:cNvSpPr>
            <a:spLocks/>
          </p:cNvSpPr>
          <p:nvPr/>
        </p:nvSpPr>
        <p:spPr bwMode="auto">
          <a:xfrm>
            <a:off x="6102877" y="2684463"/>
            <a:ext cx="2490669" cy="620712"/>
          </a:xfrm>
          <a:custGeom>
            <a:avLst/>
            <a:gdLst>
              <a:gd name="T0" fmla="*/ 434 w 1221"/>
              <a:gd name="T1" fmla="*/ 3 h 391"/>
              <a:gd name="T2" fmla="*/ 563 w 1221"/>
              <a:gd name="T3" fmla="*/ 0 h 391"/>
              <a:gd name="T4" fmla="*/ 708 w 1221"/>
              <a:gd name="T5" fmla="*/ 0 h 391"/>
              <a:gd name="T6" fmla="*/ 905 w 1221"/>
              <a:gd name="T7" fmla="*/ 11 h 391"/>
              <a:gd name="T8" fmla="*/ 1066 w 1221"/>
              <a:gd name="T9" fmla="*/ 22 h 391"/>
              <a:gd name="T10" fmla="*/ 1213 w 1221"/>
              <a:gd name="T11" fmla="*/ 55 h 391"/>
              <a:gd name="T12" fmla="*/ 1220 w 1221"/>
              <a:gd name="T13" fmla="*/ 66 h 391"/>
              <a:gd name="T14" fmla="*/ 1153 w 1221"/>
              <a:gd name="T15" fmla="*/ 94 h 391"/>
              <a:gd name="T16" fmla="*/ 1114 w 1221"/>
              <a:gd name="T17" fmla="*/ 113 h 391"/>
              <a:gd name="T18" fmla="*/ 1080 w 1221"/>
              <a:gd name="T19" fmla="*/ 134 h 391"/>
              <a:gd name="T20" fmla="*/ 1049 w 1221"/>
              <a:gd name="T21" fmla="*/ 153 h 391"/>
              <a:gd name="T22" fmla="*/ 1014 w 1221"/>
              <a:gd name="T23" fmla="*/ 177 h 391"/>
              <a:gd name="T24" fmla="*/ 982 w 1221"/>
              <a:gd name="T25" fmla="*/ 199 h 391"/>
              <a:gd name="T26" fmla="*/ 966 w 1221"/>
              <a:gd name="T27" fmla="*/ 215 h 391"/>
              <a:gd name="T28" fmla="*/ 957 w 1221"/>
              <a:gd name="T29" fmla="*/ 227 h 391"/>
              <a:gd name="T30" fmla="*/ 953 w 1221"/>
              <a:gd name="T31" fmla="*/ 242 h 391"/>
              <a:gd name="T32" fmla="*/ 716 w 1221"/>
              <a:gd name="T33" fmla="*/ 232 h 391"/>
              <a:gd name="T34" fmla="*/ 712 w 1221"/>
              <a:gd name="T35" fmla="*/ 272 h 391"/>
              <a:gd name="T36" fmla="*/ 708 w 1221"/>
              <a:gd name="T37" fmla="*/ 335 h 391"/>
              <a:gd name="T38" fmla="*/ 705 w 1221"/>
              <a:gd name="T39" fmla="*/ 390 h 391"/>
              <a:gd name="T40" fmla="*/ 670 w 1221"/>
              <a:gd name="T41" fmla="*/ 387 h 391"/>
              <a:gd name="T42" fmla="*/ 434 w 1221"/>
              <a:gd name="T43" fmla="*/ 365 h 391"/>
              <a:gd name="T44" fmla="*/ 350 w 1221"/>
              <a:gd name="T45" fmla="*/ 359 h 391"/>
              <a:gd name="T46" fmla="*/ 219 w 1221"/>
              <a:gd name="T47" fmla="*/ 341 h 391"/>
              <a:gd name="T48" fmla="*/ 220 w 1221"/>
              <a:gd name="T49" fmla="*/ 187 h 391"/>
              <a:gd name="T50" fmla="*/ 45 w 1221"/>
              <a:gd name="T51" fmla="*/ 174 h 391"/>
              <a:gd name="T52" fmla="*/ 32 w 1221"/>
              <a:gd name="T53" fmla="*/ 278 h 391"/>
              <a:gd name="T54" fmla="*/ 28 w 1221"/>
              <a:gd name="T55" fmla="*/ 315 h 391"/>
              <a:gd name="T56" fmla="*/ 0 w 1221"/>
              <a:gd name="T57" fmla="*/ 311 h 391"/>
              <a:gd name="T58" fmla="*/ 10 w 1221"/>
              <a:gd name="T59" fmla="*/ 246 h 391"/>
              <a:gd name="T60" fmla="*/ 21 w 1221"/>
              <a:gd name="T61" fmla="*/ 192 h 391"/>
              <a:gd name="T62" fmla="*/ 32 w 1221"/>
              <a:gd name="T63" fmla="*/ 159 h 391"/>
              <a:gd name="T64" fmla="*/ 38 w 1221"/>
              <a:gd name="T65" fmla="*/ 144 h 391"/>
              <a:gd name="T66" fmla="*/ 60 w 1221"/>
              <a:gd name="T67" fmla="*/ 127 h 391"/>
              <a:gd name="T68" fmla="*/ 108 w 1221"/>
              <a:gd name="T69" fmla="*/ 112 h 391"/>
              <a:gd name="T70" fmla="*/ 434 w 1221"/>
              <a:gd name="T71" fmla="*/ 3 h 39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221"/>
              <a:gd name="T109" fmla="*/ 0 h 391"/>
              <a:gd name="T110" fmla="*/ 1221 w 1221"/>
              <a:gd name="T111" fmla="*/ 391 h 39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221" h="391">
                <a:moveTo>
                  <a:pt x="434" y="3"/>
                </a:moveTo>
                <a:lnTo>
                  <a:pt x="563" y="0"/>
                </a:lnTo>
                <a:lnTo>
                  <a:pt x="708" y="0"/>
                </a:lnTo>
                <a:lnTo>
                  <a:pt x="905" y="11"/>
                </a:lnTo>
                <a:lnTo>
                  <a:pt x="1066" y="22"/>
                </a:lnTo>
                <a:lnTo>
                  <a:pt x="1213" y="55"/>
                </a:lnTo>
                <a:lnTo>
                  <a:pt x="1220" y="66"/>
                </a:lnTo>
                <a:lnTo>
                  <a:pt x="1153" y="94"/>
                </a:lnTo>
                <a:lnTo>
                  <a:pt x="1114" y="113"/>
                </a:lnTo>
                <a:lnTo>
                  <a:pt x="1080" y="134"/>
                </a:lnTo>
                <a:lnTo>
                  <a:pt x="1049" y="153"/>
                </a:lnTo>
                <a:lnTo>
                  <a:pt x="1014" y="177"/>
                </a:lnTo>
                <a:lnTo>
                  <a:pt x="982" y="199"/>
                </a:lnTo>
                <a:lnTo>
                  <a:pt x="966" y="215"/>
                </a:lnTo>
                <a:lnTo>
                  <a:pt x="957" y="227"/>
                </a:lnTo>
                <a:lnTo>
                  <a:pt x="953" y="242"/>
                </a:lnTo>
                <a:lnTo>
                  <a:pt x="716" y="232"/>
                </a:lnTo>
                <a:lnTo>
                  <a:pt x="712" y="272"/>
                </a:lnTo>
                <a:lnTo>
                  <a:pt x="708" y="335"/>
                </a:lnTo>
                <a:lnTo>
                  <a:pt x="705" y="390"/>
                </a:lnTo>
                <a:lnTo>
                  <a:pt x="670" y="387"/>
                </a:lnTo>
                <a:lnTo>
                  <a:pt x="434" y="365"/>
                </a:lnTo>
                <a:lnTo>
                  <a:pt x="350" y="359"/>
                </a:lnTo>
                <a:lnTo>
                  <a:pt x="219" y="341"/>
                </a:lnTo>
                <a:lnTo>
                  <a:pt x="220" y="187"/>
                </a:lnTo>
                <a:lnTo>
                  <a:pt x="45" y="174"/>
                </a:lnTo>
                <a:lnTo>
                  <a:pt x="32" y="278"/>
                </a:lnTo>
                <a:lnTo>
                  <a:pt x="28" y="315"/>
                </a:lnTo>
                <a:lnTo>
                  <a:pt x="0" y="311"/>
                </a:lnTo>
                <a:lnTo>
                  <a:pt x="10" y="246"/>
                </a:lnTo>
                <a:lnTo>
                  <a:pt x="21" y="192"/>
                </a:lnTo>
                <a:lnTo>
                  <a:pt x="32" y="159"/>
                </a:lnTo>
                <a:lnTo>
                  <a:pt x="38" y="144"/>
                </a:lnTo>
                <a:lnTo>
                  <a:pt x="60" y="127"/>
                </a:lnTo>
                <a:lnTo>
                  <a:pt x="108" y="112"/>
                </a:lnTo>
                <a:lnTo>
                  <a:pt x="434" y="3"/>
                </a:lnTo>
              </a:path>
            </a:pathLst>
          </a:custGeom>
          <a:solidFill>
            <a:srgbClr val="FF0033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31" name="Freeform 98"/>
          <p:cNvSpPr>
            <a:spLocks/>
          </p:cNvSpPr>
          <p:nvPr/>
        </p:nvSpPr>
        <p:spPr bwMode="auto">
          <a:xfrm>
            <a:off x="6559958" y="2928938"/>
            <a:ext cx="1007271" cy="381000"/>
          </a:xfrm>
          <a:custGeom>
            <a:avLst/>
            <a:gdLst>
              <a:gd name="T0" fmla="*/ 14 w 494"/>
              <a:gd name="T1" fmla="*/ 9 h 240"/>
              <a:gd name="T2" fmla="*/ 37 w 494"/>
              <a:gd name="T3" fmla="*/ 0 h 240"/>
              <a:gd name="T4" fmla="*/ 139 w 494"/>
              <a:gd name="T5" fmla="*/ 6 h 240"/>
              <a:gd name="T6" fmla="*/ 271 w 494"/>
              <a:gd name="T7" fmla="*/ 21 h 240"/>
              <a:gd name="T8" fmla="*/ 401 w 494"/>
              <a:gd name="T9" fmla="*/ 30 h 240"/>
              <a:gd name="T10" fmla="*/ 468 w 494"/>
              <a:gd name="T11" fmla="*/ 34 h 240"/>
              <a:gd name="T12" fmla="*/ 487 w 494"/>
              <a:gd name="T13" fmla="*/ 40 h 240"/>
              <a:gd name="T14" fmla="*/ 493 w 494"/>
              <a:gd name="T15" fmla="*/ 59 h 240"/>
              <a:gd name="T16" fmla="*/ 487 w 494"/>
              <a:gd name="T17" fmla="*/ 117 h 240"/>
              <a:gd name="T18" fmla="*/ 483 w 494"/>
              <a:gd name="T19" fmla="*/ 172 h 240"/>
              <a:gd name="T20" fmla="*/ 480 w 494"/>
              <a:gd name="T21" fmla="*/ 215 h 240"/>
              <a:gd name="T22" fmla="*/ 477 w 494"/>
              <a:gd name="T23" fmla="*/ 227 h 240"/>
              <a:gd name="T24" fmla="*/ 474 w 494"/>
              <a:gd name="T25" fmla="*/ 233 h 240"/>
              <a:gd name="T26" fmla="*/ 456 w 494"/>
              <a:gd name="T27" fmla="*/ 239 h 240"/>
              <a:gd name="T28" fmla="*/ 197 w 494"/>
              <a:gd name="T29" fmla="*/ 224 h 240"/>
              <a:gd name="T30" fmla="*/ 142 w 494"/>
              <a:gd name="T31" fmla="*/ 218 h 240"/>
              <a:gd name="T32" fmla="*/ 0 w 494"/>
              <a:gd name="T33" fmla="*/ 203 h 240"/>
              <a:gd name="T34" fmla="*/ 0 w 494"/>
              <a:gd name="T35" fmla="*/ 191 h 240"/>
              <a:gd name="T36" fmla="*/ 0 w 494"/>
              <a:gd name="T37" fmla="*/ 49 h 240"/>
              <a:gd name="T38" fmla="*/ 4 w 494"/>
              <a:gd name="T39" fmla="*/ 24 h 240"/>
              <a:gd name="T40" fmla="*/ 14 w 494"/>
              <a:gd name="T41" fmla="*/ 9 h 24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94"/>
              <a:gd name="T64" fmla="*/ 0 h 240"/>
              <a:gd name="T65" fmla="*/ 494 w 494"/>
              <a:gd name="T66" fmla="*/ 240 h 24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94" h="240">
                <a:moveTo>
                  <a:pt x="14" y="9"/>
                </a:moveTo>
                <a:lnTo>
                  <a:pt x="37" y="0"/>
                </a:lnTo>
                <a:lnTo>
                  <a:pt x="139" y="6"/>
                </a:lnTo>
                <a:lnTo>
                  <a:pt x="271" y="21"/>
                </a:lnTo>
                <a:lnTo>
                  <a:pt x="401" y="30"/>
                </a:lnTo>
                <a:lnTo>
                  <a:pt x="468" y="34"/>
                </a:lnTo>
                <a:lnTo>
                  <a:pt x="487" y="40"/>
                </a:lnTo>
                <a:lnTo>
                  <a:pt x="493" y="59"/>
                </a:lnTo>
                <a:lnTo>
                  <a:pt x="487" y="117"/>
                </a:lnTo>
                <a:lnTo>
                  <a:pt x="483" y="172"/>
                </a:lnTo>
                <a:lnTo>
                  <a:pt x="480" y="215"/>
                </a:lnTo>
                <a:lnTo>
                  <a:pt x="477" y="227"/>
                </a:lnTo>
                <a:lnTo>
                  <a:pt x="474" y="233"/>
                </a:lnTo>
                <a:lnTo>
                  <a:pt x="456" y="239"/>
                </a:lnTo>
                <a:lnTo>
                  <a:pt x="197" y="224"/>
                </a:lnTo>
                <a:lnTo>
                  <a:pt x="142" y="218"/>
                </a:lnTo>
                <a:lnTo>
                  <a:pt x="0" y="203"/>
                </a:lnTo>
                <a:lnTo>
                  <a:pt x="0" y="191"/>
                </a:lnTo>
                <a:lnTo>
                  <a:pt x="0" y="49"/>
                </a:lnTo>
                <a:lnTo>
                  <a:pt x="4" y="24"/>
                </a:lnTo>
                <a:lnTo>
                  <a:pt x="14" y="9"/>
                </a:lnTo>
              </a:path>
            </a:pathLst>
          </a:custGeom>
          <a:solidFill>
            <a:srgbClr val="FF0033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32" name="Freeform 99"/>
          <p:cNvSpPr>
            <a:spLocks/>
          </p:cNvSpPr>
          <p:nvPr/>
        </p:nvSpPr>
        <p:spPr bwMode="auto">
          <a:xfrm>
            <a:off x="6591701" y="2693988"/>
            <a:ext cx="687737" cy="246062"/>
          </a:xfrm>
          <a:custGeom>
            <a:avLst/>
            <a:gdLst>
              <a:gd name="T0" fmla="*/ 336 w 337"/>
              <a:gd name="T1" fmla="*/ 0 h 155"/>
              <a:gd name="T2" fmla="*/ 191 w 337"/>
              <a:gd name="T3" fmla="*/ 56 h 155"/>
              <a:gd name="T4" fmla="*/ 95 w 337"/>
              <a:gd name="T5" fmla="*/ 92 h 155"/>
              <a:gd name="T6" fmla="*/ 40 w 337"/>
              <a:gd name="T7" fmla="*/ 120 h 155"/>
              <a:gd name="T8" fmla="*/ 12 w 337"/>
              <a:gd name="T9" fmla="*/ 138 h 155"/>
              <a:gd name="T10" fmla="*/ 0 w 337"/>
              <a:gd name="T11" fmla="*/ 154 h 1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7"/>
              <a:gd name="T19" fmla="*/ 0 h 155"/>
              <a:gd name="T20" fmla="*/ 337 w 337"/>
              <a:gd name="T21" fmla="*/ 155 h 1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7" h="155">
                <a:moveTo>
                  <a:pt x="336" y="0"/>
                </a:moveTo>
                <a:lnTo>
                  <a:pt x="191" y="56"/>
                </a:lnTo>
                <a:lnTo>
                  <a:pt x="95" y="92"/>
                </a:lnTo>
                <a:lnTo>
                  <a:pt x="40" y="120"/>
                </a:lnTo>
                <a:lnTo>
                  <a:pt x="12" y="138"/>
                </a:lnTo>
                <a:lnTo>
                  <a:pt x="0" y="1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33" name="Freeform 100"/>
          <p:cNvSpPr>
            <a:spLocks/>
          </p:cNvSpPr>
          <p:nvPr/>
        </p:nvSpPr>
        <p:spPr bwMode="auto">
          <a:xfrm>
            <a:off x="7042432" y="2700338"/>
            <a:ext cx="611558" cy="258762"/>
          </a:xfrm>
          <a:custGeom>
            <a:avLst/>
            <a:gdLst>
              <a:gd name="T0" fmla="*/ 299 w 300"/>
              <a:gd name="T1" fmla="*/ 0 h 163"/>
              <a:gd name="T2" fmla="*/ 145 w 300"/>
              <a:gd name="T3" fmla="*/ 64 h 163"/>
              <a:gd name="T4" fmla="*/ 53 w 300"/>
              <a:gd name="T5" fmla="*/ 107 h 163"/>
              <a:gd name="T6" fmla="*/ 16 w 300"/>
              <a:gd name="T7" fmla="*/ 128 h 163"/>
              <a:gd name="T8" fmla="*/ 0 w 300"/>
              <a:gd name="T9" fmla="*/ 147 h 163"/>
              <a:gd name="T10" fmla="*/ 0 w 300"/>
              <a:gd name="T11" fmla="*/ 162 h 163"/>
              <a:gd name="T12" fmla="*/ 19 w 300"/>
              <a:gd name="T13" fmla="*/ 162 h 163"/>
              <a:gd name="T14" fmla="*/ 25 w 300"/>
              <a:gd name="T15" fmla="*/ 144 h 163"/>
              <a:gd name="T16" fmla="*/ 46 w 300"/>
              <a:gd name="T17" fmla="*/ 128 h 163"/>
              <a:gd name="T18" fmla="*/ 83 w 300"/>
              <a:gd name="T19" fmla="*/ 110 h 163"/>
              <a:gd name="T20" fmla="*/ 299 w 300"/>
              <a:gd name="T21" fmla="*/ 0 h 16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00"/>
              <a:gd name="T34" fmla="*/ 0 h 163"/>
              <a:gd name="T35" fmla="*/ 300 w 300"/>
              <a:gd name="T36" fmla="*/ 163 h 16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00" h="163">
                <a:moveTo>
                  <a:pt x="299" y="0"/>
                </a:moveTo>
                <a:lnTo>
                  <a:pt x="145" y="64"/>
                </a:lnTo>
                <a:lnTo>
                  <a:pt x="53" y="107"/>
                </a:lnTo>
                <a:lnTo>
                  <a:pt x="16" y="128"/>
                </a:lnTo>
                <a:lnTo>
                  <a:pt x="0" y="147"/>
                </a:lnTo>
                <a:lnTo>
                  <a:pt x="0" y="162"/>
                </a:lnTo>
                <a:lnTo>
                  <a:pt x="19" y="162"/>
                </a:lnTo>
                <a:lnTo>
                  <a:pt x="25" y="144"/>
                </a:lnTo>
                <a:lnTo>
                  <a:pt x="46" y="128"/>
                </a:lnTo>
                <a:lnTo>
                  <a:pt x="83" y="110"/>
                </a:lnTo>
                <a:lnTo>
                  <a:pt x="299" y="0"/>
                </a:lnTo>
              </a:path>
            </a:pathLst>
          </a:custGeom>
          <a:solidFill>
            <a:srgbClr val="FF0033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34" name="Freeform 101"/>
          <p:cNvSpPr>
            <a:spLocks/>
          </p:cNvSpPr>
          <p:nvPr/>
        </p:nvSpPr>
        <p:spPr bwMode="auto">
          <a:xfrm>
            <a:off x="7558765" y="2733676"/>
            <a:ext cx="636951" cy="371475"/>
          </a:xfrm>
          <a:custGeom>
            <a:avLst/>
            <a:gdLst>
              <a:gd name="T0" fmla="*/ 311 w 312"/>
              <a:gd name="T1" fmla="*/ 0 h 234"/>
              <a:gd name="T2" fmla="*/ 166 w 312"/>
              <a:gd name="T3" fmla="*/ 77 h 234"/>
              <a:gd name="T4" fmla="*/ 100 w 312"/>
              <a:gd name="T5" fmla="*/ 113 h 234"/>
              <a:gd name="T6" fmla="*/ 75 w 312"/>
              <a:gd name="T7" fmla="*/ 125 h 234"/>
              <a:gd name="T8" fmla="*/ 54 w 312"/>
              <a:gd name="T9" fmla="*/ 140 h 234"/>
              <a:gd name="T10" fmla="*/ 35 w 312"/>
              <a:gd name="T11" fmla="*/ 153 h 234"/>
              <a:gd name="T12" fmla="*/ 21 w 312"/>
              <a:gd name="T13" fmla="*/ 166 h 234"/>
              <a:gd name="T14" fmla="*/ 14 w 312"/>
              <a:gd name="T15" fmla="*/ 186 h 234"/>
              <a:gd name="T16" fmla="*/ 6 w 312"/>
              <a:gd name="T17" fmla="*/ 212 h 234"/>
              <a:gd name="T18" fmla="*/ 3 w 312"/>
              <a:gd name="T19" fmla="*/ 233 h 234"/>
              <a:gd name="T20" fmla="*/ 0 w 312"/>
              <a:gd name="T21" fmla="*/ 157 h 234"/>
              <a:gd name="T22" fmla="*/ 9 w 312"/>
              <a:gd name="T23" fmla="*/ 147 h 234"/>
              <a:gd name="T24" fmla="*/ 20 w 312"/>
              <a:gd name="T25" fmla="*/ 138 h 234"/>
              <a:gd name="T26" fmla="*/ 37 w 312"/>
              <a:gd name="T27" fmla="*/ 124 h 234"/>
              <a:gd name="T28" fmla="*/ 65 w 312"/>
              <a:gd name="T29" fmla="*/ 107 h 234"/>
              <a:gd name="T30" fmla="*/ 102 w 312"/>
              <a:gd name="T31" fmla="*/ 92 h 234"/>
              <a:gd name="T32" fmla="*/ 311 w 312"/>
              <a:gd name="T33" fmla="*/ 0 h 2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12"/>
              <a:gd name="T52" fmla="*/ 0 h 234"/>
              <a:gd name="T53" fmla="*/ 312 w 312"/>
              <a:gd name="T54" fmla="*/ 234 h 23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12" h="234">
                <a:moveTo>
                  <a:pt x="311" y="0"/>
                </a:moveTo>
                <a:lnTo>
                  <a:pt x="166" y="77"/>
                </a:lnTo>
                <a:lnTo>
                  <a:pt x="100" y="113"/>
                </a:lnTo>
                <a:lnTo>
                  <a:pt x="75" y="125"/>
                </a:lnTo>
                <a:lnTo>
                  <a:pt x="54" y="140"/>
                </a:lnTo>
                <a:lnTo>
                  <a:pt x="35" y="153"/>
                </a:lnTo>
                <a:lnTo>
                  <a:pt x="21" y="166"/>
                </a:lnTo>
                <a:lnTo>
                  <a:pt x="14" y="186"/>
                </a:lnTo>
                <a:lnTo>
                  <a:pt x="6" y="212"/>
                </a:lnTo>
                <a:lnTo>
                  <a:pt x="3" y="233"/>
                </a:lnTo>
                <a:lnTo>
                  <a:pt x="0" y="157"/>
                </a:lnTo>
                <a:lnTo>
                  <a:pt x="9" y="147"/>
                </a:lnTo>
                <a:lnTo>
                  <a:pt x="20" y="138"/>
                </a:lnTo>
                <a:lnTo>
                  <a:pt x="37" y="124"/>
                </a:lnTo>
                <a:lnTo>
                  <a:pt x="65" y="107"/>
                </a:lnTo>
                <a:lnTo>
                  <a:pt x="102" y="92"/>
                </a:lnTo>
                <a:lnTo>
                  <a:pt x="311" y="0"/>
                </a:lnTo>
              </a:path>
            </a:pathLst>
          </a:custGeom>
          <a:solidFill>
            <a:srgbClr val="FF0033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35" name="Freeform 102"/>
          <p:cNvSpPr>
            <a:spLocks/>
          </p:cNvSpPr>
          <p:nvPr/>
        </p:nvSpPr>
        <p:spPr bwMode="auto">
          <a:xfrm>
            <a:off x="6600165" y="2987676"/>
            <a:ext cx="926859" cy="314325"/>
          </a:xfrm>
          <a:custGeom>
            <a:avLst/>
            <a:gdLst>
              <a:gd name="T0" fmla="*/ 10 w 454"/>
              <a:gd name="T1" fmla="*/ 0 h 198"/>
              <a:gd name="T2" fmla="*/ 110 w 454"/>
              <a:gd name="T3" fmla="*/ 10 h 198"/>
              <a:gd name="T4" fmla="*/ 217 w 454"/>
              <a:gd name="T5" fmla="*/ 21 h 198"/>
              <a:gd name="T6" fmla="*/ 324 w 454"/>
              <a:gd name="T7" fmla="*/ 30 h 198"/>
              <a:gd name="T8" fmla="*/ 409 w 454"/>
              <a:gd name="T9" fmla="*/ 34 h 198"/>
              <a:gd name="T10" fmla="*/ 444 w 454"/>
              <a:gd name="T11" fmla="*/ 36 h 198"/>
              <a:gd name="T12" fmla="*/ 451 w 454"/>
              <a:gd name="T13" fmla="*/ 46 h 198"/>
              <a:gd name="T14" fmla="*/ 453 w 454"/>
              <a:gd name="T15" fmla="*/ 59 h 198"/>
              <a:gd name="T16" fmla="*/ 453 w 454"/>
              <a:gd name="T17" fmla="*/ 131 h 198"/>
              <a:gd name="T18" fmla="*/ 451 w 454"/>
              <a:gd name="T19" fmla="*/ 173 h 198"/>
              <a:gd name="T20" fmla="*/ 450 w 454"/>
              <a:gd name="T21" fmla="*/ 197 h 198"/>
              <a:gd name="T22" fmla="*/ 425 w 454"/>
              <a:gd name="T23" fmla="*/ 196 h 198"/>
              <a:gd name="T24" fmla="*/ 408 w 454"/>
              <a:gd name="T25" fmla="*/ 194 h 198"/>
              <a:gd name="T26" fmla="*/ 373 w 454"/>
              <a:gd name="T27" fmla="*/ 194 h 198"/>
              <a:gd name="T28" fmla="*/ 273 w 454"/>
              <a:gd name="T29" fmla="*/ 183 h 198"/>
              <a:gd name="T30" fmla="*/ 188 w 454"/>
              <a:gd name="T31" fmla="*/ 177 h 198"/>
              <a:gd name="T32" fmla="*/ 99 w 454"/>
              <a:gd name="T33" fmla="*/ 168 h 198"/>
              <a:gd name="T34" fmla="*/ 8 w 454"/>
              <a:gd name="T35" fmla="*/ 155 h 198"/>
              <a:gd name="T36" fmla="*/ 0 w 454"/>
              <a:gd name="T37" fmla="*/ 152 h 198"/>
              <a:gd name="T38" fmla="*/ 0 w 454"/>
              <a:gd name="T39" fmla="*/ 118 h 198"/>
              <a:gd name="T40" fmla="*/ 0 w 454"/>
              <a:gd name="T41" fmla="*/ 58 h 198"/>
              <a:gd name="T42" fmla="*/ 0 w 454"/>
              <a:gd name="T43" fmla="*/ 21 h 198"/>
              <a:gd name="T44" fmla="*/ 2 w 454"/>
              <a:gd name="T45" fmla="*/ 7 h 198"/>
              <a:gd name="T46" fmla="*/ 10 w 454"/>
              <a:gd name="T47" fmla="*/ 0 h 19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54"/>
              <a:gd name="T73" fmla="*/ 0 h 198"/>
              <a:gd name="T74" fmla="*/ 454 w 454"/>
              <a:gd name="T75" fmla="*/ 198 h 19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54" h="198">
                <a:moveTo>
                  <a:pt x="10" y="0"/>
                </a:moveTo>
                <a:lnTo>
                  <a:pt x="110" y="10"/>
                </a:lnTo>
                <a:lnTo>
                  <a:pt x="217" y="21"/>
                </a:lnTo>
                <a:lnTo>
                  <a:pt x="324" y="30"/>
                </a:lnTo>
                <a:lnTo>
                  <a:pt x="409" y="34"/>
                </a:lnTo>
                <a:lnTo>
                  <a:pt x="444" y="36"/>
                </a:lnTo>
                <a:lnTo>
                  <a:pt x="451" y="46"/>
                </a:lnTo>
                <a:lnTo>
                  <a:pt x="453" y="59"/>
                </a:lnTo>
                <a:lnTo>
                  <a:pt x="453" y="131"/>
                </a:lnTo>
                <a:lnTo>
                  <a:pt x="451" y="173"/>
                </a:lnTo>
                <a:lnTo>
                  <a:pt x="450" y="197"/>
                </a:lnTo>
                <a:lnTo>
                  <a:pt x="425" y="196"/>
                </a:lnTo>
                <a:lnTo>
                  <a:pt x="408" y="194"/>
                </a:lnTo>
                <a:lnTo>
                  <a:pt x="373" y="194"/>
                </a:lnTo>
                <a:lnTo>
                  <a:pt x="273" y="183"/>
                </a:lnTo>
                <a:lnTo>
                  <a:pt x="188" y="177"/>
                </a:lnTo>
                <a:lnTo>
                  <a:pt x="99" y="168"/>
                </a:lnTo>
                <a:lnTo>
                  <a:pt x="8" y="155"/>
                </a:lnTo>
                <a:lnTo>
                  <a:pt x="0" y="152"/>
                </a:lnTo>
                <a:lnTo>
                  <a:pt x="0" y="118"/>
                </a:lnTo>
                <a:lnTo>
                  <a:pt x="0" y="58"/>
                </a:lnTo>
                <a:lnTo>
                  <a:pt x="0" y="21"/>
                </a:lnTo>
                <a:lnTo>
                  <a:pt x="2" y="7"/>
                </a:lnTo>
                <a:lnTo>
                  <a:pt x="10" y="0"/>
                </a:lnTo>
              </a:path>
            </a:pathLst>
          </a:custGeom>
          <a:solidFill>
            <a:srgbClr val="626262"/>
          </a:solidFill>
          <a:ln w="12700" cap="rnd" cmpd="sng">
            <a:solidFill>
              <a:srgbClr val="DFDFDF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36" name="Freeform 103"/>
          <p:cNvSpPr>
            <a:spLocks/>
          </p:cNvSpPr>
          <p:nvPr/>
        </p:nvSpPr>
        <p:spPr bwMode="auto">
          <a:xfrm>
            <a:off x="6604398" y="3108326"/>
            <a:ext cx="918394" cy="66675"/>
          </a:xfrm>
          <a:custGeom>
            <a:avLst/>
            <a:gdLst>
              <a:gd name="T0" fmla="*/ 0 w 449"/>
              <a:gd name="T1" fmla="*/ 0 h 42"/>
              <a:gd name="T2" fmla="*/ 89 w 449"/>
              <a:gd name="T3" fmla="*/ 10 h 42"/>
              <a:gd name="T4" fmla="*/ 183 w 449"/>
              <a:gd name="T5" fmla="*/ 20 h 42"/>
              <a:gd name="T6" fmla="*/ 283 w 449"/>
              <a:gd name="T7" fmla="*/ 29 h 42"/>
              <a:gd name="T8" fmla="*/ 388 w 449"/>
              <a:gd name="T9" fmla="*/ 38 h 42"/>
              <a:gd name="T10" fmla="*/ 448 w 449"/>
              <a:gd name="T11" fmla="*/ 41 h 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9"/>
              <a:gd name="T19" fmla="*/ 0 h 42"/>
              <a:gd name="T20" fmla="*/ 449 w 449"/>
              <a:gd name="T21" fmla="*/ 42 h 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9" h="42">
                <a:moveTo>
                  <a:pt x="0" y="0"/>
                </a:moveTo>
                <a:lnTo>
                  <a:pt x="89" y="10"/>
                </a:lnTo>
                <a:lnTo>
                  <a:pt x="183" y="20"/>
                </a:lnTo>
                <a:lnTo>
                  <a:pt x="283" y="29"/>
                </a:lnTo>
                <a:lnTo>
                  <a:pt x="388" y="38"/>
                </a:lnTo>
                <a:lnTo>
                  <a:pt x="448" y="41"/>
                </a:lnTo>
              </a:path>
            </a:pathLst>
          </a:custGeom>
          <a:noFill/>
          <a:ln w="12700" cap="rnd" cmpd="sng">
            <a:solidFill>
              <a:srgbClr val="DFDFDF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37" name="Line 104"/>
          <p:cNvSpPr>
            <a:spLocks noChangeShapeType="1"/>
          </p:cNvSpPr>
          <p:nvPr/>
        </p:nvSpPr>
        <p:spPr bwMode="auto">
          <a:xfrm>
            <a:off x="6701738" y="3003550"/>
            <a:ext cx="0" cy="24130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38" name="Line 105"/>
          <p:cNvSpPr>
            <a:spLocks noChangeShapeType="1"/>
          </p:cNvSpPr>
          <p:nvPr/>
        </p:nvSpPr>
        <p:spPr bwMode="auto">
          <a:xfrm>
            <a:off x="6805427" y="3008313"/>
            <a:ext cx="0" cy="252412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39" name="Line 106"/>
          <p:cNvSpPr>
            <a:spLocks noChangeShapeType="1"/>
          </p:cNvSpPr>
          <p:nvPr/>
        </p:nvSpPr>
        <p:spPr bwMode="auto">
          <a:xfrm>
            <a:off x="6904885" y="3024189"/>
            <a:ext cx="0" cy="236537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40" name="Line 107"/>
          <p:cNvSpPr>
            <a:spLocks noChangeShapeType="1"/>
          </p:cNvSpPr>
          <p:nvPr/>
        </p:nvSpPr>
        <p:spPr bwMode="auto">
          <a:xfrm>
            <a:off x="7010692" y="3033713"/>
            <a:ext cx="4232" cy="241300"/>
          </a:xfrm>
          <a:prstGeom prst="line">
            <a:avLst/>
          </a:prstGeom>
          <a:noFill/>
          <a:ln w="12700">
            <a:solidFill>
              <a:srgbClr val="DFDFD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41" name="Line 108"/>
          <p:cNvSpPr>
            <a:spLocks noChangeShapeType="1"/>
          </p:cNvSpPr>
          <p:nvPr/>
        </p:nvSpPr>
        <p:spPr bwMode="auto">
          <a:xfrm flipH="1">
            <a:off x="7129194" y="3038476"/>
            <a:ext cx="4232" cy="244475"/>
          </a:xfrm>
          <a:prstGeom prst="line">
            <a:avLst/>
          </a:prstGeom>
          <a:noFill/>
          <a:ln w="12700">
            <a:solidFill>
              <a:srgbClr val="DFDFD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42" name="Line 109"/>
          <p:cNvSpPr>
            <a:spLocks noChangeShapeType="1"/>
          </p:cNvSpPr>
          <p:nvPr/>
        </p:nvSpPr>
        <p:spPr bwMode="auto">
          <a:xfrm>
            <a:off x="7254044" y="3046413"/>
            <a:ext cx="0" cy="24130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43" name="Line 110"/>
          <p:cNvSpPr>
            <a:spLocks noChangeShapeType="1"/>
          </p:cNvSpPr>
          <p:nvPr/>
        </p:nvSpPr>
        <p:spPr bwMode="auto">
          <a:xfrm>
            <a:off x="7383127" y="3046413"/>
            <a:ext cx="0" cy="246062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44" name="Freeform 111"/>
          <p:cNvSpPr>
            <a:spLocks/>
          </p:cNvSpPr>
          <p:nvPr/>
        </p:nvSpPr>
        <p:spPr bwMode="auto">
          <a:xfrm>
            <a:off x="6610746" y="3051175"/>
            <a:ext cx="912046" cy="58738"/>
          </a:xfrm>
          <a:custGeom>
            <a:avLst/>
            <a:gdLst>
              <a:gd name="T0" fmla="*/ 0 w 446"/>
              <a:gd name="T1" fmla="*/ 0 h 37"/>
              <a:gd name="T2" fmla="*/ 91 w 446"/>
              <a:gd name="T3" fmla="*/ 8 h 37"/>
              <a:gd name="T4" fmla="*/ 214 w 446"/>
              <a:gd name="T5" fmla="*/ 21 h 37"/>
              <a:gd name="T6" fmla="*/ 308 w 446"/>
              <a:gd name="T7" fmla="*/ 28 h 37"/>
              <a:gd name="T8" fmla="*/ 398 w 446"/>
              <a:gd name="T9" fmla="*/ 34 h 37"/>
              <a:gd name="T10" fmla="*/ 445 w 446"/>
              <a:gd name="T11" fmla="*/ 36 h 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6"/>
              <a:gd name="T19" fmla="*/ 0 h 37"/>
              <a:gd name="T20" fmla="*/ 446 w 446"/>
              <a:gd name="T21" fmla="*/ 37 h 3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6" h="37">
                <a:moveTo>
                  <a:pt x="0" y="0"/>
                </a:moveTo>
                <a:lnTo>
                  <a:pt x="91" y="8"/>
                </a:lnTo>
                <a:lnTo>
                  <a:pt x="214" y="21"/>
                </a:lnTo>
                <a:lnTo>
                  <a:pt x="308" y="28"/>
                </a:lnTo>
                <a:lnTo>
                  <a:pt x="398" y="34"/>
                </a:lnTo>
                <a:lnTo>
                  <a:pt x="445" y="36"/>
                </a:lnTo>
              </a:path>
            </a:pathLst>
          </a:custGeom>
          <a:noFill/>
          <a:ln w="12700" cap="rnd" cmpd="sng">
            <a:solidFill>
              <a:srgbClr val="DFDFDF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45" name="Freeform 112"/>
          <p:cNvSpPr>
            <a:spLocks/>
          </p:cNvSpPr>
          <p:nvPr/>
        </p:nvSpPr>
        <p:spPr bwMode="auto">
          <a:xfrm>
            <a:off x="6604398" y="3167064"/>
            <a:ext cx="918394" cy="65087"/>
          </a:xfrm>
          <a:custGeom>
            <a:avLst/>
            <a:gdLst>
              <a:gd name="T0" fmla="*/ 0 w 449"/>
              <a:gd name="T1" fmla="*/ 0 h 41"/>
              <a:gd name="T2" fmla="*/ 82 w 449"/>
              <a:gd name="T3" fmla="*/ 9 h 41"/>
              <a:gd name="T4" fmla="*/ 211 w 449"/>
              <a:gd name="T5" fmla="*/ 21 h 41"/>
              <a:gd name="T6" fmla="*/ 314 w 449"/>
              <a:gd name="T7" fmla="*/ 32 h 41"/>
              <a:gd name="T8" fmla="*/ 401 w 449"/>
              <a:gd name="T9" fmla="*/ 37 h 41"/>
              <a:gd name="T10" fmla="*/ 448 w 449"/>
              <a:gd name="T11" fmla="*/ 40 h 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9"/>
              <a:gd name="T19" fmla="*/ 0 h 41"/>
              <a:gd name="T20" fmla="*/ 449 w 449"/>
              <a:gd name="T21" fmla="*/ 41 h 4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9" h="41">
                <a:moveTo>
                  <a:pt x="0" y="0"/>
                </a:moveTo>
                <a:lnTo>
                  <a:pt x="82" y="9"/>
                </a:lnTo>
                <a:lnTo>
                  <a:pt x="211" y="21"/>
                </a:lnTo>
                <a:lnTo>
                  <a:pt x="314" y="32"/>
                </a:lnTo>
                <a:lnTo>
                  <a:pt x="401" y="37"/>
                </a:lnTo>
                <a:lnTo>
                  <a:pt x="448" y="40"/>
                </a:lnTo>
              </a:path>
            </a:pathLst>
          </a:custGeom>
          <a:noFill/>
          <a:ln w="12700" cap="rnd" cmpd="sng">
            <a:solidFill>
              <a:srgbClr val="DFDFDF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46" name="Freeform 113"/>
          <p:cNvSpPr>
            <a:spLocks/>
          </p:cNvSpPr>
          <p:nvPr/>
        </p:nvSpPr>
        <p:spPr bwMode="auto">
          <a:xfrm>
            <a:off x="7548185" y="3221038"/>
            <a:ext cx="499403" cy="101600"/>
          </a:xfrm>
          <a:custGeom>
            <a:avLst/>
            <a:gdLst>
              <a:gd name="T0" fmla="*/ 2 w 245"/>
              <a:gd name="T1" fmla="*/ 0 h 64"/>
              <a:gd name="T2" fmla="*/ 242 w 245"/>
              <a:gd name="T3" fmla="*/ 6 h 64"/>
              <a:gd name="T4" fmla="*/ 244 w 245"/>
              <a:gd name="T5" fmla="*/ 63 h 64"/>
              <a:gd name="T6" fmla="*/ 0 w 245"/>
              <a:gd name="T7" fmla="*/ 52 h 64"/>
              <a:gd name="T8" fmla="*/ 2 w 245"/>
              <a:gd name="T9" fmla="*/ 0 h 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5"/>
              <a:gd name="T16" fmla="*/ 0 h 64"/>
              <a:gd name="T17" fmla="*/ 245 w 245"/>
              <a:gd name="T18" fmla="*/ 64 h 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5" h="64">
                <a:moveTo>
                  <a:pt x="2" y="0"/>
                </a:moveTo>
                <a:lnTo>
                  <a:pt x="242" y="6"/>
                </a:lnTo>
                <a:lnTo>
                  <a:pt x="244" y="63"/>
                </a:lnTo>
                <a:lnTo>
                  <a:pt x="0" y="52"/>
                </a:lnTo>
                <a:lnTo>
                  <a:pt x="2" y="0"/>
                </a:lnTo>
              </a:path>
            </a:pathLst>
          </a:custGeom>
          <a:solidFill>
            <a:srgbClr val="FF0033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47" name="Freeform 114"/>
          <p:cNvSpPr>
            <a:spLocks/>
          </p:cNvSpPr>
          <p:nvPr/>
        </p:nvSpPr>
        <p:spPr bwMode="auto">
          <a:xfrm>
            <a:off x="7556649" y="3051176"/>
            <a:ext cx="490939" cy="161925"/>
          </a:xfrm>
          <a:custGeom>
            <a:avLst/>
            <a:gdLst>
              <a:gd name="T0" fmla="*/ 0 w 241"/>
              <a:gd name="T1" fmla="*/ 101 h 102"/>
              <a:gd name="T2" fmla="*/ 27 w 241"/>
              <a:gd name="T3" fmla="*/ 90 h 102"/>
              <a:gd name="T4" fmla="*/ 240 w 241"/>
              <a:gd name="T5" fmla="*/ 96 h 102"/>
              <a:gd name="T6" fmla="*/ 236 w 241"/>
              <a:gd name="T7" fmla="*/ 11 h 102"/>
              <a:gd name="T8" fmla="*/ 20 w 241"/>
              <a:gd name="T9" fmla="*/ 0 h 102"/>
              <a:gd name="T10" fmla="*/ 6 w 241"/>
              <a:gd name="T11" fmla="*/ 19 h 102"/>
              <a:gd name="T12" fmla="*/ 0 w 241"/>
              <a:gd name="T13" fmla="*/ 101 h 1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1"/>
              <a:gd name="T22" fmla="*/ 0 h 102"/>
              <a:gd name="T23" fmla="*/ 241 w 241"/>
              <a:gd name="T24" fmla="*/ 102 h 10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1" h="102">
                <a:moveTo>
                  <a:pt x="0" y="101"/>
                </a:moveTo>
                <a:lnTo>
                  <a:pt x="27" y="90"/>
                </a:lnTo>
                <a:lnTo>
                  <a:pt x="240" y="96"/>
                </a:lnTo>
                <a:lnTo>
                  <a:pt x="236" y="11"/>
                </a:lnTo>
                <a:lnTo>
                  <a:pt x="20" y="0"/>
                </a:lnTo>
                <a:lnTo>
                  <a:pt x="6" y="19"/>
                </a:lnTo>
                <a:lnTo>
                  <a:pt x="0" y="101"/>
                </a:lnTo>
              </a:path>
            </a:pathLst>
          </a:custGeom>
          <a:solidFill>
            <a:srgbClr val="FF0033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48" name="Freeform 115"/>
          <p:cNvSpPr>
            <a:spLocks/>
          </p:cNvSpPr>
          <p:nvPr/>
        </p:nvSpPr>
        <p:spPr bwMode="auto">
          <a:xfrm>
            <a:off x="7539720" y="3198813"/>
            <a:ext cx="507868" cy="38100"/>
          </a:xfrm>
          <a:custGeom>
            <a:avLst/>
            <a:gdLst>
              <a:gd name="T0" fmla="*/ 0 w 249"/>
              <a:gd name="T1" fmla="*/ 14 h 24"/>
              <a:gd name="T2" fmla="*/ 31 w 249"/>
              <a:gd name="T3" fmla="*/ 0 h 24"/>
              <a:gd name="T4" fmla="*/ 248 w 249"/>
              <a:gd name="T5" fmla="*/ 6 h 24"/>
              <a:gd name="T6" fmla="*/ 248 w 249"/>
              <a:gd name="T7" fmla="*/ 23 h 24"/>
              <a:gd name="T8" fmla="*/ 0 w 249"/>
              <a:gd name="T9" fmla="*/ 14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"/>
              <a:gd name="T16" fmla="*/ 0 h 24"/>
              <a:gd name="T17" fmla="*/ 249 w 249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" h="24">
                <a:moveTo>
                  <a:pt x="0" y="14"/>
                </a:moveTo>
                <a:lnTo>
                  <a:pt x="31" y="0"/>
                </a:lnTo>
                <a:lnTo>
                  <a:pt x="248" y="6"/>
                </a:lnTo>
                <a:lnTo>
                  <a:pt x="248" y="23"/>
                </a:lnTo>
                <a:lnTo>
                  <a:pt x="0" y="14"/>
                </a:lnTo>
              </a:path>
            </a:pathLst>
          </a:custGeom>
          <a:solidFill>
            <a:srgbClr val="FF0033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49" name="Freeform 116"/>
          <p:cNvSpPr>
            <a:spLocks/>
          </p:cNvSpPr>
          <p:nvPr/>
        </p:nvSpPr>
        <p:spPr bwMode="auto">
          <a:xfrm>
            <a:off x="6219264" y="2984500"/>
            <a:ext cx="156593" cy="115888"/>
          </a:xfrm>
          <a:custGeom>
            <a:avLst/>
            <a:gdLst>
              <a:gd name="T0" fmla="*/ 0 w 78"/>
              <a:gd name="T1" fmla="*/ 0 h 73"/>
              <a:gd name="T2" fmla="*/ 77 w 78"/>
              <a:gd name="T3" fmla="*/ 6 h 73"/>
              <a:gd name="T4" fmla="*/ 77 w 78"/>
              <a:gd name="T5" fmla="*/ 72 h 73"/>
              <a:gd name="T6" fmla="*/ 0 w 78"/>
              <a:gd name="T7" fmla="*/ 62 h 73"/>
              <a:gd name="T8" fmla="*/ 0 w 78"/>
              <a:gd name="T9" fmla="*/ 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73"/>
              <a:gd name="T17" fmla="*/ 78 w 78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73">
                <a:moveTo>
                  <a:pt x="0" y="0"/>
                </a:moveTo>
                <a:lnTo>
                  <a:pt x="77" y="6"/>
                </a:lnTo>
                <a:lnTo>
                  <a:pt x="77" y="72"/>
                </a:lnTo>
                <a:lnTo>
                  <a:pt x="0" y="62"/>
                </a:lnTo>
                <a:lnTo>
                  <a:pt x="0" y="0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50" name="Freeform 117"/>
          <p:cNvSpPr>
            <a:spLocks/>
          </p:cNvSpPr>
          <p:nvPr/>
        </p:nvSpPr>
        <p:spPr bwMode="auto">
          <a:xfrm>
            <a:off x="7823279" y="3089275"/>
            <a:ext cx="192566" cy="103188"/>
          </a:xfrm>
          <a:custGeom>
            <a:avLst/>
            <a:gdLst>
              <a:gd name="T0" fmla="*/ 0 w 94"/>
              <a:gd name="T1" fmla="*/ 2 h 65"/>
              <a:gd name="T2" fmla="*/ 93 w 94"/>
              <a:gd name="T3" fmla="*/ 0 h 65"/>
              <a:gd name="T4" fmla="*/ 93 w 94"/>
              <a:gd name="T5" fmla="*/ 64 h 65"/>
              <a:gd name="T6" fmla="*/ 0 w 94"/>
              <a:gd name="T7" fmla="*/ 62 h 65"/>
              <a:gd name="T8" fmla="*/ 0 w 94"/>
              <a:gd name="T9" fmla="*/ 2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"/>
              <a:gd name="T16" fmla="*/ 0 h 65"/>
              <a:gd name="T17" fmla="*/ 94 w 94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" h="65">
                <a:moveTo>
                  <a:pt x="0" y="2"/>
                </a:moveTo>
                <a:lnTo>
                  <a:pt x="93" y="0"/>
                </a:lnTo>
                <a:lnTo>
                  <a:pt x="93" y="64"/>
                </a:lnTo>
                <a:lnTo>
                  <a:pt x="0" y="62"/>
                </a:lnTo>
                <a:lnTo>
                  <a:pt x="0" y="2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51" name="Freeform 118"/>
          <p:cNvSpPr>
            <a:spLocks/>
          </p:cNvSpPr>
          <p:nvPr/>
        </p:nvSpPr>
        <p:spPr bwMode="auto">
          <a:xfrm>
            <a:off x="8125883" y="3206751"/>
            <a:ext cx="93109" cy="106363"/>
          </a:xfrm>
          <a:custGeom>
            <a:avLst/>
            <a:gdLst>
              <a:gd name="T0" fmla="*/ 0 w 46"/>
              <a:gd name="T1" fmla="*/ 19 h 67"/>
              <a:gd name="T2" fmla="*/ 45 w 46"/>
              <a:gd name="T3" fmla="*/ 0 h 67"/>
              <a:gd name="T4" fmla="*/ 45 w 46"/>
              <a:gd name="T5" fmla="*/ 46 h 67"/>
              <a:gd name="T6" fmla="*/ 0 w 46"/>
              <a:gd name="T7" fmla="*/ 66 h 67"/>
              <a:gd name="T8" fmla="*/ 0 w 46"/>
              <a:gd name="T9" fmla="*/ 19 h 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"/>
              <a:gd name="T16" fmla="*/ 0 h 67"/>
              <a:gd name="T17" fmla="*/ 46 w 46"/>
              <a:gd name="T18" fmla="*/ 67 h 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" h="67">
                <a:moveTo>
                  <a:pt x="0" y="19"/>
                </a:moveTo>
                <a:lnTo>
                  <a:pt x="45" y="0"/>
                </a:lnTo>
                <a:lnTo>
                  <a:pt x="45" y="46"/>
                </a:lnTo>
                <a:lnTo>
                  <a:pt x="0" y="66"/>
                </a:lnTo>
                <a:lnTo>
                  <a:pt x="0" y="19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52" name="Freeform 119"/>
          <p:cNvSpPr>
            <a:spLocks/>
          </p:cNvSpPr>
          <p:nvPr/>
        </p:nvSpPr>
        <p:spPr bwMode="auto">
          <a:xfrm>
            <a:off x="5990724" y="3184526"/>
            <a:ext cx="2154206" cy="379413"/>
          </a:xfrm>
          <a:custGeom>
            <a:avLst/>
            <a:gdLst>
              <a:gd name="T0" fmla="*/ 0 w 1056"/>
              <a:gd name="T1" fmla="*/ 30 h 239"/>
              <a:gd name="T2" fmla="*/ 16 w 1056"/>
              <a:gd name="T3" fmla="*/ 18 h 239"/>
              <a:gd name="T4" fmla="*/ 55 w 1056"/>
              <a:gd name="T5" fmla="*/ 0 h 239"/>
              <a:gd name="T6" fmla="*/ 79 w 1056"/>
              <a:gd name="T7" fmla="*/ 2 h 239"/>
              <a:gd name="T8" fmla="*/ 129 w 1056"/>
              <a:gd name="T9" fmla="*/ 8 h 239"/>
              <a:gd name="T10" fmla="*/ 264 w 1056"/>
              <a:gd name="T11" fmla="*/ 26 h 239"/>
              <a:gd name="T12" fmla="*/ 380 w 1056"/>
              <a:gd name="T13" fmla="*/ 39 h 239"/>
              <a:gd name="T14" fmla="*/ 513 w 1056"/>
              <a:gd name="T15" fmla="*/ 54 h 239"/>
              <a:gd name="T16" fmla="*/ 710 w 1056"/>
              <a:gd name="T17" fmla="*/ 72 h 239"/>
              <a:gd name="T18" fmla="*/ 864 w 1056"/>
              <a:gd name="T19" fmla="*/ 78 h 239"/>
              <a:gd name="T20" fmla="*/ 980 w 1056"/>
              <a:gd name="T21" fmla="*/ 83 h 239"/>
              <a:gd name="T22" fmla="*/ 1033 w 1056"/>
              <a:gd name="T23" fmla="*/ 88 h 239"/>
              <a:gd name="T24" fmla="*/ 1049 w 1056"/>
              <a:gd name="T25" fmla="*/ 97 h 239"/>
              <a:gd name="T26" fmla="*/ 1055 w 1056"/>
              <a:gd name="T27" fmla="*/ 113 h 239"/>
              <a:gd name="T28" fmla="*/ 1053 w 1056"/>
              <a:gd name="T29" fmla="*/ 129 h 239"/>
              <a:gd name="T30" fmla="*/ 1049 w 1056"/>
              <a:gd name="T31" fmla="*/ 146 h 239"/>
              <a:gd name="T32" fmla="*/ 1030 w 1056"/>
              <a:gd name="T33" fmla="*/ 186 h 239"/>
              <a:gd name="T34" fmla="*/ 1021 w 1056"/>
              <a:gd name="T35" fmla="*/ 217 h 239"/>
              <a:gd name="T36" fmla="*/ 1009 w 1056"/>
              <a:gd name="T37" fmla="*/ 232 h 239"/>
              <a:gd name="T38" fmla="*/ 984 w 1056"/>
              <a:gd name="T39" fmla="*/ 238 h 239"/>
              <a:gd name="T40" fmla="*/ 957 w 1056"/>
              <a:gd name="T41" fmla="*/ 238 h 239"/>
              <a:gd name="T42" fmla="*/ 812 w 1056"/>
              <a:gd name="T43" fmla="*/ 229 h 239"/>
              <a:gd name="T44" fmla="*/ 701 w 1056"/>
              <a:gd name="T45" fmla="*/ 220 h 239"/>
              <a:gd name="T46" fmla="*/ 584 w 1056"/>
              <a:gd name="T47" fmla="*/ 208 h 239"/>
              <a:gd name="T48" fmla="*/ 498 w 1056"/>
              <a:gd name="T49" fmla="*/ 199 h 239"/>
              <a:gd name="T50" fmla="*/ 406 w 1056"/>
              <a:gd name="T51" fmla="*/ 186 h 239"/>
              <a:gd name="T52" fmla="*/ 310 w 1056"/>
              <a:gd name="T53" fmla="*/ 171 h 239"/>
              <a:gd name="T54" fmla="*/ 187 w 1056"/>
              <a:gd name="T55" fmla="*/ 153 h 239"/>
              <a:gd name="T56" fmla="*/ 89 w 1056"/>
              <a:gd name="T57" fmla="*/ 132 h 239"/>
              <a:gd name="T58" fmla="*/ 52 w 1056"/>
              <a:gd name="T59" fmla="*/ 122 h 239"/>
              <a:gd name="T60" fmla="*/ 36 w 1056"/>
              <a:gd name="T61" fmla="*/ 103 h 239"/>
              <a:gd name="T62" fmla="*/ 28 w 1056"/>
              <a:gd name="T63" fmla="*/ 86 h 239"/>
              <a:gd name="T64" fmla="*/ 16 w 1056"/>
              <a:gd name="T65" fmla="*/ 74 h 239"/>
              <a:gd name="T66" fmla="*/ 4 w 1056"/>
              <a:gd name="T67" fmla="*/ 53 h 239"/>
              <a:gd name="T68" fmla="*/ 0 w 1056"/>
              <a:gd name="T69" fmla="*/ 30 h 23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056"/>
              <a:gd name="T106" fmla="*/ 0 h 239"/>
              <a:gd name="T107" fmla="*/ 1056 w 1056"/>
              <a:gd name="T108" fmla="*/ 239 h 23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056" h="239">
                <a:moveTo>
                  <a:pt x="0" y="30"/>
                </a:moveTo>
                <a:lnTo>
                  <a:pt x="16" y="18"/>
                </a:lnTo>
                <a:lnTo>
                  <a:pt x="55" y="0"/>
                </a:lnTo>
                <a:lnTo>
                  <a:pt x="79" y="2"/>
                </a:lnTo>
                <a:lnTo>
                  <a:pt x="129" y="8"/>
                </a:lnTo>
                <a:lnTo>
                  <a:pt x="264" y="26"/>
                </a:lnTo>
                <a:lnTo>
                  <a:pt x="380" y="39"/>
                </a:lnTo>
                <a:lnTo>
                  <a:pt x="513" y="54"/>
                </a:lnTo>
                <a:lnTo>
                  <a:pt x="710" y="72"/>
                </a:lnTo>
                <a:lnTo>
                  <a:pt x="864" y="78"/>
                </a:lnTo>
                <a:lnTo>
                  <a:pt x="980" y="83"/>
                </a:lnTo>
                <a:lnTo>
                  <a:pt x="1033" y="88"/>
                </a:lnTo>
                <a:lnTo>
                  <a:pt x="1049" y="97"/>
                </a:lnTo>
                <a:lnTo>
                  <a:pt x="1055" y="113"/>
                </a:lnTo>
                <a:lnTo>
                  <a:pt x="1053" y="129"/>
                </a:lnTo>
                <a:lnTo>
                  <a:pt x="1049" y="146"/>
                </a:lnTo>
                <a:lnTo>
                  <a:pt x="1030" y="186"/>
                </a:lnTo>
                <a:lnTo>
                  <a:pt x="1021" y="217"/>
                </a:lnTo>
                <a:lnTo>
                  <a:pt x="1009" y="232"/>
                </a:lnTo>
                <a:lnTo>
                  <a:pt x="984" y="238"/>
                </a:lnTo>
                <a:lnTo>
                  <a:pt x="957" y="238"/>
                </a:lnTo>
                <a:lnTo>
                  <a:pt x="812" y="229"/>
                </a:lnTo>
                <a:lnTo>
                  <a:pt x="701" y="220"/>
                </a:lnTo>
                <a:lnTo>
                  <a:pt x="584" y="208"/>
                </a:lnTo>
                <a:lnTo>
                  <a:pt x="498" y="199"/>
                </a:lnTo>
                <a:lnTo>
                  <a:pt x="406" y="186"/>
                </a:lnTo>
                <a:lnTo>
                  <a:pt x="310" y="171"/>
                </a:lnTo>
                <a:lnTo>
                  <a:pt x="187" y="153"/>
                </a:lnTo>
                <a:lnTo>
                  <a:pt x="89" y="132"/>
                </a:lnTo>
                <a:lnTo>
                  <a:pt x="52" y="122"/>
                </a:lnTo>
                <a:lnTo>
                  <a:pt x="36" y="103"/>
                </a:lnTo>
                <a:lnTo>
                  <a:pt x="28" y="86"/>
                </a:lnTo>
                <a:lnTo>
                  <a:pt x="16" y="74"/>
                </a:lnTo>
                <a:lnTo>
                  <a:pt x="4" y="53"/>
                </a:lnTo>
                <a:lnTo>
                  <a:pt x="0" y="30"/>
                </a:lnTo>
              </a:path>
            </a:pathLst>
          </a:custGeom>
          <a:solidFill>
            <a:srgbClr val="B2B2B2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53" name="Freeform 120"/>
          <p:cNvSpPr>
            <a:spLocks/>
          </p:cNvSpPr>
          <p:nvPr/>
        </p:nvSpPr>
        <p:spPr bwMode="auto">
          <a:xfrm>
            <a:off x="6007652" y="3241675"/>
            <a:ext cx="2141509" cy="255588"/>
          </a:xfrm>
          <a:custGeom>
            <a:avLst/>
            <a:gdLst>
              <a:gd name="T0" fmla="*/ 18 w 1050"/>
              <a:gd name="T1" fmla="*/ 0 h 161"/>
              <a:gd name="T2" fmla="*/ 165 w 1050"/>
              <a:gd name="T3" fmla="*/ 19 h 161"/>
              <a:gd name="T4" fmla="*/ 327 w 1050"/>
              <a:gd name="T5" fmla="*/ 40 h 161"/>
              <a:gd name="T6" fmla="*/ 498 w 1050"/>
              <a:gd name="T7" fmla="*/ 61 h 161"/>
              <a:gd name="T8" fmla="*/ 680 w 1050"/>
              <a:gd name="T9" fmla="*/ 82 h 161"/>
              <a:gd name="T10" fmla="*/ 858 w 1050"/>
              <a:gd name="T11" fmla="*/ 92 h 161"/>
              <a:gd name="T12" fmla="*/ 957 w 1050"/>
              <a:gd name="T13" fmla="*/ 96 h 161"/>
              <a:gd name="T14" fmla="*/ 1015 w 1050"/>
              <a:gd name="T15" fmla="*/ 96 h 161"/>
              <a:gd name="T16" fmla="*/ 1032 w 1050"/>
              <a:gd name="T17" fmla="*/ 96 h 161"/>
              <a:gd name="T18" fmla="*/ 1043 w 1050"/>
              <a:gd name="T19" fmla="*/ 102 h 161"/>
              <a:gd name="T20" fmla="*/ 1049 w 1050"/>
              <a:gd name="T21" fmla="*/ 109 h 161"/>
              <a:gd name="T22" fmla="*/ 1049 w 1050"/>
              <a:gd name="T23" fmla="*/ 125 h 161"/>
              <a:gd name="T24" fmla="*/ 1046 w 1050"/>
              <a:gd name="T25" fmla="*/ 135 h 161"/>
              <a:gd name="T26" fmla="*/ 1040 w 1050"/>
              <a:gd name="T27" fmla="*/ 151 h 161"/>
              <a:gd name="T28" fmla="*/ 1027 w 1050"/>
              <a:gd name="T29" fmla="*/ 155 h 161"/>
              <a:gd name="T30" fmla="*/ 1006 w 1050"/>
              <a:gd name="T31" fmla="*/ 160 h 161"/>
              <a:gd name="T32" fmla="*/ 898 w 1050"/>
              <a:gd name="T33" fmla="*/ 157 h 161"/>
              <a:gd name="T34" fmla="*/ 719 w 1050"/>
              <a:gd name="T35" fmla="*/ 145 h 161"/>
              <a:gd name="T36" fmla="*/ 544 w 1050"/>
              <a:gd name="T37" fmla="*/ 126 h 161"/>
              <a:gd name="T38" fmla="*/ 393 w 1050"/>
              <a:gd name="T39" fmla="*/ 108 h 161"/>
              <a:gd name="T40" fmla="*/ 236 w 1050"/>
              <a:gd name="T41" fmla="*/ 86 h 161"/>
              <a:gd name="T42" fmla="*/ 73 w 1050"/>
              <a:gd name="T43" fmla="*/ 64 h 161"/>
              <a:gd name="T44" fmla="*/ 33 w 1050"/>
              <a:gd name="T45" fmla="*/ 58 h 161"/>
              <a:gd name="T46" fmla="*/ 15 w 1050"/>
              <a:gd name="T47" fmla="*/ 55 h 161"/>
              <a:gd name="T48" fmla="*/ 3 w 1050"/>
              <a:gd name="T49" fmla="*/ 31 h 161"/>
              <a:gd name="T50" fmla="*/ 0 w 1050"/>
              <a:gd name="T51" fmla="*/ 9 h 161"/>
              <a:gd name="T52" fmla="*/ 18 w 1050"/>
              <a:gd name="T53" fmla="*/ 0 h 16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050"/>
              <a:gd name="T82" fmla="*/ 0 h 161"/>
              <a:gd name="T83" fmla="*/ 1050 w 1050"/>
              <a:gd name="T84" fmla="*/ 161 h 16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050" h="161">
                <a:moveTo>
                  <a:pt x="18" y="0"/>
                </a:moveTo>
                <a:lnTo>
                  <a:pt x="165" y="19"/>
                </a:lnTo>
                <a:lnTo>
                  <a:pt x="327" y="40"/>
                </a:lnTo>
                <a:lnTo>
                  <a:pt x="498" y="61"/>
                </a:lnTo>
                <a:lnTo>
                  <a:pt x="680" y="82"/>
                </a:lnTo>
                <a:lnTo>
                  <a:pt x="858" y="92"/>
                </a:lnTo>
                <a:lnTo>
                  <a:pt x="957" y="96"/>
                </a:lnTo>
                <a:lnTo>
                  <a:pt x="1015" y="96"/>
                </a:lnTo>
                <a:lnTo>
                  <a:pt x="1032" y="96"/>
                </a:lnTo>
                <a:lnTo>
                  <a:pt x="1043" y="102"/>
                </a:lnTo>
                <a:lnTo>
                  <a:pt x="1049" y="109"/>
                </a:lnTo>
                <a:lnTo>
                  <a:pt x="1049" y="125"/>
                </a:lnTo>
                <a:lnTo>
                  <a:pt x="1046" y="135"/>
                </a:lnTo>
                <a:lnTo>
                  <a:pt x="1040" y="151"/>
                </a:lnTo>
                <a:lnTo>
                  <a:pt x="1027" y="155"/>
                </a:lnTo>
                <a:lnTo>
                  <a:pt x="1006" y="160"/>
                </a:lnTo>
                <a:lnTo>
                  <a:pt x="898" y="157"/>
                </a:lnTo>
                <a:lnTo>
                  <a:pt x="719" y="145"/>
                </a:lnTo>
                <a:lnTo>
                  <a:pt x="544" y="126"/>
                </a:lnTo>
                <a:lnTo>
                  <a:pt x="393" y="108"/>
                </a:lnTo>
                <a:lnTo>
                  <a:pt x="236" y="86"/>
                </a:lnTo>
                <a:lnTo>
                  <a:pt x="73" y="64"/>
                </a:lnTo>
                <a:lnTo>
                  <a:pt x="33" y="58"/>
                </a:lnTo>
                <a:lnTo>
                  <a:pt x="15" y="55"/>
                </a:lnTo>
                <a:lnTo>
                  <a:pt x="3" y="31"/>
                </a:lnTo>
                <a:lnTo>
                  <a:pt x="0" y="9"/>
                </a:lnTo>
                <a:lnTo>
                  <a:pt x="18" y="0"/>
                </a:lnTo>
              </a:path>
            </a:pathLst>
          </a:custGeom>
          <a:solidFill>
            <a:srgbClr val="F8F8F8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54" name="Freeform 121"/>
          <p:cNvSpPr>
            <a:spLocks/>
          </p:cNvSpPr>
          <p:nvPr/>
        </p:nvSpPr>
        <p:spPr bwMode="auto">
          <a:xfrm>
            <a:off x="5990724" y="3233739"/>
            <a:ext cx="2120348" cy="204787"/>
          </a:xfrm>
          <a:custGeom>
            <a:avLst/>
            <a:gdLst>
              <a:gd name="T0" fmla="*/ 0 w 1040"/>
              <a:gd name="T1" fmla="*/ 0 h 129"/>
              <a:gd name="T2" fmla="*/ 179 w 1040"/>
              <a:gd name="T3" fmla="*/ 23 h 129"/>
              <a:gd name="T4" fmla="*/ 398 w 1040"/>
              <a:gd name="T5" fmla="*/ 50 h 129"/>
              <a:gd name="T6" fmla="*/ 528 w 1040"/>
              <a:gd name="T7" fmla="*/ 66 h 129"/>
              <a:gd name="T8" fmla="*/ 697 w 1040"/>
              <a:gd name="T9" fmla="*/ 82 h 129"/>
              <a:gd name="T10" fmla="*/ 820 w 1040"/>
              <a:gd name="T11" fmla="*/ 91 h 129"/>
              <a:gd name="T12" fmla="*/ 953 w 1040"/>
              <a:gd name="T13" fmla="*/ 97 h 129"/>
              <a:gd name="T14" fmla="*/ 1029 w 1040"/>
              <a:gd name="T15" fmla="*/ 97 h 129"/>
              <a:gd name="T16" fmla="*/ 1039 w 1040"/>
              <a:gd name="T17" fmla="*/ 104 h 129"/>
              <a:gd name="T18" fmla="*/ 1037 w 1040"/>
              <a:gd name="T19" fmla="*/ 120 h 129"/>
              <a:gd name="T20" fmla="*/ 1026 w 1040"/>
              <a:gd name="T21" fmla="*/ 125 h 129"/>
              <a:gd name="T22" fmla="*/ 1007 w 1040"/>
              <a:gd name="T23" fmla="*/ 127 h 129"/>
              <a:gd name="T24" fmla="*/ 980 w 1040"/>
              <a:gd name="T25" fmla="*/ 128 h 129"/>
              <a:gd name="T26" fmla="*/ 930 w 1040"/>
              <a:gd name="T27" fmla="*/ 127 h 129"/>
              <a:gd name="T28" fmla="*/ 872 w 1040"/>
              <a:gd name="T29" fmla="*/ 125 h 129"/>
              <a:gd name="T30" fmla="*/ 810 w 1040"/>
              <a:gd name="T31" fmla="*/ 121 h 129"/>
              <a:gd name="T32" fmla="*/ 734 w 1040"/>
              <a:gd name="T33" fmla="*/ 115 h 129"/>
              <a:gd name="T34" fmla="*/ 531 w 1040"/>
              <a:gd name="T35" fmla="*/ 94 h 129"/>
              <a:gd name="T36" fmla="*/ 342 w 1040"/>
              <a:gd name="T37" fmla="*/ 69 h 129"/>
              <a:gd name="T38" fmla="*/ 166 w 1040"/>
              <a:gd name="T39" fmla="*/ 47 h 129"/>
              <a:gd name="T40" fmla="*/ 53 w 1040"/>
              <a:gd name="T41" fmla="*/ 32 h 129"/>
              <a:gd name="T42" fmla="*/ 6 w 1040"/>
              <a:gd name="T43" fmla="*/ 24 h 129"/>
              <a:gd name="T44" fmla="*/ 0 w 1040"/>
              <a:gd name="T45" fmla="*/ 0 h 12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040"/>
              <a:gd name="T70" fmla="*/ 0 h 129"/>
              <a:gd name="T71" fmla="*/ 1040 w 1040"/>
              <a:gd name="T72" fmla="*/ 129 h 12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040" h="129">
                <a:moveTo>
                  <a:pt x="0" y="0"/>
                </a:moveTo>
                <a:lnTo>
                  <a:pt x="179" y="23"/>
                </a:lnTo>
                <a:lnTo>
                  <a:pt x="398" y="50"/>
                </a:lnTo>
                <a:lnTo>
                  <a:pt x="528" y="66"/>
                </a:lnTo>
                <a:lnTo>
                  <a:pt x="697" y="82"/>
                </a:lnTo>
                <a:lnTo>
                  <a:pt x="820" y="91"/>
                </a:lnTo>
                <a:lnTo>
                  <a:pt x="953" y="97"/>
                </a:lnTo>
                <a:lnTo>
                  <a:pt x="1029" y="97"/>
                </a:lnTo>
                <a:lnTo>
                  <a:pt x="1039" y="104"/>
                </a:lnTo>
                <a:lnTo>
                  <a:pt x="1037" y="120"/>
                </a:lnTo>
                <a:lnTo>
                  <a:pt x="1026" y="125"/>
                </a:lnTo>
                <a:lnTo>
                  <a:pt x="1007" y="127"/>
                </a:lnTo>
                <a:lnTo>
                  <a:pt x="980" y="128"/>
                </a:lnTo>
                <a:lnTo>
                  <a:pt x="930" y="127"/>
                </a:lnTo>
                <a:lnTo>
                  <a:pt x="872" y="125"/>
                </a:lnTo>
                <a:lnTo>
                  <a:pt x="810" y="121"/>
                </a:lnTo>
                <a:lnTo>
                  <a:pt x="734" y="115"/>
                </a:lnTo>
                <a:lnTo>
                  <a:pt x="531" y="94"/>
                </a:lnTo>
                <a:lnTo>
                  <a:pt x="342" y="69"/>
                </a:lnTo>
                <a:lnTo>
                  <a:pt x="166" y="47"/>
                </a:lnTo>
                <a:lnTo>
                  <a:pt x="53" y="32"/>
                </a:lnTo>
                <a:lnTo>
                  <a:pt x="6" y="24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55" name="Freeform 122"/>
          <p:cNvSpPr>
            <a:spLocks/>
          </p:cNvSpPr>
          <p:nvPr/>
        </p:nvSpPr>
        <p:spPr bwMode="auto">
          <a:xfrm>
            <a:off x="6494360" y="3152775"/>
            <a:ext cx="63483" cy="342900"/>
          </a:xfrm>
          <a:custGeom>
            <a:avLst/>
            <a:gdLst>
              <a:gd name="T0" fmla="*/ 0 w 30"/>
              <a:gd name="T1" fmla="*/ 0 h 216"/>
              <a:gd name="T2" fmla="*/ 29 w 30"/>
              <a:gd name="T3" fmla="*/ 61 h 216"/>
              <a:gd name="T4" fmla="*/ 29 w 30"/>
              <a:gd name="T5" fmla="*/ 176 h 216"/>
              <a:gd name="T6" fmla="*/ 0 w 30"/>
              <a:gd name="T7" fmla="*/ 215 h 216"/>
              <a:gd name="T8" fmla="*/ 0 w 30"/>
              <a:gd name="T9" fmla="*/ 0 h 2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216"/>
              <a:gd name="T17" fmla="*/ 30 w 30"/>
              <a:gd name="T18" fmla="*/ 216 h 2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216">
                <a:moveTo>
                  <a:pt x="0" y="0"/>
                </a:moveTo>
                <a:lnTo>
                  <a:pt x="29" y="61"/>
                </a:lnTo>
                <a:lnTo>
                  <a:pt x="29" y="176"/>
                </a:lnTo>
                <a:lnTo>
                  <a:pt x="0" y="215"/>
                </a:lnTo>
                <a:lnTo>
                  <a:pt x="0" y="0"/>
                </a:lnTo>
              </a:path>
            </a:pathLst>
          </a:custGeom>
          <a:solidFill>
            <a:srgbClr val="B2B2B2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56" name="Freeform 123"/>
          <p:cNvSpPr>
            <a:spLocks/>
          </p:cNvSpPr>
          <p:nvPr/>
        </p:nvSpPr>
        <p:spPr bwMode="auto">
          <a:xfrm>
            <a:off x="7290019" y="3233738"/>
            <a:ext cx="63483" cy="342900"/>
          </a:xfrm>
          <a:custGeom>
            <a:avLst/>
            <a:gdLst>
              <a:gd name="T0" fmla="*/ 0 w 31"/>
              <a:gd name="T1" fmla="*/ 0 h 216"/>
              <a:gd name="T2" fmla="*/ 30 w 31"/>
              <a:gd name="T3" fmla="*/ 61 h 216"/>
              <a:gd name="T4" fmla="*/ 30 w 31"/>
              <a:gd name="T5" fmla="*/ 176 h 216"/>
              <a:gd name="T6" fmla="*/ 0 w 31"/>
              <a:gd name="T7" fmla="*/ 215 h 216"/>
              <a:gd name="T8" fmla="*/ 0 w 31"/>
              <a:gd name="T9" fmla="*/ 0 h 2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216"/>
              <a:gd name="T17" fmla="*/ 31 w 31"/>
              <a:gd name="T18" fmla="*/ 216 h 2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216">
                <a:moveTo>
                  <a:pt x="0" y="0"/>
                </a:moveTo>
                <a:lnTo>
                  <a:pt x="30" y="61"/>
                </a:lnTo>
                <a:lnTo>
                  <a:pt x="30" y="176"/>
                </a:lnTo>
                <a:lnTo>
                  <a:pt x="0" y="215"/>
                </a:lnTo>
                <a:lnTo>
                  <a:pt x="0" y="0"/>
                </a:lnTo>
              </a:path>
            </a:pathLst>
          </a:custGeom>
          <a:solidFill>
            <a:srgbClr val="B2B2B2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57" name="Freeform 124"/>
          <p:cNvSpPr>
            <a:spLocks/>
          </p:cNvSpPr>
          <p:nvPr/>
        </p:nvSpPr>
        <p:spPr bwMode="auto">
          <a:xfrm>
            <a:off x="6456269" y="3148014"/>
            <a:ext cx="44438" cy="352425"/>
          </a:xfrm>
          <a:custGeom>
            <a:avLst/>
            <a:gdLst>
              <a:gd name="T0" fmla="*/ 0 w 22"/>
              <a:gd name="T1" fmla="*/ 0 h 222"/>
              <a:gd name="T2" fmla="*/ 19 w 22"/>
              <a:gd name="T3" fmla="*/ 1 h 222"/>
              <a:gd name="T4" fmla="*/ 21 w 22"/>
              <a:gd name="T5" fmla="*/ 221 h 222"/>
              <a:gd name="T6" fmla="*/ 0 w 22"/>
              <a:gd name="T7" fmla="*/ 218 h 222"/>
              <a:gd name="T8" fmla="*/ 0 w 22"/>
              <a:gd name="T9" fmla="*/ 0 h 2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222"/>
              <a:gd name="T17" fmla="*/ 22 w 22"/>
              <a:gd name="T18" fmla="*/ 222 h 2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222">
                <a:moveTo>
                  <a:pt x="0" y="0"/>
                </a:moveTo>
                <a:lnTo>
                  <a:pt x="19" y="1"/>
                </a:lnTo>
                <a:lnTo>
                  <a:pt x="21" y="221"/>
                </a:lnTo>
                <a:lnTo>
                  <a:pt x="0" y="218"/>
                </a:lnTo>
                <a:lnTo>
                  <a:pt x="0" y="0"/>
                </a:lnTo>
              </a:path>
            </a:pathLst>
          </a:custGeom>
          <a:solidFill>
            <a:srgbClr val="EAEAEA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58" name="Freeform 125"/>
          <p:cNvSpPr>
            <a:spLocks/>
          </p:cNvSpPr>
          <p:nvPr/>
        </p:nvSpPr>
        <p:spPr bwMode="auto">
          <a:xfrm>
            <a:off x="7251929" y="3228976"/>
            <a:ext cx="44438" cy="352425"/>
          </a:xfrm>
          <a:custGeom>
            <a:avLst/>
            <a:gdLst>
              <a:gd name="T0" fmla="*/ 0 w 21"/>
              <a:gd name="T1" fmla="*/ 0 h 222"/>
              <a:gd name="T2" fmla="*/ 19 w 21"/>
              <a:gd name="T3" fmla="*/ 1 h 222"/>
              <a:gd name="T4" fmla="*/ 20 w 21"/>
              <a:gd name="T5" fmla="*/ 221 h 222"/>
              <a:gd name="T6" fmla="*/ 0 w 21"/>
              <a:gd name="T7" fmla="*/ 218 h 222"/>
              <a:gd name="T8" fmla="*/ 0 w 21"/>
              <a:gd name="T9" fmla="*/ 0 h 2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222"/>
              <a:gd name="T17" fmla="*/ 21 w 21"/>
              <a:gd name="T18" fmla="*/ 222 h 2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222">
                <a:moveTo>
                  <a:pt x="0" y="0"/>
                </a:moveTo>
                <a:lnTo>
                  <a:pt x="19" y="1"/>
                </a:lnTo>
                <a:lnTo>
                  <a:pt x="20" y="221"/>
                </a:lnTo>
                <a:lnTo>
                  <a:pt x="0" y="218"/>
                </a:lnTo>
                <a:lnTo>
                  <a:pt x="0" y="0"/>
                </a:lnTo>
              </a:path>
            </a:pathLst>
          </a:custGeom>
          <a:solidFill>
            <a:srgbClr val="EAEAEA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59" name="Freeform 126"/>
          <p:cNvSpPr>
            <a:spLocks/>
          </p:cNvSpPr>
          <p:nvPr/>
        </p:nvSpPr>
        <p:spPr bwMode="auto">
          <a:xfrm>
            <a:off x="5967446" y="3817938"/>
            <a:ext cx="509984" cy="392112"/>
          </a:xfrm>
          <a:custGeom>
            <a:avLst/>
            <a:gdLst>
              <a:gd name="T0" fmla="*/ 137 w 250"/>
              <a:gd name="T1" fmla="*/ 1 h 247"/>
              <a:gd name="T2" fmla="*/ 168 w 250"/>
              <a:gd name="T3" fmla="*/ 36 h 247"/>
              <a:gd name="T4" fmla="*/ 191 w 250"/>
              <a:gd name="T5" fmla="*/ 71 h 247"/>
              <a:gd name="T6" fmla="*/ 217 w 250"/>
              <a:gd name="T7" fmla="*/ 115 h 247"/>
              <a:gd name="T8" fmla="*/ 230 w 250"/>
              <a:gd name="T9" fmla="*/ 145 h 247"/>
              <a:gd name="T10" fmla="*/ 231 w 250"/>
              <a:gd name="T11" fmla="*/ 152 h 247"/>
              <a:gd name="T12" fmla="*/ 160 w 250"/>
              <a:gd name="T13" fmla="*/ 177 h 247"/>
              <a:gd name="T14" fmla="*/ 146 w 250"/>
              <a:gd name="T15" fmla="*/ 116 h 247"/>
              <a:gd name="T16" fmla="*/ 137 w 250"/>
              <a:gd name="T17" fmla="*/ 92 h 247"/>
              <a:gd name="T18" fmla="*/ 125 w 250"/>
              <a:gd name="T19" fmla="*/ 65 h 247"/>
              <a:gd name="T20" fmla="*/ 97 w 250"/>
              <a:gd name="T21" fmla="*/ 19 h 247"/>
              <a:gd name="T22" fmla="*/ 91 w 250"/>
              <a:gd name="T23" fmla="*/ 11 h 247"/>
              <a:gd name="T24" fmla="*/ 81 w 250"/>
              <a:gd name="T25" fmla="*/ 11 h 247"/>
              <a:gd name="T26" fmla="*/ 99 w 250"/>
              <a:gd name="T27" fmla="*/ 36 h 247"/>
              <a:gd name="T28" fmla="*/ 115 w 250"/>
              <a:gd name="T29" fmla="*/ 73 h 247"/>
              <a:gd name="T30" fmla="*/ 130 w 250"/>
              <a:gd name="T31" fmla="*/ 103 h 247"/>
              <a:gd name="T32" fmla="*/ 136 w 250"/>
              <a:gd name="T33" fmla="*/ 113 h 247"/>
              <a:gd name="T34" fmla="*/ 145 w 250"/>
              <a:gd name="T35" fmla="*/ 145 h 247"/>
              <a:gd name="T36" fmla="*/ 149 w 250"/>
              <a:gd name="T37" fmla="*/ 180 h 247"/>
              <a:gd name="T38" fmla="*/ 38 w 250"/>
              <a:gd name="T39" fmla="*/ 219 h 247"/>
              <a:gd name="T40" fmla="*/ 38 w 250"/>
              <a:gd name="T41" fmla="*/ 163 h 247"/>
              <a:gd name="T42" fmla="*/ 30 w 250"/>
              <a:gd name="T43" fmla="*/ 109 h 247"/>
              <a:gd name="T44" fmla="*/ 24 w 250"/>
              <a:gd name="T45" fmla="*/ 66 h 247"/>
              <a:gd name="T46" fmla="*/ 11 w 250"/>
              <a:gd name="T47" fmla="*/ 22 h 247"/>
              <a:gd name="T48" fmla="*/ 0 w 250"/>
              <a:gd name="T49" fmla="*/ 19 h 247"/>
              <a:gd name="T50" fmla="*/ 14 w 250"/>
              <a:gd name="T51" fmla="*/ 66 h 247"/>
              <a:gd name="T52" fmla="*/ 20 w 250"/>
              <a:gd name="T53" fmla="*/ 106 h 247"/>
              <a:gd name="T54" fmla="*/ 27 w 250"/>
              <a:gd name="T55" fmla="*/ 158 h 247"/>
              <a:gd name="T56" fmla="*/ 27 w 250"/>
              <a:gd name="T57" fmla="*/ 197 h 247"/>
              <a:gd name="T58" fmla="*/ 23 w 250"/>
              <a:gd name="T59" fmla="*/ 243 h 247"/>
              <a:gd name="T60" fmla="*/ 35 w 250"/>
              <a:gd name="T61" fmla="*/ 246 h 247"/>
              <a:gd name="T62" fmla="*/ 55 w 250"/>
              <a:gd name="T63" fmla="*/ 234 h 247"/>
              <a:gd name="T64" fmla="*/ 139 w 250"/>
              <a:gd name="T65" fmla="*/ 203 h 247"/>
              <a:gd name="T66" fmla="*/ 237 w 250"/>
              <a:gd name="T67" fmla="*/ 168 h 247"/>
              <a:gd name="T68" fmla="*/ 249 w 250"/>
              <a:gd name="T69" fmla="*/ 163 h 247"/>
              <a:gd name="T70" fmla="*/ 240 w 250"/>
              <a:gd name="T71" fmla="*/ 137 h 247"/>
              <a:gd name="T72" fmla="*/ 230 w 250"/>
              <a:gd name="T73" fmla="*/ 110 h 247"/>
              <a:gd name="T74" fmla="*/ 220 w 250"/>
              <a:gd name="T75" fmla="*/ 88 h 247"/>
              <a:gd name="T76" fmla="*/ 200 w 250"/>
              <a:gd name="T77" fmla="*/ 55 h 247"/>
              <a:gd name="T78" fmla="*/ 179 w 250"/>
              <a:gd name="T79" fmla="*/ 25 h 247"/>
              <a:gd name="T80" fmla="*/ 158 w 250"/>
              <a:gd name="T81" fmla="*/ 0 h 247"/>
              <a:gd name="T82" fmla="*/ 137 w 250"/>
              <a:gd name="T83" fmla="*/ 1 h 24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50"/>
              <a:gd name="T127" fmla="*/ 0 h 247"/>
              <a:gd name="T128" fmla="*/ 250 w 250"/>
              <a:gd name="T129" fmla="*/ 247 h 24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50" h="247">
                <a:moveTo>
                  <a:pt x="137" y="1"/>
                </a:moveTo>
                <a:lnTo>
                  <a:pt x="168" y="36"/>
                </a:lnTo>
                <a:lnTo>
                  <a:pt x="191" y="71"/>
                </a:lnTo>
                <a:lnTo>
                  <a:pt x="217" y="115"/>
                </a:lnTo>
                <a:lnTo>
                  <a:pt x="230" y="145"/>
                </a:lnTo>
                <a:lnTo>
                  <a:pt x="231" y="152"/>
                </a:lnTo>
                <a:lnTo>
                  <a:pt x="160" y="177"/>
                </a:lnTo>
                <a:lnTo>
                  <a:pt x="146" y="116"/>
                </a:lnTo>
                <a:lnTo>
                  <a:pt x="137" y="92"/>
                </a:lnTo>
                <a:lnTo>
                  <a:pt x="125" y="65"/>
                </a:lnTo>
                <a:lnTo>
                  <a:pt x="97" y="19"/>
                </a:lnTo>
                <a:lnTo>
                  <a:pt x="91" y="11"/>
                </a:lnTo>
                <a:lnTo>
                  <a:pt x="81" y="11"/>
                </a:lnTo>
                <a:lnTo>
                  <a:pt x="99" y="36"/>
                </a:lnTo>
                <a:lnTo>
                  <a:pt x="115" y="73"/>
                </a:lnTo>
                <a:lnTo>
                  <a:pt x="130" y="103"/>
                </a:lnTo>
                <a:lnTo>
                  <a:pt x="136" y="113"/>
                </a:lnTo>
                <a:lnTo>
                  <a:pt x="145" y="145"/>
                </a:lnTo>
                <a:lnTo>
                  <a:pt x="149" y="180"/>
                </a:lnTo>
                <a:lnTo>
                  <a:pt x="38" y="219"/>
                </a:lnTo>
                <a:lnTo>
                  <a:pt x="38" y="163"/>
                </a:lnTo>
                <a:lnTo>
                  <a:pt x="30" y="109"/>
                </a:lnTo>
                <a:lnTo>
                  <a:pt x="24" y="66"/>
                </a:lnTo>
                <a:lnTo>
                  <a:pt x="11" y="22"/>
                </a:lnTo>
                <a:lnTo>
                  <a:pt x="0" y="19"/>
                </a:lnTo>
                <a:lnTo>
                  <a:pt x="14" y="66"/>
                </a:lnTo>
                <a:lnTo>
                  <a:pt x="20" y="106"/>
                </a:lnTo>
                <a:lnTo>
                  <a:pt x="27" y="158"/>
                </a:lnTo>
                <a:lnTo>
                  <a:pt x="27" y="197"/>
                </a:lnTo>
                <a:lnTo>
                  <a:pt x="23" y="243"/>
                </a:lnTo>
                <a:lnTo>
                  <a:pt x="35" y="246"/>
                </a:lnTo>
                <a:lnTo>
                  <a:pt x="55" y="234"/>
                </a:lnTo>
                <a:lnTo>
                  <a:pt x="139" y="203"/>
                </a:lnTo>
                <a:lnTo>
                  <a:pt x="237" y="168"/>
                </a:lnTo>
                <a:lnTo>
                  <a:pt x="249" y="163"/>
                </a:lnTo>
                <a:lnTo>
                  <a:pt x="240" y="137"/>
                </a:lnTo>
                <a:lnTo>
                  <a:pt x="230" y="110"/>
                </a:lnTo>
                <a:lnTo>
                  <a:pt x="220" y="88"/>
                </a:lnTo>
                <a:lnTo>
                  <a:pt x="200" y="55"/>
                </a:lnTo>
                <a:lnTo>
                  <a:pt x="179" y="25"/>
                </a:lnTo>
                <a:lnTo>
                  <a:pt x="158" y="0"/>
                </a:lnTo>
                <a:lnTo>
                  <a:pt x="137" y="1"/>
                </a:lnTo>
              </a:path>
            </a:pathLst>
          </a:custGeom>
          <a:solidFill>
            <a:srgbClr val="FF0033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60" name="Freeform 127"/>
          <p:cNvSpPr>
            <a:spLocks/>
          </p:cNvSpPr>
          <p:nvPr/>
        </p:nvSpPr>
        <p:spPr bwMode="auto">
          <a:xfrm>
            <a:off x="4471353" y="3798888"/>
            <a:ext cx="1995496" cy="368300"/>
          </a:xfrm>
          <a:custGeom>
            <a:avLst/>
            <a:gdLst>
              <a:gd name="T0" fmla="*/ 71 w 979"/>
              <a:gd name="T1" fmla="*/ 172 h 232"/>
              <a:gd name="T2" fmla="*/ 83 w 979"/>
              <a:gd name="T3" fmla="*/ 138 h 232"/>
              <a:gd name="T4" fmla="*/ 102 w 979"/>
              <a:gd name="T5" fmla="*/ 111 h 232"/>
              <a:gd name="T6" fmla="*/ 119 w 979"/>
              <a:gd name="T7" fmla="*/ 91 h 232"/>
              <a:gd name="T8" fmla="*/ 133 w 979"/>
              <a:gd name="T9" fmla="*/ 74 h 232"/>
              <a:gd name="T10" fmla="*/ 155 w 979"/>
              <a:gd name="T11" fmla="*/ 54 h 232"/>
              <a:gd name="T12" fmla="*/ 170 w 979"/>
              <a:gd name="T13" fmla="*/ 43 h 232"/>
              <a:gd name="T14" fmla="*/ 185 w 979"/>
              <a:gd name="T15" fmla="*/ 37 h 232"/>
              <a:gd name="T16" fmla="*/ 203 w 979"/>
              <a:gd name="T17" fmla="*/ 35 h 232"/>
              <a:gd name="T18" fmla="*/ 231 w 979"/>
              <a:gd name="T19" fmla="*/ 34 h 232"/>
              <a:gd name="T20" fmla="*/ 183 w 979"/>
              <a:gd name="T21" fmla="*/ 117 h 232"/>
              <a:gd name="T22" fmla="*/ 171 w 979"/>
              <a:gd name="T23" fmla="*/ 151 h 232"/>
              <a:gd name="T24" fmla="*/ 228 w 979"/>
              <a:gd name="T25" fmla="*/ 138 h 232"/>
              <a:gd name="T26" fmla="*/ 240 w 979"/>
              <a:gd name="T27" fmla="*/ 83 h 232"/>
              <a:gd name="T28" fmla="*/ 249 w 979"/>
              <a:gd name="T29" fmla="*/ 58 h 232"/>
              <a:gd name="T30" fmla="*/ 265 w 979"/>
              <a:gd name="T31" fmla="*/ 40 h 232"/>
              <a:gd name="T32" fmla="*/ 277 w 979"/>
              <a:gd name="T33" fmla="*/ 31 h 232"/>
              <a:gd name="T34" fmla="*/ 308 w 979"/>
              <a:gd name="T35" fmla="*/ 31 h 232"/>
              <a:gd name="T36" fmla="*/ 321 w 979"/>
              <a:gd name="T37" fmla="*/ 50 h 232"/>
              <a:gd name="T38" fmla="*/ 330 w 979"/>
              <a:gd name="T39" fmla="*/ 74 h 232"/>
              <a:gd name="T40" fmla="*/ 330 w 979"/>
              <a:gd name="T41" fmla="*/ 102 h 232"/>
              <a:gd name="T42" fmla="*/ 327 w 979"/>
              <a:gd name="T43" fmla="*/ 119 h 232"/>
              <a:gd name="T44" fmla="*/ 102 w 979"/>
              <a:gd name="T45" fmla="*/ 163 h 232"/>
              <a:gd name="T46" fmla="*/ 2 w 979"/>
              <a:gd name="T47" fmla="*/ 196 h 232"/>
              <a:gd name="T48" fmla="*/ 65 w 979"/>
              <a:gd name="T49" fmla="*/ 114 h 232"/>
              <a:gd name="T50" fmla="*/ 111 w 979"/>
              <a:gd name="T51" fmla="*/ 77 h 232"/>
              <a:gd name="T52" fmla="*/ 158 w 979"/>
              <a:gd name="T53" fmla="*/ 28 h 232"/>
              <a:gd name="T54" fmla="*/ 203 w 979"/>
              <a:gd name="T55" fmla="*/ 0 h 232"/>
              <a:gd name="T56" fmla="*/ 393 w 979"/>
              <a:gd name="T57" fmla="*/ 3 h 232"/>
              <a:gd name="T58" fmla="*/ 398 w 979"/>
              <a:gd name="T59" fmla="*/ 29 h 232"/>
              <a:gd name="T60" fmla="*/ 399 w 979"/>
              <a:gd name="T61" fmla="*/ 59 h 232"/>
              <a:gd name="T62" fmla="*/ 402 w 979"/>
              <a:gd name="T63" fmla="*/ 82 h 232"/>
              <a:gd name="T64" fmla="*/ 405 w 979"/>
              <a:gd name="T65" fmla="*/ 104 h 232"/>
              <a:gd name="T66" fmla="*/ 471 w 979"/>
              <a:gd name="T67" fmla="*/ 102 h 232"/>
              <a:gd name="T68" fmla="*/ 583 w 979"/>
              <a:gd name="T69" fmla="*/ 102 h 232"/>
              <a:gd name="T70" fmla="*/ 691 w 979"/>
              <a:gd name="T71" fmla="*/ 105 h 232"/>
              <a:gd name="T72" fmla="*/ 802 w 979"/>
              <a:gd name="T73" fmla="*/ 117 h 232"/>
              <a:gd name="T74" fmla="*/ 879 w 979"/>
              <a:gd name="T75" fmla="*/ 129 h 232"/>
              <a:gd name="T76" fmla="*/ 953 w 979"/>
              <a:gd name="T77" fmla="*/ 144 h 232"/>
              <a:gd name="T78" fmla="*/ 978 w 979"/>
              <a:gd name="T79" fmla="*/ 160 h 232"/>
              <a:gd name="T80" fmla="*/ 771 w 979"/>
              <a:gd name="T81" fmla="*/ 231 h 232"/>
              <a:gd name="T82" fmla="*/ 694 w 979"/>
              <a:gd name="T83" fmla="*/ 213 h 232"/>
              <a:gd name="T84" fmla="*/ 592 w 979"/>
              <a:gd name="T85" fmla="*/ 197 h 232"/>
              <a:gd name="T86" fmla="*/ 474 w 979"/>
              <a:gd name="T87" fmla="*/ 188 h 232"/>
              <a:gd name="T88" fmla="*/ 370 w 979"/>
              <a:gd name="T89" fmla="*/ 182 h 232"/>
              <a:gd name="T90" fmla="*/ 249 w 979"/>
              <a:gd name="T91" fmla="*/ 178 h 232"/>
              <a:gd name="T92" fmla="*/ 139 w 979"/>
              <a:gd name="T93" fmla="*/ 178 h 232"/>
              <a:gd name="T94" fmla="*/ 0 w 979"/>
              <a:gd name="T95" fmla="*/ 197 h 232"/>
              <a:gd name="T96" fmla="*/ 71 w 979"/>
              <a:gd name="T97" fmla="*/ 172 h 23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979"/>
              <a:gd name="T148" fmla="*/ 0 h 232"/>
              <a:gd name="T149" fmla="*/ 979 w 979"/>
              <a:gd name="T150" fmla="*/ 232 h 23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979" h="232">
                <a:moveTo>
                  <a:pt x="71" y="172"/>
                </a:moveTo>
                <a:lnTo>
                  <a:pt x="83" y="138"/>
                </a:lnTo>
                <a:lnTo>
                  <a:pt x="102" y="111"/>
                </a:lnTo>
                <a:lnTo>
                  <a:pt x="119" y="91"/>
                </a:lnTo>
                <a:lnTo>
                  <a:pt x="133" y="74"/>
                </a:lnTo>
                <a:lnTo>
                  <a:pt x="155" y="54"/>
                </a:lnTo>
                <a:lnTo>
                  <a:pt x="170" y="43"/>
                </a:lnTo>
                <a:lnTo>
                  <a:pt x="185" y="37"/>
                </a:lnTo>
                <a:lnTo>
                  <a:pt x="203" y="35"/>
                </a:lnTo>
                <a:lnTo>
                  <a:pt x="231" y="34"/>
                </a:lnTo>
                <a:lnTo>
                  <a:pt x="183" y="117"/>
                </a:lnTo>
                <a:lnTo>
                  <a:pt x="171" y="151"/>
                </a:lnTo>
                <a:lnTo>
                  <a:pt x="228" y="138"/>
                </a:lnTo>
                <a:lnTo>
                  <a:pt x="240" y="83"/>
                </a:lnTo>
                <a:lnTo>
                  <a:pt x="249" y="58"/>
                </a:lnTo>
                <a:lnTo>
                  <a:pt x="265" y="40"/>
                </a:lnTo>
                <a:lnTo>
                  <a:pt x="277" y="31"/>
                </a:lnTo>
                <a:lnTo>
                  <a:pt x="308" y="31"/>
                </a:lnTo>
                <a:lnTo>
                  <a:pt x="321" y="50"/>
                </a:lnTo>
                <a:lnTo>
                  <a:pt x="330" y="74"/>
                </a:lnTo>
                <a:lnTo>
                  <a:pt x="330" y="102"/>
                </a:lnTo>
                <a:lnTo>
                  <a:pt x="327" y="119"/>
                </a:lnTo>
                <a:lnTo>
                  <a:pt x="102" y="163"/>
                </a:lnTo>
                <a:lnTo>
                  <a:pt x="2" y="196"/>
                </a:lnTo>
                <a:lnTo>
                  <a:pt x="65" y="114"/>
                </a:lnTo>
                <a:lnTo>
                  <a:pt x="111" y="77"/>
                </a:lnTo>
                <a:lnTo>
                  <a:pt x="158" y="28"/>
                </a:lnTo>
                <a:lnTo>
                  <a:pt x="203" y="0"/>
                </a:lnTo>
                <a:lnTo>
                  <a:pt x="393" y="3"/>
                </a:lnTo>
                <a:lnTo>
                  <a:pt x="398" y="29"/>
                </a:lnTo>
                <a:lnTo>
                  <a:pt x="399" y="59"/>
                </a:lnTo>
                <a:lnTo>
                  <a:pt x="402" y="82"/>
                </a:lnTo>
                <a:lnTo>
                  <a:pt x="405" y="104"/>
                </a:lnTo>
                <a:lnTo>
                  <a:pt x="471" y="102"/>
                </a:lnTo>
                <a:lnTo>
                  <a:pt x="583" y="102"/>
                </a:lnTo>
                <a:lnTo>
                  <a:pt x="691" y="105"/>
                </a:lnTo>
                <a:lnTo>
                  <a:pt x="802" y="117"/>
                </a:lnTo>
                <a:lnTo>
                  <a:pt x="879" y="129"/>
                </a:lnTo>
                <a:lnTo>
                  <a:pt x="953" y="144"/>
                </a:lnTo>
                <a:lnTo>
                  <a:pt x="978" y="160"/>
                </a:lnTo>
                <a:lnTo>
                  <a:pt x="771" y="231"/>
                </a:lnTo>
                <a:lnTo>
                  <a:pt x="694" y="213"/>
                </a:lnTo>
                <a:lnTo>
                  <a:pt x="592" y="197"/>
                </a:lnTo>
                <a:lnTo>
                  <a:pt x="474" y="188"/>
                </a:lnTo>
                <a:lnTo>
                  <a:pt x="370" y="182"/>
                </a:lnTo>
                <a:lnTo>
                  <a:pt x="249" y="178"/>
                </a:lnTo>
                <a:lnTo>
                  <a:pt x="139" y="178"/>
                </a:lnTo>
                <a:lnTo>
                  <a:pt x="0" y="197"/>
                </a:lnTo>
                <a:lnTo>
                  <a:pt x="71" y="172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61" name="Freeform 128"/>
          <p:cNvSpPr>
            <a:spLocks/>
          </p:cNvSpPr>
          <p:nvPr/>
        </p:nvSpPr>
        <p:spPr bwMode="auto">
          <a:xfrm>
            <a:off x="4426914" y="3979864"/>
            <a:ext cx="124851" cy="98425"/>
          </a:xfrm>
          <a:custGeom>
            <a:avLst/>
            <a:gdLst>
              <a:gd name="T0" fmla="*/ 33 w 61"/>
              <a:gd name="T1" fmla="*/ 0 h 62"/>
              <a:gd name="T2" fmla="*/ 23 w 61"/>
              <a:gd name="T3" fmla="*/ 0 h 62"/>
              <a:gd name="T4" fmla="*/ 14 w 61"/>
              <a:gd name="T5" fmla="*/ 2 h 62"/>
              <a:gd name="T6" fmla="*/ 7 w 61"/>
              <a:gd name="T7" fmla="*/ 8 h 62"/>
              <a:gd name="T8" fmla="*/ 3 w 61"/>
              <a:gd name="T9" fmla="*/ 17 h 62"/>
              <a:gd name="T10" fmla="*/ 0 w 61"/>
              <a:gd name="T11" fmla="*/ 26 h 62"/>
              <a:gd name="T12" fmla="*/ 0 w 61"/>
              <a:gd name="T13" fmla="*/ 35 h 62"/>
              <a:gd name="T14" fmla="*/ 0 w 61"/>
              <a:gd name="T15" fmla="*/ 45 h 62"/>
              <a:gd name="T16" fmla="*/ 7 w 61"/>
              <a:gd name="T17" fmla="*/ 54 h 62"/>
              <a:gd name="T18" fmla="*/ 18 w 61"/>
              <a:gd name="T19" fmla="*/ 59 h 62"/>
              <a:gd name="T20" fmla="*/ 34 w 61"/>
              <a:gd name="T21" fmla="*/ 61 h 62"/>
              <a:gd name="T22" fmla="*/ 53 w 61"/>
              <a:gd name="T23" fmla="*/ 54 h 62"/>
              <a:gd name="T24" fmla="*/ 60 w 61"/>
              <a:gd name="T25" fmla="*/ 40 h 62"/>
              <a:gd name="T26" fmla="*/ 60 w 61"/>
              <a:gd name="T27" fmla="*/ 22 h 62"/>
              <a:gd name="T28" fmla="*/ 57 w 61"/>
              <a:gd name="T29" fmla="*/ 13 h 62"/>
              <a:gd name="T30" fmla="*/ 56 w 61"/>
              <a:gd name="T31" fmla="*/ 12 h 62"/>
              <a:gd name="T32" fmla="*/ 51 w 61"/>
              <a:gd name="T33" fmla="*/ 6 h 62"/>
              <a:gd name="T34" fmla="*/ 44 w 61"/>
              <a:gd name="T35" fmla="*/ 1 h 62"/>
              <a:gd name="T36" fmla="*/ 33 w 61"/>
              <a:gd name="T37" fmla="*/ 0 h 6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1"/>
              <a:gd name="T58" fmla="*/ 0 h 62"/>
              <a:gd name="T59" fmla="*/ 61 w 61"/>
              <a:gd name="T60" fmla="*/ 62 h 6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1" h="62">
                <a:moveTo>
                  <a:pt x="33" y="0"/>
                </a:moveTo>
                <a:lnTo>
                  <a:pt x="23" y="0"/>
                </a:lnTo>
                <a:lnTo>
                  <a:pt x="14" y="2"/>
                </a:lnTo>
                <a:lnTo>
                  <a:pt x="7" y="8"/>
                </a:lnTo>
                <a:lnTo>
                  <a:pt x="3" y="17"/>
                </a:lnTo>
                <a:lnTo>
                  <a:pt x="0" y="26"/>
                </a:lnTo>
                <a:lnTo>
                  <a:pt x="0" y="35"/>
                </a:lnTo>
                <a:lnTo>
                  <a:pt x="0" y="45"/>
                </a:lnTo>
                <a:lnTo>
                  <a:pt x="7" y="54"/>
                </a:lnTo>
                <a:lnTo>
                  <a:pt x="18" y="59"/>
                </a:lnTo>
                <a:lnTo>
                  <a:pt x="34" y="61"/>
                </a:lnTo>
                <a:lnTo>
                  <a:pt x="53" y="54"/>
                </a:lnTo>
                <a:lnTo>
                  <a:pt x="60" y="40"/>
                </a:lnTo>
                <a:lnTo>
                  <a:pt x="60" y="22"/>
                </a:lnTo>
                <a:lnTo>
                  <a:pt x="57" y="13"/>
                </a:lnTo>
                <a:lnTo>
                  <a:pt x="56" y="12"/>
                </a:lnTo>
                <a:lnTo>
                  <a:pt x="51" y="6"/>
                </a:lnTo>
                <a:lnTo>
                  <a:pt x="44" y="1"/>
                </a:lnTo>
                <a:lnTo>
                  <a:pt x="33" y="0"/>
                </a:lnTo>
              </a:path>
            </a:pathLst>
          </a:custGeom>
          <a:solidFill>
            <a:srgbClr val="F8F8F8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62" name="Freeform 129"/>
          <p:cNvSpPr>
            <a:spLocks/>
          </p:cNvSpPr>
          <p:nvPr/>
        </p:nvSpPr>
        <p:spPr bwMode="auto">
          <a:xfrm>
            <a:off x="4426913" y="3741738"/>
            <a:ext cx="2124580" cy="469900"/>
          </a:xfrm>
          <a:custGeom>
            <a:avLst/>
            <a:gdLst>
              <a:gd name="T0" fmla="*/ 866 w 1042"/>
              <a:gd name="T1" fmla="*/ 55 h 296"/>
              <a:gd name="T2" fmla="*/ 900 w 1042"/>
              <a:gd name="T3" fmla="*/ 49 h 296"/>
              <a:gd name="T4" fmla="*/ 913 w 1042"/>
              <a:gd name="T5" fmla="*/ 49 h 296"/>
              <a:gd name="T6" fmla="*/ 932 w 1042"/>
              <a:gd name="T7" fmla="*/ 71 h 296"/>
              <a:gd name="T8" fmla="*/ 960 w 1042"/>
              <a:gd name="T9" fmla="*/ 110 h 296"/>
              <a:gd name="T10" fmla="*/ 980 w 1042"/>
              <a:gd name="T11" fmla="*/ 143 h 296"/>
              <a:gd name="T12" fmla="*/ 1000 w 1042"/>
              <a:gd name="T13" fmla="*/ 192 h 296"/>
              <a:gd name="T14" fmla="*/ 1006 w 1042"/>
              <a:gd name="T15" fmla="*/ 210 h 296"/>
              <a:gd name="T16" fmla="*/ 1012 w 1042"/>
              <a:gd name="T17" fmla="*/ 211 h 296"/>
              <a:gd name="T18" fmla="*/ 1025 w 1042"/>
              <a:gd name="T19" fmla="*/ 211 h 296"/>
              <a:gd name="T20" fmla="*/ 1039 w 1042"/>
              <a:gd name="T21" fmla="*/ 200 h 296"/>
              <a:gd name="T22" fmla="*/ 1041 w 1042"/>
              <a:gd name="T23" fmla="*/ 192 h 296"/>
              <a:gd name="T24" fmla="*/ 1011 w 1042"/>
              <a:gd name="T25" fmla="*/ 141 h 296"/>
              <a:gd name="T26" fmla="*/ 974 w 1042"/>
              <a:gd name="T27" fmla="*/ 86 h 296"/>
              <a:gd name="T28" fmla="*/ 949 w 1042"/>
              <a:gd name="T29" fmla="*/ 52 h 296"/>
              <a:gd name="T30" fmla="*/ 927 w 1042"/>
              <a:gd name="T31" fmla="*/ 27 h 296"/>
              <a:gd name="T32" fmla="*/ 887 w 1042"/>
              <a:gd name="T33" fmla="*/ 18 h 296"/>
              <a:gd name="T34" fmla="*/ 795 w 1042"/>
              <a:gd name="T35" fmla="*/ 8 h 296"/>
              <a:gd name="T36" fmla="*/ 666 w 1042"/>
              <a:gd name="T37" fmla="*/ 2 h 296"/>
              <a:gd name="T38" fmla="*/ 519 w 1042"/>
              <a:gd name="T39" fmla="*/ 0 h 296"/>
              <a:gd name="T40" fmla="*/ 384 w 1042"/>
              <a:gd name="T41" fmla="*/ 2 h 296"/>
              <a:gd name="T42" fmla="*/ 276 w 1042"/>
              <a:gd name="T43" fmla="*/ 5 h 296"/>
              <a:gd name="T44" fmla="*/ 236 w 1042"/>
              <a:gd name="T45" fmla="*/ 8 h 296"/>
              <a:gd name="T46" fmla="*/ 217 w 1042"/>
              <a:gd name="T47" fmla="*/ 21 h 296"/>
              <a:gd name="T48" fmla="*/ 199 w 1042"/>
              <a:gd name="T49" fmla="*/ 36 h 296"/>
              <a:gd name="T50" fmla="*/ 109 w 1042"/>
              <a:gd name="T51" fmla="*/ 115 h 296"/>
              <a:gd name="T52" fmla="*/ 62 w 1042"/>
              <a:gd name="T53" fmla="*/ 165 h 296"/>
              <a:gd name="T54" fmla="*/ 20 w 1042"/>
              <a:gd name="T55" fmla="*/ 214 h 296"/>
              <a:gd name="T56" fmla="*/ 0 w 1042"/>
              <a:gd name="T57" fmla="*/ 236 h 296"/>
              <a:gd name="T58" fmla="*/ 28 w 1042"/>
              <a:gd name="T59" fmla="*/ 236 h 296"/>
              <a:gd name="T60" fmla="*/ 66 w 1042"/>
              <a:gd name="T61" fmla="*/ 187 h 296"/>
              <a:gd name="T62" fmla="*/ 116 w 1042"/>
              <a:gd name="T63" fmla="*/ 135 h 296"/>
              <a:gd name="T64" fmla="*/ 176 w 1042"/>
              <a:gd name="T65" fmla="*/ 76 h 296"/>
              <a:gd name="T66" fmla="*/ 217 w 1042"/>
              <a:gd name="T67" fmla="*/ 42 h 296"/>
              <a:gd name="T68" fmla="*/ 340 w 1042"/>
              <a:gd name="T69" fmla="*/ 44 h 296"/>
              <a:gd name="T70" fmla="*/ 491 w 1042"/>
              <a:gd name="T71" fmla="*/ 49 h 296"/>
              <a:gd name="T72" fmla="*/ 644 w 1042"/>
              <a:gd name="T73" fmla="*/ 61 h 296"/>
              <a:gd name="T74" fmla="*/ 746 w 1042"/>
              <a:gd name="T75" fmla="*/ 67 h 296"/>
              <a:gd name="T76" fmla="*/ 764 w 1042"/>
              <a:gd name="T77" fmla="*/ 70 h 296"/>
              <a:gd name="T78" fmla="*/ 780 w 1042"/>
              <a:gd name="T79" fmla="*/ 119 h 296"/>
              <a:gd name="T80" fmla="*/ 792 w 1042"/>
              <a:gd name="T81" fmla="*/ 214 h 296"/>
              <a:gd name="T82" fmla="*/ 789 w 1042"/>
              <a:gd name="T83" fmla="*/ 276 h 296"/>
              <a:gd name="T84" fmla="*/ 789 w 1042"/>
              <a:gd name="T85" fmla="*/ 295 h 296"/>
              <a:gd name="T86" fmla="*/ 816 w 1042"/>
              <a:gd name="T87" fmla="*/ 279 h 296"/>
              <a:gd name="T88" fmla="*/ 816 w 1042"/>
              <a:gd name="T89" fmla="*/ 227 h 296"/>
              <a:gd name="T90" fmla="*/ 807 w 1042"/>
              <a:gd name="T91" fmla="*/ 144 h 296"/>
              <a:gd name="T92" fmla="*/ 798 w 1042"/>
              <a:gd name="T93" fmla="*/ 86 h 296"/>
              <a:gd name="T94" fmla="*/ 798 w 1042"/>
              <a:gd name="T95" fmla="*/ 61 h 296"/>
              <a:gd name="T96" fmla="*/ 845 w 1042"/>
              <a:gd name="T97" fmla="*/ 58 h 296"/>
              <a:gd name="T98" fmla="*/ 856 w 1042"/>
              <a:gd name="T99" fmla="*/ 74 h 296"/>
              <a:gd name="T100" fmla="*/ 874 w 1042"/>
              <a:gd name="T101" fmla="*/ 105 h 296"/>
              <a:gd name="T102" fmla="*/ 895 w 1042"/>
              <a:gd name="T103" fmla="*/ 151 h 296"/>
              <a:gd name="T104" fmla="*/ 912 w 1042"/>
              <a:gd name="T105" fmla="*/ 208 h 296"/>
              <a:gd name="T106" fmla="*/ 920 w 1042"/>
              <a:gd name="T107" fmla="*/ 239 h 296"/>
              <a:gd name="T108" fmla="*/ 938 w 1042"/>
              <a:gd name="T109" fmla="*/ 235 h 296"/>
              <a:gd name="T110" fmla="*/ 926 w 1042"/>
              <a:gd name="T111" fmla="*/ 184 h 296"/>
              <a:gd name="T112" fmla="*/ 911 w 1042"/>
              <a:gd name="T113" fmla="*/ 138 h 296"/>
              <a:gd name="T114" fmla="*/ 892 w 1042"/>
              <a:gd name="T115" fmla="*/ 102 h 296"/>
              <a:gd name="T116" fmla="*/ 879 w 1042"/>
              <a:gd name="T117" fmla="*/ 74 h 296"/>
              <a:gd name="T118" fmla="*/ 866 w 1042"/>
              <a:gd name="T119" fmla="*/ 55 h 29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42"/>
              <a:gd name="T181" fmla="*/ 0 h 296"/>
              <a:gd name="T182" fmla="*/ 1042 w 1042"/>
              <a:gd name="T183" fmla="*/ 296 h 29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42" h="296">
                <a:moveTo>
                  <a:pt x="866" y="55"/>
                </a:moveTo>
                <a:lnTo>
                  <a:pt x="900" y="49"/>
                </a:lnTo>
                <a:lnTo>
                  <a:pt x="913" y="49"/>
                </a:lnTo>
                <a:lnTo>
                  <a:pt x="932" y="71"/>
                </a:lnTo>
                <a:lnTo>
                  <a:pt x="960" y="110"/>
                </a:lnTo>
                <a:lnTo>
                  <a:pt x="980" y="143"/>
                </a:lnTo>
                <a:lnTo>
                  <a:pt x="1000" y="192"/>
                </a:lnTo>
                <a:lnTo>
                  <a:pt x="1006" y="210"/>
                </a:lnTo>
                <a:lnTo>
                  <a:pt x="1012" y="211"/>
                </a:lnTo>
                <a:lnTo>
                  <a:pt x="1025" y="211"/>
                </a:lnTo>
                <a:lnTo>
                  <a:pt x="1039" y="200"/>
                </a:lnTo>
                <a:lnTo>
                  <a:pt x="1041" y="192"/>
                </a:lnTo>
                <a:lnTo>
                  <a:pt x="1011" y="141"/>
                </a:lnTo>
                <a:lnTo>
                  <a:pt x="974" y="86"/>
                </a:lnTo>
                <a:lnTo>
                  <a:pt x="949" y="52"/>
                </a:lnTo>
                <a:lnTo>
                  <a:pt x="927" y="27"/>
                </a:lnTo>
                <a:lnTo>
                  <a:pt x="887" y="18"/>
                </a:lnTo>
                <a:lnTo>
                  <a:pt x="795" y="8"/>
                </a:lnTo>
                <a:lnTo>
                  <a:pt x="666" y="2"/>
                </a:lnTo>
                <a:lnTo>
                  <a:pt x="519" y="0"/>
                </a:lnTo>
                <a:lnTo>
                  <a:pt x="384" y="2"/>
                </a:lnTo>
                <a:lnTo>
                  <a:pt x="276" y="5"/>
                </a:lnTo>
                <a:lnTo>
                  <a:pt x="236" y="8"/>
                </a:lnTo>
                <a:lnTo>
                  <a:pt x="217" y="21"/>
                </a:lnTo>
                <a:lnTo>
                  <a:pt x="199" y="36"/>
                </a:lnTo>
                <a:lnTo>
                  <a:pt x="109" y="115"/>
                </a:lnTo>
                <a:lnTo>
                  <a:pt x="62" y="165"/>
                </a:lnTo>
                <a:lnTo>
                  <a:pt x="20" y="214"/>
                </a:lnTo>
                <a:lnTo>
                  <a:pt x="0" y="236"/>
                </a:lnTo>
                <a:lnTo>
                  <a:pt x="28" y="236"/>
                </a:lnTo>
                <a:lnTo>
                  <a:pt x="66" y="187"/>
                </a:lnTo>
                <a:lnTo>
                  <a:pt x="116" y="135"/>
                </a:lnTo>
                <a:lnTo>
                  <a:pt x="176" y="76"/>
                </a:lnTo>
                <a:lnTo>
                  <a:pt x="217" y="42"/>
                </a:lnTo>
                <a:lnTo>
                  <a:pt x="340" y="44"/>
                </a:lnTo>
                <a:lnTo>
                  <a:pt x="491" y="49"/>
                </a:lnTo>
                <a:lnTo>
                  <a:pt x="644" y="61"/>
                </a:lnTo>
                <a:lnTo>
                  <a:pt x="746" y="67"/>
                </a:lnTo>
                <a:lnTo>
                  <a:pt x="764" y="70"/>
                </a:lnTo>
                <a:lnTo>
                  <a:pt x="780" y="119"/>
                </a:lnTo>
                <a:lnTo>
                  <a:pt x="792" y="214"/>
                </a:lnTo>
                <a:lnTo>
                  <a:pt x="789" y="276"/>
                </a:lnTo>
                <a:lnTo>
                  <a:pt x="789" y="295"/>
                </a:lnTo>
                <a:lnTo>
                  <a:pt x="816" y="279"/>
                </a:lnTo>
                <a:lnTo>
                  <a:pt x="816" y="227"/>
                </a:lnTo>
                <a:lnTo>
                  <a:pt x="807" y="144"/>
                </a:lnTo>
                <a:lnTo>
                  <a:pt x="798" y="86"/>
                </a:lnTo>
                <a:lnTo>
                  <a:pt x="798" y="61"/>
                </a:lnTo>
                <a:lnTo>
                  <a:pt x="845" y="58"/>
                </a:lnTo>
                <a:lnTo>
                  <a:pt x="856" y="74"/>
                </a:lnTo>
                <a:lnTo>
                  <a:pt x="874" y="105"/>
                </a:lnTo>
                <a:lnTo>
                  <a:pt x="895" y="151"/>
                </a:lnTo>
                <a:lnTo>
                  <a:pt x="912" y="208"/>
                </a:lnTo>
                <a:lnTo>
                  <a:pt x="920" y="239"/>
                </a:lnTo>
                <a:lnTo>
                  <a:pt x="938" y="235"/>
                </a:lnTo>
                <a:lnTo>
                  <a:pt x="926" y="184"/>
                </a:lnTo>
                <a:lnTo>
                  <a:pt x="911" y="138"/>
                </a:lnTo>
                <a:lnTo>
                  <a:pt x="892" y="102"/>
                </a:lnTo>
                <a:lnTo>
                  <a:pt x="879" y="74"/>
                </a:lnTo>
                <a:lnTo>
                  <a:pt x="866" y="55"/>
                </a:lnTo>
              </a:path>
            </a:pathLst>
          </a:custGeom>
          <a:solidFill>
            <a:srgbClr val="FF0033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63" name="Freeform 130"/>
          <p:cNvSpPr>
            <a:spLocks/>
          </p:cNvSpPr>
          <p:nvPr/>
        </p:nvSpPr>
        <p:spPr bwMode="auto">
          <a:xfrm>
            <a:off x="4915738" y="3765550"/>
            <a:ext cx="1290830" cy="33338"/>
          </a:xfrm>
          <a:custGeom>
            <a:avLst/>
            <a:gdLst>
              <a:gd name="T0" fmla="*/ 68 w 633"/>
              <a:gd name="T1" fmla="*/ 1 h 21"/>
              <a:gd name="T2" fmla="*/ 200 w 633"/>
              <a:gd name="T3" fmla="*/ 0 h 21"/>
              <a:gd name="T4" fmla="*/ 322 w 633"/>
              <a:gd name="T5" fmla="*/ 0 h 21"/>
              <a:gd name="T6" fmla="*/ 472 w 633"/>
              <a:gd name="T7" fmla="*/ 3 h 21"/>
              <a:gd name="T8" fmla="*/ 569 w 633"/>
              <a:gd name="T9" fmla="*/ 6 h 21"/>
              <a:gd name="T10" fmla="*/ 621 w 633"/>
              <a:gd name="T11" fmla="*/ 9 h 21"/>
              <a:gd name="T12" fmla="*/ 632 w 633"/>
              <a:gd name="T13" fmla="*/ 14 h 21"/>
              <a:gd name="T14" fmla="*/ 613 w 633"/>
              <a:gd name="T15" fmla="*/ 17 h 21"/>
              <a:gd name="T16" fmla="*/ 589 w 633"/>
              <a:gd name="T17" fmla="*/ 20 h 21"/>
              <a:gd name="T18" fmla="*/ 560 w 633"/>
              <a:gd name="T19" fmla="*/ 20 h 21"/>
              <a:gd name="T20" fmla="*/ 463 w 633"/>
              <a:gd name="T21" fmla="*/ 15 h 21"/>
              <a:gd name="T22" fmla="*/ 369 w 633"/>
              <a:gd name="T23" fmla="*/ 11 h 21"/>
              <a:gd name="T24" fmla="*/ 270 w 633"/>
              <a:gd name="T25" fmla="*/ 9 h 21"/>
              <a:gd name="T26" fmla="*/ 193 w 633"/>
              <a:gd name="T27" fmla="*/ 9 h 21"/>
              <a:gd name="T28" fmla="*/ 110 w 633"/>
              <a:gd name="T29" fmla="*/ 9 h 21"/>
              <a:gd name="T30" fmla="*/ 0 w 633"/>
              <a:gd name="T31" fmla="*/ 9 h 21"/>
              <a:gd name="T32" fmla="*/ 6 w 633"/>
              <a:gd name="T33" fmla="*/ 4 h 21"/>
              <a:gd name="T34" fmla="*/ 26 w 633"/>
              <a:gd name="T35" fmla="*/ 3 h 21"/>
              <a:gd name="T36" fmla="*/ 68 w 633"/>
              <a:gd name="T37" fmla="*/ 1 h 2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33"/>
              <a:gd name="T58" fmla="*/ 0 h 21"/>
              <a:gd name="T59" fmla="*/ 633 w 633"/>
              <a:gd name="T60" fmla="*/ 21 h 2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33" h="21">
                <a:moveTo>
                  <a:pt x="68" y="1"/>
                </a:moveTo>
                <a:lnTo>
                  <a:pt x="200" y="0"/>
                </a:lnTo>
                <a:lnTo>
                  <a:pt x="322" y="0"/>
                </a:lnTo>
                <a:lnTo>
                  <a:pt x="472" y="3"/>
                </a:lnTo>
                <a:lnTo>
                  <a:pt x="569" y="6"/>
                </a:lnTo>
                <a:lnTo>
                  <a:pt x="621" y="9"/>
                </a:lnTo>
                <a:lnTo>
                  <a:pt x="632" y="14"/>
                </a:lnTo>
                <a:lnTo>
                  <a:pt x="613" y="17"/>
                </a:lnTo>
                <a:lnTo>
                  <a:pt x="589" y="20"/>
                </a:lnTo>
                <a:lnTo>
                  <a:pt x="560" y="20"/>
                </a:lnTo>
                <a:lnTo>
                  <a:pt x="463" y="15"/>
                </a:lnTo>
                <a:lnTo>
                  <a:pt x="369" y="11"/>
                </a:lnTo>
                <a:lnTo>
                  <a:pt x="270" y="9"/>
                </a:lnTo>
                <a:lnTo>
                  <a:pt x="193" y="9"/>
                </a:lnTo>
                <a:lnTo>
                  <a:pt x="110" y="9"/>
                </a:lnTo>
                <a:lnTo>
                  <a:pt x="0" y="9"/>
                </a:lnTo>
                <a:lnTo>
                  <a:pt x="6" y="4"/>
                </a:lnTo>
                <a:lnTo>
                  <a:pt x="26" y="3"/>
                </a:lnTo>
                <a:lnTo>
                  <a:pt x="68" y="1"/>
                </a:lnTo>
              </a:path>
            </a:pathLst>
          </a:custGeom>
          <a:solidFill>
            <a:srgbClr val="FF0033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64" name="Freeform 131"/>
          <p:cNvSpPr>
            <a:spLocks/>
          </p:cNvSpPr>
          <p:nvPr/>
        </p:nvSpPr>
        <p:spPr bwMode="auto">
          <a:xfrm>
            <a:off x="5186600" y="3865564"/>
            <a:ext cx="306836" cy="66675"/>
          </a:xfrm>
          <a:custGeom>
            <a:avLst/>
            <a:gdLst>
              <a:gd name="T0" fmla="*/ 71 w 151"/>
              <a:gd name="T1" fmla="*/ 0 h 42"/>
              <a:gd name="T2" fmla="*/ 111 w 151"/>
              <a:gd name="T3" fmla="*/ 1 h 42"/>
              <a:gd name="T4" fmla="*/ 130 w 151"/>
              <a:gd name="T5" fmla="*/ 6 h 42"/>
              <a:gd name="T6" fmla="*/ 139 w 151"/>
              <a:gd name="T7" fmla="*/ 9 h 42"/>
              <a:gd name="T8" fmla="*/ 144 w 151"/>
              <a:gd name="T9" fmla="*/ 14 h 42"/>
              <a:gd name="T10" fmla="*/ 147 w 151"/>
              <a:gd name="T11" fmla="*/ 18 h 42"/>
              <a:gd name="T12" fmla="*/ 148 w 151"/>
              <a:gd name="T13" fmla="*/ 26 h 42"/>
              <a:gd name="T14" fmla="*/ 150 w 151"/>
              <a:gd name="T15" fmla="*/ 34 h 42"/>
              <a:gd name="T16" fmla="*/ 148 w 151"/>
              <a:gd name="T17" fmla="*/ 40 h 42"/>
              <a:gd name="T18" fmla="*/ 138 w 151"/>
              <a:gd name="T19" fmla="*/ 41 h 42"/>
              <a:gd name="T20" fmla="*/ 5 w 151"/>
              <a:gd name="T21" fmla="*/ 41 h 42"/>
              <a:gd name="T22" fmla="*/ 0 w 151"/>
              <a:gd name="T23" fmla="*/ 38 h 42"/>
              <a:gd name="T24" fmla="*/ 2 w 151"/>
              <a:gd name="T25" fmla="*/ 26 h 42"/>
              <a:gd name="T26" fmla="*/ 5 w 151"/>
              <a:gd name="T27" fmla="*/ 17 h 42"/>
              <a:gd name="T28" fmla="*/ 12 w 151"/>
              <a:gd name="T29" fmla="*/ 9 h 42"/>
              <a:gd name="T30" fmla="*/ 30 w 151"/>
              <a:gd name="T31" fmla="*/ 3 h 42"/>
              <a:gd name="T32" fmla="*/ 71 w 151"/>
              <a:gd name="T33" fmla="*/ 0 h 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51"/>
              <a:gd name="T52" fmla="*/ 0 h 42"/>
              <a:gd name="T53" fmla="*/ 151 w 151"/>
              <a:gd name="T54" fmla="*/ 42 h 4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51" h="42">
                <a:moveTo>
                  <a:pt x="71" y="0"/>
                </a:moveTo>
                <a:lnTo>
                  <a:pt x="111" y="1"/>
                </a:lnTo>
                <a:lnTo>
                  <a:pt x="130" y="6"/>
                </a:lnTo>
                <a:lnTo>
                  <a:pt x="139" y="9"/>
                </a:lnTo>
                <a:lnTo>
                  <a:pt x="144" y="14"/>
                </a:lnTo>
                <a:lnTo>
                  <a:pt x="147" y="18"/>
                </a:lnTo>
                <a:lnTo>
                  <a:pt x="148" y="26"/>
                </a:lnTo>
                <a:lnTo>
                  <a:pt x="150" y="34"/>
                </a:lnTo>
                <a:lnTo>
                  <a:pt x="148" y="40"/>
                </a:lnTo>
                <a:lnTo>
                  <a:pt x="138" y="41"/>
                </a:lnTo>
                <a:lnTo>
                  <a:pt x="5" y="41"/>
                </a:lnTo>
                <a:lnTo>
                  <a:pt x="0" y="38"/>
                </a:lnTo>
                <a:lnTo>
                  <a:pt x="2" y="26"/>
                </a:lnTo>
                <a:lnTo>
                  <a:pt x="5" y="17"/>
                </a:lnTo>
                <a:lnTo>
                  <a:pt x="12" y="9"/>
                </a:lnTo>
                <a:lnTo>
                  <a:pt x="30" y="3"/>
                </a:lnTo>
                <a:lnTo>
                  <a:pt x="71" y="0"/>
                </a:lnTo>
              </a:path>
            </a:pathLst>
          </a:custGeom>
          <a:solidFill>
            <a:srgbClr val="393939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65" name="Rectangle 132"/>
          <p:cNvSpPr>
            <a:spLocks noChangeArrowheads="1"/>
          </p:cNvSpPr>
          <p:nvPr/>
        </p:nvSpPr>
        <p:spPr bwMode="auto">
          <a:xfrm>
            <a:off x="5326263" y="3881438"/>
            <a:ext cx="31741" cy="254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566" name="Freeform 133"/>
          <p:cNvSpPr>
            <a:spLocks/>
          </p:cNvSpPr>
          <p:nvPr/>
        </p:nvSpPr>
        <p:spPr bwMode="auto">
          <a:xfrm>
            <a:off x="6532450" y="4130675"/>
            <a:ext cx="198915" cy="215900"/>
          </a:xfrm>
          <a:custGeom>
            <a:avLst/>
            <a:gdLst>
              <a:gd name="T0" fmla="*/ 74 w 97"/>
              <a:gd name="T1" fmla="*/ 135 h 136"/>
              <a:gd name="T2" fmla="*/ 96 w 97"/>
              <a:gd name="T3" fmla="*/ 61 h 136"/>
              <a:gd name="T4" fmla="*/ 96 w 97"/>
              <a:gd name="T5" fmla="*/ 15 h 136"/>
              <a:gd name="T6" fmla="*/ 68 w 97"/>
              <a:gd name="T7" fmla="*/ 0 h 136"/>
              <a:gd name="T8" fmla="*/ 41 w 97"/>
              <a:gd name="T9" fmla="*/ 21 h 136"/>
              <a:gd name="T10" fmla="*/ 22 w 97"/>
              <a:gd name="T11" fmla="*/ 49 h 136"/>
              <a:gd name="T12" fmla="*/ 0 w 97"/>
              <a:gd name="T13" fmla="*/ 107 h 136"/>
              <a:gd name="T14" fmla="*/ 74 w 97"/>
              <a:gd name="T15" fmla="*/ 135 h 1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7"/>
              <a:gd name="T25" fmla="*/ 0 h 136"/>
              <a:gd name="T26" fmla="*/ 97 w 97"/>
              <a:gd name="T27" fmla="*/ 136 h 1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7" h="136">
                <a:moveTo>
                  <a:pt x="74" y="135"/>
                </a:moveTo>
                <a:lnTo>
                  <a:pt x="96" y="61"/>
                </a:lnTo>
                <a:lnTo>
                  <a:pt x="96" y="15"/>
                </a:lnTo>
                <a:lnTo>
                  <a:pt x="68" y="0"/>
                </a:lnTo>
                <a:lnTo>
                  <a:pt x="41" y="21"/>
                </a:lnTo>
                <a:lnTo>
                  <a:pt x="22" y="49"/>
                </a:lnTo>
                <a:lnTo>
                  <a:pt x="0" y="107"/>
                </a:lnTo>
                <a:lnTo>
                  <a:pt x="74" y="135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67" name="Freeform 134"/>
          <p:cNvSpPr>
            <a:spLocks/>
          </p:cNvSpPr>
          <p:nvPr/>
        </p:nvSpPr>
        <p:spPr bwMode="auto">
          <a:xfrm>
            <a:off x="5749487" y="4384676"/>
            <a:ext cx="317417" cy="327025"/>
          </a:xfrm>
          <a:custGeom>
            <a:avLst/>
            <a:gdLst>
              <a:gd name="T0" fmla="*/ 104 w 154"/>
              <a:gd name="T1" fmla="*/ 205 h 206"/>
              <a:gd name="T2" fmla="*/ 0 w 154"/>
              <a:gd name="T3" fmla="*/ 159 h 206"/>
              <a:gd name="T4" fmla="*/ 43 w 154"/>
              <a:gd name="T5" fmla="*/ 48 h 206"/>
              <a:gd name="T6" fmla="*/ 74 w 154"/>
              <a:gd name="T7" fmla="*/ 15 h 206"/>
              <a:gd name="T8" fmla="*/ 107 w 154"/>
              <a:gd name="T9" fmla="*/ 0 h 206"/>
              <a:gd name="T10" fmla="*/ 144 w 154"/>
              <a:gd name="T11" fmla="*/ 9 h 206"/>
              <a:gd name="T12" fmla="*/ 153 w 154"/>
              <a:gd name="T13" fmla="*/ 43 h 206"/>
              <a:gd name="T14" fmla="*/ 153 w 154"/>
              <a:gd name="T15" fmla="*/ 104 h 206"/>
              <a:gd name="T16" fmla="*/ 141 w 154"/>
              <a:gd name="T17" fmla="*/ 156 h 206"/>
              <a:gd name="T18" fmla="*/ 104 w 154"/>
              <a:gd name="T19" fmla="*/ 205 h 2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4"/>
              <a:gd name="T31" fmla="*/ 0 h 206"/>
              <a:gd name="T32" fmla="*/ 154 w 154"/>
              <a:gd name="T33" fmla="*/ 206 h 2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4" h="206">
                <a:moveTo>
                  <a:pt x="104" y="205"/>
                </a:moveTo>
                <a:lnTo>
                  <a:pt x="0" y="159"/>
                </a:lnTo>
                <a:lnTo>
                  <a:pt x="43" y="48"/>
                </a:lnTo>
                <a:lnTo>
                  <a:pt x="74" y="15"/>
                </a:lnTo>
                <a:lnTo>
                  <a:pt x="107" y="0"/>
                </a:lnTo>
                <a:lnTo>
                  <a:pt x="144" y="9"/>
                </a:lnTo>
                <a:lnTo>
                  <a:pt x="153" y="43"/>
                </a:lnTo>
                <a:lnTo>
                  <a:pt x="153" y="104"/>
                </a:lnTo>
                <a:lnTo>
                  <a:pt x="141" y="156"/>
                </a:lnTo>
                <a:lnTo>
                  <a:pt x="104" y="205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68" name="Oval 135"/>
          <p:cNvSpPr>
            <a:spLocks noChangeArrowheads="1"/>
          </p:cNvSpPr>
          <p:nvPr/>
        </p:nvSpPr>
        <p:spPr bwMode="auto">
          <a:xfrm>
            <a:off x="5552687" y="4505325"/>
            <a:ext cx="203147" cy="52705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569" name="Rectangle 136"/>
          <p:cNvSpPr>
            <a:spLocks noChangeArrowheads="1"/>
          </p:cNvSpPr>
          <p:nvPr/>
        </p:nvSpPr>
        <p:spPr bwMode="auto">
          <a:xfrm>
            <a:off x="5669074" y="4500563"/>
            <a:ext cx="177754" cy="5397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570" name="Oval 137"/>
          <p:cNvSpPr>
            <a:spLocks noChangeArrowheads="1"/>
          </p:cNvSpPr>
          <p:nvPr/>
        </p:nvSpPr>
        <p:spPr bwMode="auto">
          <a:xfrm>
            <a:off x="5755834" y="4505325"/>
            <a:ext cx="211612" cy="52705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571" name="Oval 138"/>
          <p:cNvSpPr>
            <a:spLocks noChangeArrowheads="1"/>
          </p:cNvSpPr>
          <p:nvPr/>
        </p:nvSpPr>
        <p:spPr bwMode="auto">
          <a:xfrm>
            <a:off x="5804505" y="4624389"/>
            <a:ext cx="93109" cy="282575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572" name="Oval 139"/>
          <p:cNvSpPr>
            <a:spLocks noChangeArrowheads="1"/>
          </p:cNvSpPr>
          <p:nvPr/>
        </p:nvSpPr>
        <p:spPr bwMode="auto">
          <a:xfrm>
            <a:off x="5829899" y="4695826"/>
            <a:ext cx="42322" cy="150813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573" name="Oval 140"/>
          <p:cNvSpPr>
            <a:spLocks noChangeArrowheads="1"/>
          </p:cNvSpPr>
          <p:nvPr/>
        </p:nvSpPr>
        <p:spPr bwMode="auto">
          <a:xfrm>
            <a:off x="6371624" y="4203700"/>
            <a:ext cx="152360" cy="414338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574" name="Rectangle 141"/>
          <p:cNvSpPr>
            <a:spLocks noChangeArrowheads="1"/>
          </p:cNvSpPr>
          <p:nvPr/>
        </p:nvSpPr>
        <p:spPr bwMode="auto">
          <a:xfrm>
            <a:off x="6458384" y="4203700"/>
            <a:ext cx="137548" cy="420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575" name="Oval 142"/>
          <p:cNvSpPr>
            <a:spLocks noChangeArrowheads="1"/>
          </p:cNvSpPr>
          <p:nvPr/>
        </p:nvSpPr>
        <p:spPr bwMode="auto">
          <a:xfrm>
            <a:off x="6526101" y="4203700"/>
            <a:ext cx="167174" cy="414338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576" name="Oval 143"/>
          <p:cNvSpPr>
            <a:spLocks noChangeArrowheads="1"/>
          </p:cNvSpPr>
          <p:nvPr/>
        </p:nvSpPr>
        <p:spPr bwMode="auto">
          <a:xfrm>
            <a:off x="6566307" y="4298950"/>
            <a:ext cx="67716" cy="21590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577" name="Oval 144"/>
          <p:cNvSpPr>
            <a:spLocks noChangeArrowheads="1"/>
          </p:cNvSpPr>
          <p:nvPr/>
        </p:nvSpPr>
        <p:spPr bwMode="auto">
          <a:xfrm>
            <a:off x="6587468" y="4352926"/>
            <a:ext cx="25393" cy="117475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578" name="Freeform 145"/>
          <p:cNvSpPr>
            <a:spLocks/>
          </p:cNvSpPr>
          <p:nvPr/>
        </p:nvSpPr>
        <p:spPr bwMode="auto">
          <a:xfrm>
            <a:off x="6650952" y="4243388"/>
            <a:ext cx="139664" cy="157162"/>
          </a:xfrm>
          <a:custGeom>
            <a:avLst/>
            <a:gdLst>
              <a:gd name="T0" fmla="*/ 25 w 69"/>
              <a:gd name="T1" fmla="*/ 0 h 99"/>
              <a:gd name="T2" fmla="*/ 68 w 69"/>
              <a:gd name="T3" fmla="*/ 9 h 99"/>
              <a:gd name="T4" fmla="*/ 68 w 69"/>
              <a:gd name="T5" fmla="*/ 58 h 99"/>
              <a:gd name="T6" fmla="*/ 62 w 69"/>
              <a:gd name="T7" fmla="*/ 80 h 99"/>
              <a:gd name="T8" fmla="*/ 46 w 69"/>
              <a:gd name="T9" fmla="*/ 92 h 99"/>
              <a:gd name="T10" fmla="*/ 25 w 69"/>
              <a:gd name="T11" fmla="*/ 98 h 99"/>
              <a:gd name="T12" fmla="*/ 0 w 69"/>
              <a:gd name="T13" fmla="*/ 92 h 99"/>
              <a:gd name="T14" fmla="*/ 25 w 69"/>
              <a:gd name="T15" fmla="*/ 0 h 9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9"/>
              <a:gd name="T25" fmla="*/ 0 h 99"/>
              <a:gd name="T26" fmla="*/ 69 w 69"/>
              <a:gd name="T27" fmla="*/ 99 h 9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9" h="99">
                <a:moveTo>
                  <a:pt x="25" y="0"/>
                </a:moveTo>
                <a:lnTo>
                  <a:pt x="68" y="9"/>
                </a:lnTo>
                <a:lnTo>
                  <a:pt x="68" y="58"/>
                </a:lnTo>
                <a:lnTo>
                  <a:pt x="62" y="80"/>
                </a:lnTo>
                <a:lnTo>
                  <a:pt x="46" y="92"/>
                </a:lnTo>
                <a:lnTo>
                  <a:pt x="25" y="98"/>
                </a:lnTo>
                <a:lnTo>
                  <a:pt x="0" y="92"/>
                </a:lnTo>
                <a:lnTo>
                  <a:pt x="25" y="0"/>
                </a:lnTo>
              </a:path>
            </a:pathLst>
          </a:custGeom>
          <a:solidFill>
            <a:srgbClr val="C0C0C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79" name="Freeform 146"/>
          <p:cNvSpPr>
            <a:spLocks/>
          </p:cNvSpPr>
          <p:nvPr/>
        </p:nvSpPr>
        <p:spPr bwMode="auto">
          <a:xfrm>
            <a:off x="5432070" y="4032250"/>
            <a:ext cx="1333153" cy="939800"/>
          </a:xfrm>
          <a:custGeom>
            <a:avLst/>
            <a:gdLst>
              <a:gd name="T0" fmla="*/ 542 w 654"/>
              <a:gd name="T1" fmla="*/ 1 h 592"/>
              <a:gd name="T2" fmla="*/ 577 w 654"/>
              <a:gd name="T3" fmla="*/ 0 h 592"/>
              <a:gd name="T4" fmla="*/ 610 w 654"/>
              <a:gd name="T5" fmla="*/ 4 h 592"/>
              <a:gd name="T6" fmla="*/ 628 w 654"/>
              <a:gd name="T7" fmla="*/ 20 h 592"/>
              <a:gd name="T8" fmla="*/ 643 w 654"/>
              <a:gd name="T9" fmla="*/ 38 h 592"/>
              <a:gd name="T10" fmla="*/ 648 w 654"/>
              <a:gd name="T11" fmla="*/ 63 h 592"/>
              <a:gd name="T12" fmla="*/ 653 w 654"/>
              <a:gd name="T13" fmla="*/ 87 h 592"/>
              <a:gd name="T14" fmla="*/ 648 w 654"/>
              <a:gd name="T15" fmla="*/ 136 h 592"/>
              <a:gd name="T16" fmla="*/ 634 w 654"/>
              <a:gd name="T17" fmla="*/ 185 h 592"/>
              <a:gd name="T18" fmla="*/ 619 w 654"/>
              <a:gd name="T19" fmla="*/ 218 h 592"/>
              <a:gd name="T20" fmla="*/ 599 w 654"/>
              <a:gd name="T21" fmla="*/ 239 h 592"/>
              <a:gd name="T22" fmla="*/ 607 w 654"/>
              <a:gd name="T23" fmla="*/ 185 h 592"/>
              <a:gd name="T24" fmla="*/ 610 w 654"/>
              <a:gd name="T25" fmla="*/ 142 h 592"/>
              <a:gd name="T26" fmla="*/ 605 w 654"/>
              <a:gd name="T27" fmla="*/ 122 h 592"/>
              <a:gd name="T28" fmla="*/ 597 w 654"/>
              <a:gd name="T29" fmla="*/ 114 h 592"/>
              <a:gd name="T30" fmla="*/ 588 w 654"/>
              <a:gd name="T31" fmla="*/ 118 h 592"/>
              <a:gd name="T32" fmla="*/ 570 w 654"/>
              <a:gd name="T33" fmla="*/ 136 h 592"/>
              <a:gd name="T34" fmla="*/ 554 w 654"/>
              <a:gd name="T35" fmla="*/ 167 h 592"/>
              <a:gd name="T36" fmla="*/ 536 w 654"/>
              <a:gd name="T37" fmla="*/ 219 h 592"/>
              <a:gd name="T38" fmla="*/ 518 w 654"/>
              <a:gd name="T39" fmla="*/ 271 h 592"/>
              <a:gd name="T40" fmla="*/ 509 w 654"/>
              <a:gd name="T41" fmla="*/ 299 h 592"/>
              <a:gd name="T42" fmla="*/ 259 w 654"/>
              <a:gd name="T43" fmla="*/ 460 h 592"/>
              <a:gd name="T44" fmla="*/ 269 w 654"/>
              <a:gd name="T45" fmla="*/ 425 h 592"/>
              <a:gd name="T46" fmla="*/ 276 w 654"/>
              <a:gd name="T47" fmla="*/ 397 h 592"/>
              <a:gd name="T48" fmla="*/ 280 w 654"/>
              <a:gd name="T49" fmla="*/ 367 h 592"/>
              <a:gd name="T50" fmla="*/ 282 w 654"/>
              <a:gd name="T51" fmla="*/ 340 h 592"/>
              <a:gd name="T52" fmla="*/ 284 w 654"/>
              <a:gd name="T53" fmla="*/ 324 h 592"/>
              <a:gd name="T54" fmla="*/ 279 w 654"/>
              <a:gd name="T55" fmla="*/ 291 h 592"/>
              <a:gd name="T56" fmla="*/ 271 w 654"/>
              <a:gd name="T57" fmla="*/ 280 h 592"/>
              <a:gd name="T58" fmla="*/ 262 w 654"/>
              <a:gd name="T59" fmla="*/ 274 h 592"/>
              <a:gd name="T60" fmla="*/ 244 w 654"/>
              <a:gd name="T61" fmla="*/ 271 h 592"/>
              <a:gd name="T62" fmla="*/ 228 w 654"/>
              <a:gd name="T63" fmla="*/ 277 h 592"/>
              <a:gd name="T64" fmla="*/ 211 w 654"/>
              <a:gd name="T65" fmla="*/ 293 h 592"/>
              <a:gd name="T66" fmla="*/ 191 w 654"/>
              <a:gd name="T67" fmla="*/ 318 h 592"/>
              <a:gd name="T68" fmla="*/ 179 w 654"/>
              <a:gd name="T69" fmla="*/ 340 h 592"/>
              <a:gd name="T70" fmla="*/ 167 w 654"/>
              <a:gd name="T71" fmla="*/ 373 h 592"/>
              <a:gd name="T72" fmla="*/ 136 w 654"/>
              <a:gd name="T73" fmla="*/ 462 h 592"/>
              <a:gd name="T74" fmla="*/ 114 w 654"/>
              <a:gd name="T75" fmla="*/ 518 h 592"/>
              <a:gd name="T76" fmla="*/ 108 w 654"/>
              <a:gd name="T77" fmla="*/ 536 h 592"/>
              <a:gd name="T78" fmla="*/ 99 w 654"/>
              <a:gd name="T79" fmla="*/ 558 h 592"/>
              <a:gd name="T80" fmla="*/ 71 w 654"/>
              <a:gd name="T81" fmla="*/ 579 h 592"/>
              <a:gd name="T82" fmla="*/ 34 w 654"/>
              <a:gd name="T83" fmla="*/ 591 h 592"/>
              <a:gd name="T84" fmla="*/ 0 w 654"/>
              <a:gd name="T85" fmla="*/ 591 h 592"/>
              <a:gd name="T86" fmla="*/ 34 w 654"/>
              <a:gd name="T87" fmla="*/ 533 h 592"/>
              <a:gd name="T88" fmla="*/ 49 w 654"/>
              <a:gd name="T89" fmla="*/ 471 h 592"/>
              <a:gd name="T90" fmla="*/ 51 w 654"/>
              <a:gd name="T91" fmla="*/ 457 h 592"/>
              <a:gd name="T92" fmla="*/ 39 w 654"/>
              <a:gd name="T93" fmla="*/ 456 h 592"/>
              <a:gd name="T94" fmla="*/ 23 w 654"/>
              <a:gd name="T95" fmla="*/ 453 h 592"/>
              <a:gd name="T96" fmla="*/ 22 w 654"/>
              <a:gd name="T97" fmla="*/ 336 h 592"/>
              <a:gd name="T98" fmla="*/ 22 w 654"/>
              <a:gd name="T99" fmla="*/ 299 h 592"/>
              <a:gd name="T100" fmla="*/ 31 w 654"/>
              <a:gd name="T101" fmla="*/ 276 h 592"/>
              <a:gd name="T102" fmla="*/ 46 w 654"/>
              <a:gd name="T103" fmla="*/ 256 h 592"/>
              <a:gd name="T104" fmla="*/ 68 w 654"/>
              <a:gd name="T105" fmla="*/ 238 h 592"/>
              <a:gd name="T106" fmla="*/ 103 w 654"/>
              <a:gd name="T107" fmla="*/ 214 h 592"/>
              <a:gd name="T108" fmla="*/ 143 w 654"/>
              <a:gd name="T109" fmla="*/ 188 h 592"/>
              <a:gd name="T110" fmla="*/ 193 w 654"/>
              <a:gd name="T111" fmla="*/ 160 h 592"/>
              <a:gd name="T112" fmla="*/ 247 w 654"/>
              <a:gd name="T113" fmla="*/ 133 h 592"/>
              <a:gd name="T114" fmla="*/ 287 w 654"/>
              <a:gd name="T115" fmla="*/ 115 h 592"/>
              <a:gd name="T116" fmla="*/ 323 w 654"/>
              <a:gd name="T117" fmla="*/ 93 h 592"/>
              <a:gd name="T118" fmla="*/ 499 w 654"/>
              <a:gd name="T119" fmla="*/ 31 h 592"/>
              <a:gd name="T120" fmla="*/ 542 w 654"/>
              <a:gd name="T121" fmla="*/ 1 h 59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54"/>
              <a:gd name="T184" fmla="*/ 0 h 592"/>
              <a:gd name="T185" fmla="*/ 654 w 654"/>
              <a:gd name="T186" fmla="*/ 592 h 59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54" h="592">
                <a:moveTo>
                  <a:pt x="542" y="1"/>
                </a:moveTo>
                <a:lnTo>
                  <a:pt x="577" y="0"/>
                </a:lnTo>
                <a:lnTo>
                  <a:pt x="610" y="4"/>
                </a:lnTo>
                <a:lnTo>
                  <a:pt x="628" y="20"/>
                </a:lnTo>
                <a:lnTo>
                  <a:pt x="643" y="38"/>
                </a:lnTo>
                <a:lnTo>
                  <a:pt x="648" y="63"/>
                </a:lnTo>
                <a:lnTo>
                  <a:pt x="653" y="87"/>
                </a:lnTo>
                <a:lnTo>
                  <a:pt x="648" y="136"/>
                </a:lnTo>
                <a:lnTo>
                  <a:pt x="634" y="185"/>
                </a:lnTo>
                <a:lnTo>
                  <a:pt x="619" y="218"/>
                </a:lnTo>
                <a:lnTo>
                  <a:pt x="599" y="239"/>
                </a:lnTo>
                <a:lnTo>
                  <a:pt x="607" y="185"/>
                </a:lnTo>
                <a:lnTo>
                  <a:pt x="610" y="142"/>
                </a:lnTo>
                <a:lnTo>
                  <a:pt x="605" y="122"/>
                </a:lnTo>
                <a:lnTo>
                  <a:pt x="597" y="114"/>
                </a:lnTo>
                <a:lnTo>
                  <a:pt x="588" y="118"/>
                </a:lnTo>
                <a:lnTo>
                  <a:pt x="570" y="136"/>
                </a:lnTo>
                <a:lnTo>
                  <a:pt x="554" y="167"/>
                </a:lnTo>
                <a:lnTo>
                  <a:pt x="536" y="219"/>
                </a:lnTo>
                <a:lnTo>
                  <a:pt x="518" y="271"/>
                </a:lnTo>
                <a:lnTo>
                  <a:pt x="509" y="299"/>
                </a:lnTo>
                <a:lnTo>
                  <a:pt x="259" y="460"/>
                </a:lnTo>
                <a:lnTo>
                  <a:pt x="269" y="425"/>
                </a:lnTo>
                <a:lnTo>
                  <a:pt x="276" y="397"/>
                </a:lnTo>
                <a:lnTo>
                  <a:pt x="280" y="367"/>
                </a:lnTo>
                <a:lnTo>
                  <a:pt x="282" y="340"/>
                </a:lnTo>
                <a:lnTo>
                  <a:pt x="284" y="324"/>
                </a:lnTo>
                <a:lnTo>
                  <a:pt x="279" y="291"/>
                </a:lnTo>
                <a:lnTo>
                  <a:pt x="271" y="280"/>
                </a:lnTo>
                <a:lnTo>
                  <a:pt x="262" y="274"/>
                </a:lnTo>
                <a:lnTo>
                  <a:pt x="244" y="271"/>
                </a:lnTo>
                <a:lnTo>
                  <a:pt x="228" y="277"/>
                </a:lnTo>
                <a:lnTo>
                  <a:pt x="211" y="293"/>
                </a:lnTo>
                <a:lnTo>
                  <a:pt x="191" y="318"/>
                </a:lnTo>
                <a:lnTo>
                  <a:pt x="179" y="340"/>
                </a:lnTo>
                <a:lnTo>
                  <a:pt x="167" y="373"/>
                </a:lnTo>
                <a:lnTo>
                  <a:pt x="136" y="462"/>
                </a:lnTo>
                <a:lnTo>
                  <a:pt x="114" y="518"/>
                </a:lnTo>
                <a:lnTo>
                  <a:pt x="108" y="536"/>
                </a:lnTo>
                <a:lnTo>
                  <a:pt x="99" y="558"/>
                </a:lnTo>
                <a:lnTo>
                  <a:pt x="71" y="579"/>
                </a:lnTo>
                <a:lnTo>
                  <a:pt x="34" y="591"/>
                </a:lnTo>
                <a:lnTo>
                  <a:pt x="0" y="591"/>
                </a:lnTo>
                <a:lnTo>
                  <a:pt x="34" y="533"/>
                </a:lnTo>
                <a:lnTo>
                  <a:pt x="49" y="471"/>
                </a:lnTo>
                <a:lnTo>
                  <a:pt x="51" y="457"/>
                </a:lnTo>
                <a:lnTo>
                  <a:pt x="39" y="456"/>
                </a:lnTo>
                <a:lnTo>
                  <a:pt x="23" y="453"/>
                </a:lnTo>
                <a:lnTo>
                  <a:pt x="22" y="336"/>
                </a:lnTo>
                <a:lnTo>
                  <a:pt x="22" y="299"/>
                </a:lnTo>
                <a:lnTo>
                  <a:pt x="31" y="276"/>
                </a:lnTo>
                <a:lnTo>
                  <a:pt x="46" y="256"/>
                </a:lnTo>
                <a:lnTo>
                  <a:pt x="68" y="238"/>
                </a:lnTo>
                <a:lnTo>
                  <a:pt x="103" y="214"/>
                </a:lnTo>
                <a:lnTo>
                  <a:pt x="143" y="188"/>
                </a:lnTo>
                <a:lnTo>
                  <a:pt x="193" y="160"/>
                </a:lnTo>
                <a:lnTo>
                  <a:pt x="247" y="133"/>
                </a:lnTo>
                <a:lnTo>
                  <a:pt x="287" y="115"/>
                </a:lnTo>
                <a:lnTo>
                  <a:pt x="323" y="93"/>
                </a:lnTo>
                <a:lnTo>
                  <a:pt x="499" y="31"/>
                </a:lnTo>
                <a:lnTo>
                  <a:pt x="542" y="1"/>
                </a:lnTo>
              </a:path>
            </a:pathLst>
          </a:custGeom>
          <a:solidFill>
            <a:srgbClr val="FF0033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80" name="Freeform 147"/>
          <p:cNvSpPr>
            <a:spLocks/>
          </p:cNvSpPr>
          <p:nvPr/>
        </p:nvSpPr>
        <p:spPr bwMode="auto">
          <a:xfrm>
            <a:off x="4429031" y="4017964"/>
            <a:ext cx="122735" cy="60325"/>
          </a:xfrm>
          <a:custGeom>
            <a:avLst/>
            <a:gdLst>
              <a:gd name="T0" fmla="*/ 51 w 60"/>
              <a:gd name="T1" fmla="*/ 5 h 38"/>
              <a:gd name="T2" fmla="*/ 35 w 60"/>
              <a:gd name="T3" fmla="*/ 0 h 38"/>
              <a:gd name="T4" fmla="*/ 21 w 60"/>
              <a:gd name="T5" fmla="*/ 0 h 38"/>
              <a:gd name="T6" fmla="*/ 10 w 60"/>
              <a:gd name="T7" fmla="*/ 7 h 38"/>
              <a:gd name="T8" fmla="*/ 0 w 60"/>
              <a:gd name="T9" fmla="*/ 21 h 38"/>
              <a:gd name="T10" fmla="*/ 5 w 60"/>
              <a:gd name="T11" fmla="*/ 29 h 38"/>
              <a:gd name="T12" fmla="*/ 11 w 60"/>
              <a:gd name="T13" fmla="*/ 34 h 38"/>
              <a:gd name="T14" fmla="*/ 19 w 60"/>
              <a:gd name="T15" fmla="*/ 37 h 38"/>
              <a:gd name="T16" fmla="*/ 32 w 60"/>
              <a:gd name="T17" fmla="*/ 37 h 38"/>
              <a:gd name="T18" fmla="*/ 45 w 60"/>
              <a:gd name="T19" fmla="*/ 33 h 38"/>
              <a:gd name="T20" fmla="*/ 53 w 60"/>
              <a:gd name="T21" fmla="*/ 29 h 38"/>
              <a:gd name="T22" fmla="*/ 59 w 60"/>
              <a:gd name="T23" fmla="*/ 15 h 38"/>
              <a:gd name="T24" fmla="*/ 51 w 60"/>
              <a:gd name="T25" fmla="*/ 5 h 3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0"/>
              <a:gd name="T40" fmla="*/ 0 h 38"/>
              <a:gd name="T41" fmla="*/ 60 w 60"/>
              <a:gd name="T42" fmla="*/ 38 h 3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0" h="38">
                <a:moveTo>
                  <a:pt x="51" y="5"/>
                </a:moveTo>
                <a:lnTo>
                  <a:pt x="35" y="0"/>
                </a:lnTo>
                <a:lnTo>
                  <a:pt x="21" y="0"/>
                </a:lnTo>
                <a:lnTo>
                  <a:pt x="10" y="7"/>
                </a:lnTo>
                <a:lnTo>
                  <a:pt x="0" y="21"/>
                </a:lnTo>
                <a:lnTo>
                  <a:pt x="5" y="29"/>
                </a:lnTo>
                <a:lnTo>
                  <a:pt x="11" y="34"/>
                </a:lnTo>
                <a:lnTo>
                  <a:pt x="19" y="37"/>
                </a:lnTo>
                <a:lnTo>
                  <a:pt x="32" y="37"/>
                </a:lnTo>
                <a:lnTo>
                  <a:pt x="45" y="33"/>
                </a:lnTo>
                <a:lnTo>
                  <a:pt x="53" y="29"/>
                </a:lnTo>
                <a:lnTo>
                  <a:pt x="59" y="15"/>
                </a:lnTo>
                <a:lnTo>
                  <a:pt x="51" y="5"/>
                </a:lnTo>
              </a:path>
            </a:pathLst>
          </a:custGeom>
          <a:solidFill>
            <a:srgbClr val="B2B2B2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81" name="Freeform 148"/>
          <p:cNvSpPr>
            <a:spLocks/>
          </p:cNvSpPr>
          <p:nvPr/>
        </p:nvSpPr>
        <p:spPr bwMode="auto">
          <a:xfrm>
            <a:off x="4500979" y="4067175"/>
            <a:ext cx="1534183" cy="139700"/>
          </a:xfrm>
          <a:custGeom>
            <a:avLst/>
            <a:gdLst>
              <a:gd name="T0" fmla="*/ 0 w 753"/>
              <a:gd name="T1" fmla="*/ 29 h 88"/>
              <a:gd name="T2" fmla="*/ 63 w 753"/>
              <a:gd name="T3" fmla="*/ 8 h 88"/>
              <a:gd name="T4" fmla="*/ 116 w 753"/>
              <a:gd name="T5" fmla="*/ 4 h 88"/>
              <a:gd name="T6" fmla="*/ 238 w 753"/>
              <a:gd name="T7" fmla="*/ 0 h 88"/>
              <a:gd name="T8" fmla="*/ 435 w 753"/>
              <a:gd name="T9" fmla="*/ 12 h 88"/>
              <a:gd name="T10" fmla="*/ 589 w 753"/>
              <a:gd name="T11" fmla="*/ 26 h 88"/>
              <a:gd name="T12" fmla="*/ 705 w 753"/>
              <a:gd name="T13" fmla="*/ 47 h 88"/>
              <a:gd name="T14" fmla="*/ 752 w 753"/>
              <a:gd name="T15" fmla="*/ 60 h 88"/>
              <a:gd name="T16" fmla="*/ 752 w 753"/>
              <a:gd name="T17" fmla="*/ 87 h 88"/>
              <a:gd name="T18" fmla="*/ 648 w 753"/>
              <a:gd name="T19" fmla="*/ 66 h 88"/>
              <a:gd name="T20" fmla="*/ 491 w 753"/>
              <a:gd name="T21" fmla="*/ 47 h 88"/>
              <a:gd name="T22" fmla="*/ 333 w 753"/>
              <a:gd name="T23" fmla="*/ 37 h 88"/>
              <a:gd name="T24" fmla="*/ 172 w 753"/>
              <a:gd name="T25" fmla="*/ 30 h 88"/>
              <a:gd name="T26" fmla="*/ 0 w 753"/>
              <a:gd name="T27" fmla="*/ 29 h 8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53"/>
              <a:gd name="T43" fmla="*/ 0 h 88"/>
              <a:gd name="T44" fmla="*/ 753 w 753"/>
              <a:gd name="T45" fmla="*/ 88 h 8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53" h="88">
                <a:moveTo>
                  <a:pt x="0" y="29"/>
                </a:moveTo>
                <a:lnTo>
                  <a:pt x="63" y="8"/>
                </a:lnTo>
                <a:lnTo>
                  <a:pt x="116" y="4"/>
                </a:lnTo>
                <a:lnTo>
                  <a:pt x="238" y="0"/>
                </a:lnTo>
                <a:lnTo>
                  <a:pt x="435" y="12"/>
                </a:lnTo>
                <a:lnTo>
                  <a:pt x="589" y="26"/>
                </a:lnTo>
                <a:lnTo>
                  <a:pt x="705" y="47"/>
                </a:lnTo>
                <a:lnTo>
                  <a:pt x="752" y="60"/>
                </a:lnTo>
                <a:lnTo>
                  <a:pt x="752" y="87"/>
                </a:lnTo>
                <a:lnTo>
                  <a:pt x="648" y="66"/>
                </a:lnTo>
                <a:lnTo>
                  <a:pt x="491" y="47"/>
                </a:lnTo>
                <a:lnTo>
                  <a:pt x="333" y="37"/>
                </a:lnTo>
                <a:lnTo>
                  <a:pt x="172" y="30"/>
                </a:lnTo>
                <a:lnTo>
                  <a:pt x="0" y="29"/>
                </a:lnTo>
              </a:path>
            </a:pathLst>
          </a:custGeom>
          <a:solidFill>
            <a:srgbClr val="393939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82" name="Freeform 149"/>
          <p:cNvSpPr>
            <a:spLocks/>
          </p:cNvSpPr>
          <p:nvPr/>
        </p:nvSpPr>
        <p:spPr bwMode="auto">
          <a:xfrm>
            <a:off x="6322954" y="4116388"/>
            <a:ext cx="82529" cy="431800"/>
          </a:xfrm>
          <a:custGeom>
            <a:avLst/>
            <a:gdLst>
              <a:gd name="T0" fmla="*/ 0 w 39"/>
              <a:gd name="T1" fmla="*/ 0 h 272"/>
              <a:gd name="T2" fmla="*/ 25 w 39"/>
              <a:gd name="T3" fmla="*/ 53 h 272"/>
              <a:gd name="T4" fmla="*/ 34 w 39"/>
              <a:gd name="T5" fmla="*/ 95 h 272"/>
              <a:gd name="T6" fmla="*/ 38 w 39"/>
              <a:gd name="T7" fmla="*/ 194 h 272"/>
              <a:gd name="T8" fmla="*/ 34 w 39"/>
              <a:gd name="T9" fmla="*/ 255 h 272"/>
              <a:gd name="T10" fmla="*/ 32 w 39"/>
              <a:gd name="T11" fmla="*/ 271 h 2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9"/>
              <a:gd name="T19" fmla="*/ 0 h 272"/>
              <a:gd name="T20" fmla="*/ 39 w 39"/>
              <a:gd name="T21" fmla="*/ 272 h 2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9" h="272">
                <a:moveTo>
                  <a:pt x="0" y="0"/>
                </a:moveTo>
                <a:lnTo>
                  <a:pt x="25" y="53"/>
                </a:lnTo>
                <a:lnTo>
                  <a:pt x="34" y="95"/>
                </a:lnTo>
                <a:lnTo>
                  <a:pt x="38" y="194"/>
                </a:lnTo>
                <a:lnTo>
                  <a:pt x="34" y="255"/>
                </a:lnTo>
                <a:lnTo>
                  <a:pt x="32" y="27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83" name="Freeform 150"/>
          <p:cNvSpPr>
            <a:spLocks/>
          </p:cNvSpPr>
          <p:nvPr/>
        </p:nvSpPr>
        <p:spPr bwMode="auto">
          <a:xfrm>
            <a:off x="6041511" y="4210050"/>
            <a:ext cx="69831" cy="509588"/>
          </a:xfrm>
          <a:custGeom>
            <a:avLst/>
            <a:gdLst>
              <a:gd name="T0" fmla="*/ 0 w 34"/>
              <a:gd name="T1" fmla="*/ 0 h 321"/>
              <a:gd name="T2" fmla="*/ 24 w 34"/>
              <a:gd name="T3" fmla="*/ 39 h 321"/>
              <a:gd name="T4" fmla="*/ 33 w 34"/>
              <a:gd name="T5" fmla="*/ 94 h 321"/>
              <a:gd name="T6" fmla="*/ 30 w 34"/>
              <a:gd name="T7" fmla="*/ 174 h 321"/>
              <a:gd name="T8" fmla="*/ 29 w 34"/>
              <a:gd name="T9" fmla="*/ 207 h 321"/>
              <a:gd name="T10" fmla="*/ 24 w 34"/>
              <a:gd name="T11" fmla="*/ 244 h 321"/>
              <a:gd name="T12" fmla="*/ 17 w 34"/>
              <a:gd name="T13" fmla="*/ 276 h 321"/>
              <a:gd name="T14" fmla="*/ 11 w 34"/>
              <a:gd name="T15" fmla="*/ 300 h 321"/>
              <a:gd name="T16" fmla="*/ 3 w 34"/>
              <a:gd name="T17" fmla="*/ 320 h 3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"/>
              <a:gd name="T28" fmla="*/ 0 h 321"/>
              <a:gd name="T29" fmla="*/ 34 w 34"/>
              <a:gd name="T30" fmla="*/ 321 h 3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" h="321">
                <a:moveTo>
                  <a:pt x="0" y="0"/>
                </a:moveTo>
                <a:lnTo>
                  <a:pt x="24" y="39"/>
                </a:lnTo>
                <a:lnTo>
                  <a:pt x="33" y="94"/>
                </a:lnTo>
                <a:lnTo>
                  <a:pt x="30" y="174"/>
                </a:lnTo>
                <a:lnTo>
                  <a:pt x="29" y="207"/>
                </a:lnTo>
                <a:lnTo>
                  <a:pt x="24" y="244"/>
                </a:lnTo>
                <a:lnTo>
                  <a:pt x="17" y="276"/>
                </a:lnTo>
                <a:lnTo>
                  <a:pt x="11" y="300"/>
                </a:lnTo>
                <a:lnTo>
                  <a:pt x="3" y="32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84" name="Freeform 151"/>
          <p:cNvSpPr>
            <a:spLocks/>
          </p:cNvSpPr>
          <p:nvPr/>
        </p:nvSpPr>
        <p:spPr bwMode="auto">
          <a:xfrm>
            <a:off x="6502824" y="4076701"/>
            <a:ext cx="71948" cy="225425"/>
          </a:xfrm>
          <a:custGeom>
            <a:avLst/>
            <a:gdLst>
              <a:gd name="T0" fmla="*/ 0 w 36"/>
              <a:gd name="T1" fmla="*/ 0 h 142"/>
              <a:gd name="T2" fmla="*/ 23 w 36"/>
              <a:gd name="T3" fmla="*/ 51 h 142"/>
              <a:gd name="T4" fmla="*/ 29 w 36"/>
              <a:gd name="T5" fmla="*/ 96 h 142"/>
              <a:gd name="T6" fmla="*/ 35 w 36"/>
              <a:gd name="T7" fmla="*/ 141 h 142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142"/>
              <a:gd name="T14" fmla="*/ 36 w 36"/>
              <a:gd name="T15" fmla="*/ 142 h 1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142">
                <a:moveTo>
                  <a:pt x="0" y="0"/>
                </a:moveTo>
                <a:lnTo>
                  <a:pt x="23" y="51"/>
                </a:lnTo>
                <a:lnTo>
                  <a:pt x="29" y="96"/>
                </a:lnTo>
                <a:lnTo>
                  <a:pt x="35" y="14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85" name="Freeform 152"/>
          <p:cNvSpPr>
            <a:spLocks/>
          </p:cNvSpPr>
          <p:nvPr/>
        </p:nvSpPr>
        <p:spPr bwMode="auto">
          <a:xfrm>
            <a:off x="5990724" y="4248150"/>
            <a:ext cx="579816" cy="230188"/>
          </a:xfrm>
          <a:custGeom>
            <a:avLst/>
            <a:gdLst>
              <a:gd name="T0" fmla="*/ 0 w 285"/>
              <a:gd name="T1" fmla="*/ 144 h 145"/>
              <a:gd name="T2" fmla="*/ 140 w 285"/>
              <a:gd name="T3" fmla="*/ 80 h 145"/>
              <a:gd name="T4" fmla="*/ 242 w 285"/>
              <a:gd name="T5" fmla="*/ 28 h 145"/>
              <a:gd name="T6" fmla="*/ 284 w 285"/>
              <a:gd name="T7" fmla="*/ 0 h 145"/>
              <a:gd name="T8" fmla="*/ 0 60000 65536"/>
              <a:gd name="T9" fmla="*/ 0 60000 65536"/>
              <a:gd name="T10" fmla="*/ 0 60000 65536"/>
              <a:gd name="T11" fmla="*/ 0 60000 65536"/>
              <a:gd name="T12" fmla="*/ 0 w 285"/>
              <a:gd name="T13" fmla="*/ 0 h 145"/>
              <a:gd name="T14" fmla="*/ 285 w 285"/>
              <a:gd name="T15" fmla="*/ 145 h 1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5" h="145">
                <a:moveTo>
                  <a:pt x="0" y="144"/>
                </a:moveTo>
                <a:lnTo>
                  <a:pt x="140" y="80"/>
                </a:lnTo>
                <a:lnTo>
                  <a:pt x="242" y="28"/>
                </a:lnTo>
                <a:lnTo>
                  <a:pt x="284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86" name="Freeform 153"/>
          <p:cNvSpPr>
            <a:spLocks/>
          </p:cNvSpPr>
          <p:nvPr/>
        </p:nvSpPr>
        <p:spPr bwMode="auto">
          <a:xfrm>
            <a:off x="3603746" y="4516439"/>
            <a:ext cx="383016" cy="52387"/>
          </a:xfrm>
          <a:custGeom>
            <a:avLst/>
            <a:gdLst>
              <a:gd name="T0" fmla="*/ 0 w 189"/>
              <a:gd name="T1" fmla="*/ 14 h 33"/>
              <a:gd name="T2" fmla="*/ 20 w 189"/>
              <a:gd name="T3" fmla="*/ 0 h 33"/>
              <a:gd name="T4" fmla="*/ 188 w 189"/>
              <a:gd name="T5" fmla="*/ 17 h 33"/>
              <a:gd name="T6" fmla="*/ 188 w 189"/>
              <a:gd name="T7" fmla="*/ 32 h 33"/>
              <a:gd name="T8" fmla="*/ 0 w 189"/>
              <a:gd name="T9" fmla="*/ 14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9"/>
              <a:gd name="T16" fmla="*/ 0 h 33"/>
              <a:gd name="T17" fmla="*/ 189 w 189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9" h="33">
                <a:moveTo>
                  <a:pt x="0" y="14"/>
                </a:moveTo>
                <a:lnTo>
                  <a:pt x="20" y="0"/>
                </a:lnTo>
                <a:lnTo>
                  <a:pt x="188" y="17"/>
                </a:lnTo>
                <a:lnTo>
                  <a:pt x="188" y="32"/>
                </a:lnTo>
                <a:lnTo>
                  <a:pt x="0" y="14"/>
                </a:lnTo>
              </a:path>
            </a:pathLst>
          </a:custGeom>
          <a:solidFill>
            <a:srgbClr val="FF0033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87" name="Freeform 154"/>
          <p:cNvSpPr>
            <a:spLocks/>
          </p:cNvSpPr>
          <p:nvPr/>
        </p:nvSpPr>
        <p:spPr bwMode="auto">
          <a:xfrm>
            <a:off x="3588932" y="4538664"/>
            <a:ext cx="399946" cy="122237"/>
          </a:xfrm>
          <a:custGeom>
            <a:avLst/>
            <a:gdLst>
              <a:gd name="T0" fmla="*/ 5 w 196"/>
              <a:gd name="T1" fmla="*/ 0 h 77"/>
              <a:gd name="T2" fmla="*/ 195 w 196"/>
              <a:gd name="T3" fmla="*/ 18 h 77"/>
              <a:gd name="T4" fmla="*/ 195 w 196"/>
              <a:gd name="T5" fmla="*/ 76 h 77"/>
              <a:gd name="T6" fmla="*/ 0 w 196"/>
              <a:gd name="T7" fmla="*/ 47 h 77"/>
              <a:gd name="T8" fmla="*/ 5 w 196"/>
              <a:gd name="T9" fmla="*/ 0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6"/>
              <a:gd name="T16" fmla="*/ 0 h 77"/>
              <a:gd name="T17" fmla="*/ 196 w 196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6" h="77">
                <a:moveTo>
                  <a:pt x="5" y="0"/>
                </a:moveTo>
                <a:lnTo>
                  <a:pt x="195" y="18"/>
                </a:lnTo>
                <a:lnTo>
                  <a:pt x="195" y="76"/>
                </a:lnTo>
                <a:lnTo>
                  <a:pt x="0" y="47"/>
                </a:lnTo>
                <a:lnTo>
                  <a:pt x="5" y="0"/>
                </a:lnTo>
              </a:path>
            </a:pathLst>
          </a:custGeom>
          <a:solidFill>
            <a:srgbClr val="FF0033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88" name="Freeform 155"/>
          <p:cNvSpPr>
            <a:spLocks/>
          </p:cNvSpPr>
          <p:nvPr/>
        </p:nvSpPr>
        <p:spPr bwMode="auto">
          <a:xfrm>
            <a:off x="3603746" y="4389438"/>
            <a:ext cx="383016" cy="158750"/>
          </a:xfrm>
          <a:custGeom>
            <a:avLst/>
            <a:gdLst>
              <a:gd name="T0" fmla="*/ 16 w 189"/>
              <a:gd name="T1" fmla="*/ 0 h 100"/>
              <a:gd name="T2" fmla="*/ 0 w 189"/>
              <a:gd name="T3" fmla="*/ 96 h 100"/>
              <a:gd name="T4" fmla="*/ 21 w 189"/>
              <a:gd name="T5" fmla="*/ 81 h 100"/>
              <a:gd name="T6" fmla="*/ 188 w 189"/>
              <a:gd name="T7" fmla="*/ 99 h 100"/>
              <a:gd name="T8" fmla="*/ 188 w 189"/>
              <a:gd name="T9" fmla="*/ 12 h 100"/>
              <a:gd name="T10" fmla="*/ 16 w 189"/>
              <a:gd name="T11" fmla="*/ 0 h 1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9"/>
              <a:gd name="T19" fmla="*/ 0 h 100"/>
              <a:gd name="T20" fmla="*/ 189 w 189"/>
              <a:gd name="T21" fmla="*/ 100 h 1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9" h="100">
                <a:moveTo>
                  <a:pt x="16" y="0"/>
                </a:moveTo>
                <a:lnTo>
                  <a:pt x="0" y="96"/>
                </a:lnTo>
                <a:lnTo>
                  <a:pt x="21" y="81"/>
                </a:lnTo>
                <a:lnTo>
                  <a:pt x="188" y="99"/>
                </a:lnTo>
                <a:lnTo>
                  <a:pt x="188" y="12"/>
                </a:lnTo>
                <a:lnTo>
                  <a:pt x="16" y="0"/>
                </a:lnTo>
              </a:path>
            </a:pathLst>
          </a:custGeom>
          <a:solidFill>
            <a:srgbClr val="FF0033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89" name="Freeform 156"/>
          <p:cNvSpPr>
            <a:spLocks/>
          </p:cNvSpPr>
          <p:nvPr/>
        </p:nvSpPr>
        <p:spPr bwMode="auto">
          <a:xfrm>
            <a:off x="3536030" y="4111626"/>
            <a:ext cx="2490667" cy="620713"/>
          </a:xfrm>
          <a:custGeom>
            <a:avLst/>
            <a:gdLst>
              <a:gd name="T0" fmla="*/ 434 w 1221"/>
              <a:gd name="T1" fmla="*/ 3 h 391"/>
              <a:gd name="T2" fmla="*/ 563 w 1221"/>
              <a:gd name="T3" fmla="*/ 0 h 391"/>
              <a:gd name="T4" fmla="*/ 708 w 1221"/>
              <a:gd name="T5" fmla="*/ 0 h 391"/>
              <a:gd name="T6" fmla="*/ 905 w 1221"/>
              <a:gd name="T7" fmla="*/ 11 h 391"/>
              <a:gd name="T8" fmla="*/ 1066 w 1221"/>
              <a:gd name="T9" fmla="*/ 22 h 391"/>
              <a:gd name="T10" fmla="*/ 1213 w 1221"/>
              <a:gd name="T11" fmla="*/ 55 h 391"/>
              <a:gd name="T12" fmla="*/ 1220 w 1221"/>
              <a:gd name="T13" fmla="*/ 66 h 391"/>
              <a:gd name="T14" fmla="*/ 1153 w 1221"/>
              <a:gd name="T15" fmla="*/ 94 h 391"/>
              <a:gd name="T16" fmla="*/ 1114 w 1221"/>
              <a:gd name="T17" fmla="*/ 113 h 391"/>
              <a:gd name="T18" fmla="*/ 1080 w 1221"/>
              <a:gd name="T19" fmla="*/ 134 h 391"/>
              <a:gd name="T20" fmla="*/ 1049 w 1221"/>
              <a:gd name="T21" fmla="*/ 153 h 391"/>
              <a:gd name="T22" fmla="*/ 1014 w 1221"/>
              <a:gd name="T23" fmla="*/ 177 h 391"/>
              <a:gd name="T24" fmla="*/ 982 w 1221"/>
              <a:gd name="T25" fmla="*/ 199 h 391"/>
              <a:gd name="T26" fmla="*/ 966 w 1221"/>
              <a:gd name="T27" fmla="*/ 215 h 391"/>
              <a:gd name="T28" fmla="*/ 957 w 1221"/>
              <a:gd name="T29" fmla="*/ 227 h 391"/>
              <a:gd name="T30" fmla="*/ 953 w 1221"/>
              <a:gd name="T31" fmla="*/ 242 h 391"/>
              <a:gd name="T32" fmla="*/ 716 w 1221"/>
              <a:gd name="T33" fmla="*/ 232 h 391"/>
              <a:gd name="T34" fmla="*/ 712 w 1221"/>
              <a:gd name="T35" fmla="*/ 272 h 391"/>
              <a:gd name="T36" fmla="*/ 708 w 1221"/>
              <a:gd name="T37" fmla="*/ 335 h 391"/>
              <a:gd name="T38" fmla="*/ 705 w 1221"/>
              <a:gd name="T39" fmla="*/ 390 h 391"/>
              <a:gd name="T40" fmla="*/ 670 w 1221"/>
              <a:gd name="T41" fmla="*/ 387 h 391"/>
              <a:gd name="T42" fmla="*/ 434 w 1221"/>
              <a:gd name="T43" fmla="*/ 365 h 391"/>
              <a:gd name="T44" fmla="*/ 350 w 1221"/>
              <a:gd name="T45" fmla="*/ 359 h 391"/>
              <a:gd name="T46" fmla="*/ 219 w 1221"/>
              <a:gd name="T47" fmla="*/ 341 h 391"/>
              <a:gd name="T48" fmla="*/ 220 w 1221"/>
              <a:gd name="T49" fmla="*/ 187 h 391"/>
              <a:gd name="T50" fmla="*/ 45 w 1221"/>
              <a:gd name="T51" fmla="*/ 174 h 391"/>
              <a:gd name="T52" fmla="*/ 32 w 1221"/>
              <a:gd name="T53" fmla="*/ 278 h 391"/>
              <a:gd name="T54" fmla="*/ 28 w 1221"/>
              <a:gd name="T55" fmla="*/ 315 h 391"/>
              <a:gd name="T56" fmla="*/ 0 w 1221"/>
              <a:gd name="T57" fmla="*/ 311 h 391"/>
              <a:gd name="T58" fmla="*/ 10 w 1221"/>
              <a:gd name="T59" fmla="*/ 246 h 391"/>
              <a:gd name="T60" fmla="*/ 21 w 1221"/>
              <a:gd name="T61" fmla="*/ 192 h 391"/>
              <a:gd name="T62" fmla="*/ 32 w 1221"/>
              <a:gd name="T63" fmla="*/ 159 h 391"/>
              <a:gd name="T64" fmla="*/ 38 w 1221"/>
              <a:gd name="T65" fmla="*/ 144 h 391"/>
              <a:gd name="T66" fmla="*/ 60 w 1221"/>
              <a:gd name="T67" fmla="*/ 127 h 391"/>
              <a:gd name="T68" fmla="*/ 108 w 1221"/>
              <a:gd name="T69" fmla="*/ 112 h 391"/>
              <a:gd name="T70" fmla="*/ 434 w 1221"/>
              <a:gd name="T71" fmla="*/ 3 h 39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221"/>
              <a:gd name="T109" fmla="*/ 0 h 391"/>
              <a:gd name="T110" fmla="*/ 1221 w 1221"/>
              <a:gd name="T111" fmla="*/ 391 h 39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221" h="391">
                <a:moveTo>
                  <a:pt x="434" y="3"/>
                </a:moveTo>
                <a:lnTo>
                  <a:pt x="563" y="0"/>
                </a:lnTo>
                <a:lnTo>
                  <a:pt x="708" y="0"/>
                </a:lnTo>
                <a:lnTo>
                  <a:pt x="905" y="11"/>
                </a:lnTo>
                <a:lnTo>
                  <a:pt x="1066" y="22"/>
                </a:lnTo>
                <a:lnTo>
                  <a:pt x="1213" y="55"/>
                </a:lnTo>
                <a:lnTo>
                  <a:pt x="1220" y="66"/>
                </a:lnTo>
                <a:lnTo>
                  <a:pt x="1153" y="94"/>
                </a:lnTo>
                <a:lnTo>
                  <a:pt x="1114" y="113"/>
                </a:lnTo>
                <a:lnTo>
                  <a:pt x="1080" y="134"/>
                </a:lnTo>
                <a:lnTo>
                  <a:pt x="1049" y="153"/>
                </a:lnTo>
                <a:lnTo>
                  <a:pt x="1014" y="177"/>
                </a:lnTo>
                <a:lnTo>
                  <a:pt x="982" y="199"/>
                </a:lnTo>
                <a:lnTo>
                  <a:pt x="966" y="215"/>
                </a:lnTo>
                <a:lnTo>
                  <a:pt x="957" y="227"/>
                </a:lnTo>
                <a:lnTo>
                  <a:pt x="953" y="242"/>
                </a:lnTo>
                <a:lnTo>
                  <a:pt x="716" y="232"/>
                </a:lnTo>
                <a:lnTo>
                  <a:pt x="712" y="272"/>
                </a:lnTo>
                <a:lnTo>
                  <a:pt x="708" y="335"/>
                </a:lnTo>
                <a:lnTo>
                  <a:pt x="705" y="390"/>
                </a:lnTo>
                <a:lnTo>
                  <a:pt x="670" y="387"/>
                </a:lnTo>
                <a:lnTo>
                  <a:pt x="434" y="365"/>
                </a:lnTo>
                <a:lnTo>
                  <a:pt x="350" y="359"/>
                </a:lnTo>
                <a:lnTo>
                  <a:pt x="219" y="341"/>
                </a:lnTo>
                <a:lnTo>
                  <a:pt x="220" y="187"/>
                </a:lnTo>
                <a:lnTo>
                  <a:pt x="45" y="174"/>
                </a:lnTo>
                <a:lnTo>
                  <a:pt x="32" y="278"/>
                </a:lnTo>
                <a:lnTo>
                  <a:pt x="28" y="315"/>
                </a:lnTo>
                <a:lnTo>
                  <a:pt x="0" y="311"/>
                </a:lnTo>
                <a:lnTo>
                  <a:pt x="10" y="246"/>
                </a:lnTo>
                <a:lnTo>
                  <a:pt x="21" y="192"/>
                </a:lnTo>
                <a:lnTo>
                  <a:pt x="32" y="159"/>
                </a:lnTo>
                <a:lnTo>
                  <a:pt x="38" y="144"/>
                </a:lnTo>
                <a:lnTo>
                  <a:pt x="60" y="127"/>
                </a:lnTo>
                <a:lnTo>
                  <a:pt x="108" y="112"/>
                </a:lnTo>
                <a:lnTo>
                  <a:pt x="434" y="3"/>
                </a:lnTo>
              </a:path>
            </a:pathLst>
          </a:custGeom>
          <a:solidFill>
            <a:srgbClr val="FF0033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90" name="Freeform 157"/>
          <p:cNvSpPr>
            <a:spLocks/>
          </p:cNvSpPr>
          <p:nvPr/>
        </p:nvSpPr>
        <p:spPr bwMode="auto">
          <a:xfrm>
            <a:off x="3993111" y="4356100"/>
            <a:ext cx="1007271" cy="381000"/>
          </a:xfrm>
          <a:custGeom>
            <a:avLst/>
            <a:gdLst>
              <a:gd name="T0" fmla="*/ 14 w 494"/>
              <a:gd name="T1" fmla="*/ 9 h 240"/>
              <a:gd name="T2" fmla="*/ 37 w 494"/>
              <a:gd name="T3" fmla="*/ 0 h 240"/>
              <a:gd name="T4" fmla="*/ 139 w 494"/>
              <a:gd name="T5" fmla="*/ 6 h 240"/>
              <a:gd name="T6" fmla="*/ 271 w 494"/>
              <a:gd name="T7" fmla="*/ 21 h 240"/>
              <a:gd name="T8" fmla="*/ 401 w 494"/>
              <a:gd name="T9" fmla="*/ 30 h 240"/>
              <a:gd name="T10" fmla="*/ 468 w 494"/>
              <a:gd name="T11" fmla="*/ 34 h 240"/>
              <a:gd name="T12" fmla="*/ 487 w 494"/>
              <a:gd name="T13" fmla="*/ 40 h 240"/>
              <a:gd name="T14" fmla="*/ 493 w 494"/>
              <a:gd name="T15" fmla="*/ 59 h 240"/>
              <a:gd name="T16" fmla="*/ 487 w 494"/>
              <a:gd name="T17" fmla="*/ 117 h 240"/>
              <a:gd name="T18" fmla="*/ 483 w 494"/>
              <a:gd name="T19" fmla="*/ 172 h 240"/>
              <a:gd name="T20" fmla="*/ 480 w 494"/>
              <a:gd name="T21" fmla="*/ 215 h 240"/>
              <a:gd name="T22" fmla="*/ 477 w 494"/>
              <a:gd name="T23" fmla="*/ 227 h 240"/>
              <a:gd name="T24" fmla="*/ 474 w 494"/>
              <a:gd name="T25" fmla="*/ 233 h 240"/>
              <a:gd name="T26" fmla="*/ 456 w 494"/>
              <a:gd name="T27" fmla="*/ 239 h 240"/>
              <a:gd name="T28" fmla="*/ 197 w 494"/>
              <a:gd name="T29" fmla="*/ 224 h 240"/>
              <a:gd name="T30" fmla="*/ 142 w 494"/>
              <a:gd name="T31" fmla="*/ 218 h 240"/>
              <a:gd name="T32" fmla="*/ 0 w 494"/>
              <a:gd name="T33" fmla="*/ 203 h 240"/>
              <a:gd name="T34" fmla="*/ 0 w 494"/>
              <a:gd name="T35" fmla="*/ 191 h 240"/>
              <a:gd name="T36" fmla="*/ 0 w 494"/>
              <a:gd name="T37" fmla="*/ 49 h 240"/>
              <a:gd name="T38" fmla="*/ 4 w 494"/>
              <a:gd name="T39" fmla="*/ 24 h 240"/>
              <a:gd name="T40" fmla="*/ 14 w 494"/>
              <a:gd name="T41" fmla="*/ 9 h 24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94"/>
              <a:gd name="T64" fmla="*/ 0 h 240"/>
              <a:gd name="T65" fmla="*/ 494 w 494"/>
              <a:gd name="T66" fmla="*/ 240 h 24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94" h="240">
                <a:moveTo>
                  <a:pt x="14" y="9"/>
                </a:moveTo>
                <a:lnTo>
                  <a:pt x="37" y="0"/>
                </a:lnTo>
                <a:lnTo>
                  <a:pt x="139" y="6"/>
                </a:lnTo>
                <a:lnTo>
                  <a:pt x="271" y="21"/>
                </a:lnTo>
                <a:lnTo>
                  <a:pt x="401" y="30"/>
                </a:lnTo>
                <a:lnTo>
                  <a:pt x="468" y="34"/>
                </a:lnTo>
                <a:lnTo>
                  <a:pt x="487" y="40"/>
                </a:lnTo>
                <a:lnTo>
                  <a:pt x="493" y="59"/>
                </a:lnTo>
                <a:lnTo>
                  <a:pt x="487" y="117"/>
                </a:lnTo>
                <a:lnTo>
                  <a:pt x="483" y="172"/>
                </a:lnTo>
                <a:lnTo>
                  <a:pt x="480" y="215"/>
                </a:lnTo>
                <a:lnTo>
                  <a:pt x="477" y="227"/>
                </a:lnTo>
                <a:lnTo>
                  <a:pt x="474" y="233"/>
                </a:lnTo>
                <a:lnTo>
                  <a:pt x="456" y="239"/>
                </a:lnTo>
                <a:lnTo>
                  <a:pt x="197" y="224"/>
                </a:lnTo>
                <a:lnTo>
                  <a:pt x="142" y="218"/>
                </a:lnTo>
                <a:lnTo>
                  <a:pt x="0" y="203"/>
                </a:lnTo>
                <a:lnTo>
                  <a:pt x="0" y="191"/>
                </a:lnTo>
                <a:lnTo>
                  <a:pt x="0" y="49"/>
                </a:lnTo>
                <a:lnTo>
                  <a:pt x="4" y="24"/>
                </a:lnTo>
                <a:lnTo>
                  <a:pt x="14" y="9"/>
                </a:lnTo>
              </a:path>
            </a:pathLst>
          </a:custGeom>
          <a:solidFill>
            <a:srgbClr val="FF0033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91" name="Freeform 158"/>
          <p:cNvSpPr>
            <a:spLocks/>
          </p:cNvSpPr>
          <p:nvPr/>
        </p:nvSpPr>
        <p:spPr bwMode="auto">
          <a:xfrm>
            <a:off x="4026969" y="4121151"/>
            <a:ext cx="685621" cy="246063"/>
          </a:xfrm>
          <a:custGeom>
            <a:avLst/>
            <a:gdLst>
              <a:gd name="T0" fmla="*/ 336 w 337"/>
              <a:gd name="T1" fmla="*/ 0 h 155"/>
              <a:gd name="T2" fmla="*/ 191 w 337"/>
              <a:gd name="T3" fmla="*/ 56 h 155"/>
              <a:gd name="T4" fmla="*/ 95 w 337"/>
              <a:gd name="T5" fmla="*/ 92 h 155"/>
              <a:gd name="T6" fmla="*/ 40 w 337"/>
              <a:gd name="T7" fmla="*/ 120 h 155"/>
              <a:gd name="T8" fmla="*/ 12 w 337"/>
              <a:gd name="T9" fmla="*/ 138 h 155"/>
              <a:gd name="T10" fmla="*/ 0 w 337"/>
              <a:gd name="T11" fmla="*/ 154 h 1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7"/>
              <a:gd name="T19" fmla="*/ 0 h 155"/>
              <a:gd name="T20" fmla="*/ 337 w 337"/>
              <a:gd name="T21" fmla="*/ 155 h 1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7" h="155">
                <a:moveTo>
                  <a:pt x="336" y="0"/>
                </a:moveTo>
                <a:lnTo>
                  <a:pt x="191" y="56"/>
                </a:lnTo>
                <a:lnTo>
                  <a:pt x="95" y="92"/>
                </a:lnTo>
                <a:lnTo>
                  <a:pt x="40" y="120"/>
                </a:lnTo>
                <a:lnTo>
                  <a:pt x="12" y="138"/>
                </a:lnTo>
                <a:lnTo>
                  <a:pt x="0" y="1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92" name="Freeform 159"/>
          <p:cNvSpPr>
            <a:spLocks/>
          </p:cNvSpPr>
          <p:nvPr/>
        </p:nvSpPr>
        <p:spPr bwMode="auto">
          <a:xfrm>
            <a:off x="4477700" y="4127501"/>
            <a:ext cx="611558" cy="258763"/>
          </a:xfrm>
          <a:custGeom>
            <a:avLst/>
            <a:gdLst>
              <a:gd name="T0" fmla="*/ 299 w 300"/>
              <a:gd name="T1" fmla="*/ 0 h 163"/>
              <a:gd name="T2" fmla="*/ 145 w 300"/>
              <a:gd name="T3" fmla="*/ 64 h 163"/>
              <a:gd name="T4" fmla="*/ 53 w 300"/>
              <a:gd name="T5" fmla="*/ 107 h 163"/>
              <a:gd name="T6" fmla="*/ 16 w 300"/>
              <a:gd name="T7" fmla="*/ 128 h 163"/>
              <a:gd name="T8" fmla="*/ 0 w 300"/>
              <a:gd name="T9" fmla="*/ 147 h 163"/>
              <a:gd name="T10" fmla="*/ 0 w 300"/>
              <a:gd name="T11" fmla="*/ 162 h 163"/>
              <a:gd name="T12" fmla="*/ 19 w 300"/>
              <a:gd name="T13" fmla="*/ 162 h 163"/>
              <a:gd name="T14" fmla="*/ 25 w 300"/>
              <a:gd name="T15" fmla="*/ 144 h 163"/>
              <a:gd name="T16" fmla="*/ 46 w 300"/>
              <a:gd name="T17" fmla="*/ 128 h 163"/>
              <a:gd name="T18" fmla="*/ 83 w 300"/>
              <a:gd name="T19" fmla="*/ 110 h 163"/>
              <a:gd name="T20" fmla="*/ 299 w 300"/>
              <a:gd name="T21" fmla="*/ 0 h 16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00"/>
              <a:gd name="T34" fmla="*/ 0 h 163"/>
              <a:gd name="T35" fmla="*/ 300 w 300"/>
              <a:gd name="T36" fmla="*/ 163 h 16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00" h="163">
                <a:moveTo>
                  <a:pt x="299" y="0"/>
                </a:moveTo>
                <a:lnTo>
                  <a:pt x="145" y="64"/>
                </a:lnTo>
                <a:lnTo>
                  <a:pt x="53" y="107"/>
                </a:lnTo>
                <a:lnTo>
                  <a:pt x="16" y="128"/>
                </a:lnTo>
                <a:lnTo>
                  <a:pt x="0" y="147"/>
                </a:lnTo>
                <a:lnTo>
                  <a:pt x="0" y="162"/>
                </a:lnTo>
                <a:lnTo>
                  <a:pt x="19" y="162"/>
                </a:lnTo>
                <a:lnTo>
                  <a:pt x="25" y="144"/>
                </a:lnTo>
                <a:lnTo>
                  <a:pt x="46" y="128"/>
                </a:lnTo>
                <a:lnTo>
                  <a:pt x="83" y="110"/>
                </a:lnTo>
                <a:lnTo>
                  <a:pt x="299" y="0"/>
                </a:lnTo>
              </a:path>
            </a:pathLst>
          </a:custGeom>
          <a:solidFill>
            <a:srgbClr val="FF0033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93" name="Freeform 160"/>
          <p:cNvSpPr>
            <a:spLocks/>
          </p:cNvSpPr>
          <p:nvPr/>
        </p:nvSpPr>
        <p:spPr bwMode="auto">
          <a:xfrm>
            <a:off x="4994032" y="4160839"/>
            <a:ext cx="634835" cy="371475"/>
          </a:xfrm>
          <a:custGeom>
            <a:avLst/>
            <a:gdLst>
              <a:gd name="T0" fmla="*/ 310 w 311"/>
              <a:gd name="T1" fmla="*/ 0 h 234"/>
              <a:gd name="T2" fmla="*/ 165 w 311"/>
              <a:gd name="T3" fmla="*/ 77 h 234"/>
              <a:gd name="T4" fmla="*/ 100 w 311"/>
              <a:gd name="T5" fmla="*/ 113 h 234"/>
              <a:gd name="T6" fmla="*/ 75 w 311"/>
              <a:gd name="T7" fmla="*/ 125 h 234"/>
              <a:gd name="T8" fmla="*/ 54 w 311"/>
              <a:gd name="T9" fmla="*/ 140 h 234"/>
              <a:gd name="T10" fmla="*/ 35 w 311"/>
              <a:gd name="T11" fmla="*/ 153 h 234"/>
              <a:gd name="T12" fmla="*/ 21 w 311"/>
              <a:gd name="T13" fmla="*/ 166 h 234"/>
              <a:gd name="T14" fmla="*/ 14 w 311"/>
              <a:gd name="T15" fmla="*/ 186 h 234"/>
              <a:gd name="T16" fmla="*/ 6 w 311"/>
              <a:gd name="T17" fmla="*/ 212 h 234"/>
              <a:gd name="T18" fmla="*/ 3 w 311"/>
              <a:gd name="T19" fmla="*/ 233 h 234"/>
              <a:gd name="T20" fmla="*/ 0 w 311"/>
              <a:gd name="T21" fmla="*/ 157 h 234"/>
              <a:gd name="T22" fmla="*/ 9 w 311"/>
              <a:gd name="T23" fmla="*/ 147 h 234"/>
              <a:gd name="T24" fmla="*/ 20 w 311"/>
              <a:gd name="T25" fmla="*/ 138 h 234"/>
              <a:gd name="T26" fmla="*/ 37 w 311"/>
              <a:gd name="T27" fmla="*/ 124 h 234"/>
              <a:gd name="T28" fmla="*/ 65 w 311"/>
              <a:gd name="T29" fmla="*/ 107 h 234"/>
              <a:gd name="T30" fmla="*/ 102 w 311"/>
              <a:gd name="T31" fmla="*/ 92 h 234"/>
              <a:gd name="T32" fmla="*/ 310 w 311"/>
              <a:gd name="T33" fmla="*/ 0 h 2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11"/>
              <a:gd name="T52" fmla="*/ 0 h 234"/>
              <a:gd name="T53" fmla="*/ 311 w 311"/>
              <a:gd name="T54" fmla="*/ 234 h 23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11" h="234">
                <a:moveTo>
                  <a:pt x="310" y="0"/>
                </a:moveTo>
                <a:lnTo>
                  <a:pt x="165" y="77"/>
                </a:lnTo>
                <a:lnTo>
                  <a:pt x="100" y="113"/>
                </a:lnTo>
                <a:lnTo>
                  <a:pt x="75" y="125"/>
                </a:lnTo>
                <a:lnTo>
                  <a:pt x="54" y="140"/>
                </a:lnTo>
                <a:lnTo>
                  <a:pt x="35" y="153"/>
                </a:lnTo>
                <a:lnTo>
                  <a:pt x="21" y="166"/>
                </a:lnTo>
                <a:lnTo>
                  <a:pt x="14" y="186"/>
                </a:lnTo>
                <a:lnTo>
                  <a:pt x="6" y="212"/>
                </a:lnTo>
                <a:lnTo>
                  <a:pt x="3" y="233"/>
                </a:lnTo>
                <a:lnTo>
                  <a:pt x="0" y="157"/>
                </a:lnTo>
                <a:lnTo>
                  <a:pt x="9" y="147"/>
                </a:lnTo>
                <a:lnTo>
                  <a:pt x="20" y="138"/>
                </a:lnTo>
                <a:lnTo>
                  <a:pt x="37" y="124"/>
                </a:lnTo>
                <a:lnTo>
                  <a:pt x="65" y="107"/>
                </a:lnTo>
                <a:lnTo>
                  <a:pt x="102" y="92"/>
                </a:lnTo>
                <a:lnTo>
                  <a:pt x="310" y="0"/>
                </a:lnTo>
              </a:path>
            </a:pathLst>
          </a:custGeom>
          <a:solidFill>
            <a:srgbClr val="FF0033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94" name="Freeform 161"/>
          <p:cNvSpPr>
            <a:spLocks/>
          </p:cNvSpPr>
          <p:nvPr/>
        </p:nvSpPr>
        <p:spPr bwMode="auto">
          <a:xfrm>
            <a:off x="4035433" y="4414839"/>
            <a:ext cx="924742" cy="314325"/>
          </a:xfrm>
          <a:custGeom>
            <a:avLst/>
            <a:gdLst>
              <a:gd name="T0" fmla="*/ 10 w 453"/>
              <a:gd name="T1" fmla="*/ 0 h 198"/>
              <a:gd name="T2" fmla="*/ 110 w 453"/>
              <a:gd name="T3" fmla="*/ 10 h 198"/>
              <a:gd name="T4" fmla="*/ 217 w 453"/>
              <a:gd name="T5" fmla="*/ 21 h 198"/>
              <a:gd name="T6" fmla="*/ 323 w 453"/>
              <a:gd name="T7" fmla="*/ 30 h 198"/>
              <a:gd name="T8" fmla="*/ 408 w 453"/>
              <a:gd name="T9" fmla="*/ 34 h 198"/>
              <a:gd name="T10" fmla="*/ 443 w 453"/>
              <a:gd name="T11" fmla="*/ 36 h 198"/>
              <a:gd name="T12" fmla="*/ 450 w 453"/>
              <a:gd name="T13" fmla="*/ 46 h 198"/>
              <a:gd name="T14" fmla="*/ 452 w 453"/>
              <a:gd name="T15" fmla="*/ 59 h 198"/>
              <a:gd name="T16" fmla="*/ 452 w 453"/>
              <a:gd name="T17" fmla="*/ 131 h 198"/>
              <a:gd name="T18" fmla="*/ 450 w 453"/>
              <a:gd name="T19" fmla="*/ 173 h 198"/>
              <a:gd name="T20" fmla="*/ 449 w 453"/>
              <a:gd name="T21" fmla="*/ 197 h 198"/>
              <a:gd name="T22" fmla="*/ 424 w 453"/>
              <a:gd name="T23" fmla="*/ 196 h 198"/>
              <a:gd name="T24" fmla="*/ 407 w 453"/>
              <a:gd name="T25" fmla="*/ 194 h 198"/>
              <a:gd name="T26" fmla="*/ 372 w 453"/>
              <a:gd name="T27" fmla="*/ 194 h 198"/>
              <a:gd name="T28" fmla="*/ 272 w 453"/>
              <a:gd name="T29" fmla="*/ 183 h 198"/>
              <a:gd name="T30" fmla="*/ 188 w 453"/>
              <a:gd name="T31" fmla="*/ 177 h 198"/>
              <a:gd name="T32" fmla="*/ 99 w 453"/>
              <a:gd name="T33" fmla="*/ 168 h 198"/>
              <a:gd name="T34" fmla="*/ 8 w 453"/>
              <a:gd name="T35" fmla="*/ 155 h 198"/>
              <a:gd name="T36" fmla="*/ 0 w 453"/>
              <a:gd name="T37" fmla="*/ 152 h 198"/>
              <a:gd name="T38" fmla="*/ 0 w 453"/>
              <a:gd name="T39" fmla="*/ 118 h 198"/>
              <a:gd name="T40" fmla="*/ 0 w 453"/>
              <a:gd name="T41" fmla="*/ 58 h 198"/>
              <a:gd name="T42" fmla="*/ 0 w 453"/>
              <a:gd name="T43" fmla="*/ 21 h 198"/>
              <a:gd name="T44" fmla="*/ 2 w 453"/>
              <a:gd name="T45" fmla="*/ 7 h 198"/>
              <a:gd name="T46" fmla="*/ 10 w 453"/>
              <a:gd name="T47" fmla="*/ 0 h 19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53"/>
              <a:gd name="T73" fmla="*/ 0 h 198"/>
              <a:gd name="T74" fmla="*/ 453 w 453"/>
              <a:gd name="T75" fmla="*/ 198 h 19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53" h="198">
                <a:moveTo>
                  <a:pt x="10" y="0"/>
                </a:moveTo>
                <a:lnTo>
                  <a:pt x="110" y="10"/>
                </a:lnTo>
                <a:lnTo>
                  <a:pt x="217" y="21"/>
                </a:lnTo>
                <a:lnTo>
                  <a:pt x="323" y="30"/>
                </a:lnTo>
                <a:lnTo>
                  <a:pt x="408" y="34"/>
                </a:lnTo>
                <a:lnTo>
                  <a:pt x="443" y="36"/>
                </a:lnTo>
                <a:lnTo>
                  <a:pt x="450" y="46"/>
                </a:lnTo>
                <a:lnTo>
                  <a:pt x="452" y="59"/>
                </a:lnTo>
                <a:lnTo>
                  <a:pt x="452" y="131"/>
                </a:lnTo>
                <a:lnTo>
                  <a:pt x="450" y="173"/>
                </a:lnTo>
                <a:lnTo>
                  <a:pt x="449" y="197"/>
                </a:lnTo>
                <a:lnTo>
                  <a:pt x="424" y="196"/>
                </a:lnTo>
                <a:lnTo>
                  <a:pt x="407" y="194"/>
                </a:lnTo>
                <a:lnTo>
                  <a:pt x="372" y="194"/>
                </a:lnTo>
                <a:lnTo>
                  <a:pt x="272" y="183"/>
                </a:lnTo>
                <a:lnTo>
                  <a:pt x="188" y="177"/>
                </a:lnTo>
                <a:lnTo>
                  <a:pt x="99" y="168"/>
                </a:lnTo>
                <a:lnTo>
                  <a:pt x="8" y="155"/>
                </a:lnTo>
                <a:lnTo>
                  <a:pt x="0" y="152"/>
                </a:lnTo>
                <a:lnTo>
                  <a:pt x="0" y="118"/>
                </a:lnTo>
                <a:lnTo>
                  <a:pt x="0" y="58"/>
                </a:lnTo>
                <a:lnTo>
                  <a:pt x="0" y="21"/>
                </a:lnTo>
                <a:lnTo>
                  <a:pt x="2" y="7"/>
                </a:lnTo>
                <a:lnTo>
                  <a:pt x="10" y="0"/>
                </a:lnTo>
              </a:path>
            </a:pathLst>
          </a:custGeom>
          <a:solidFill>
            <a:srgbClr val="626262"/>
          </a:solidFill>
          <a:ln w="12700" cap="rnd" cmpd="sng">
            <a:solidFill>
              <a:srgbClr val="DFDFDF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95" name="Freeform 162"/>
          <p:cNvSpPr>
            <a:spLocks/>
          </p:cNvSpPr>
          <p:nvPr/>
        </p:nvSpPr>
        <p:spPr bwMode="auto">
          <a:xfrm>
            <a:off x="4037548" y="4535489"/>
            <a:ext cx="916279" cy="66675"/>
          </a:xfrm>
          <a:custGeom>
            <a:avLst/>
            <a:gdLst>
              <a:gd name="T0" fmla="*/ 0 w 449"/>
              <a:gd name="T1" fmla="*/ 0 h 42"/>
              <a:gd name="T2" fmla="*/ 89 w 449"/>
              <a:gd name="T3" fmla="*/ 10 h 42"/>
              <a:gd name="T4" fmla="*/ 183 w 449"/>
              <a:gd name="T5" fmla="*/ 20 h 42"/>
              <a:gd name="T6" fmla="*/ 283 w 449"/>
              <a:gd name="T7" fmla="*/ 29 h 42"/>
              <a:gd name="T8" fmla="*/ 388 w 449"/>
              <a:gd name="T9" fmla="*/ 38 h 42"/>
              <a:gd name="T10" fmla="*/ 448 w 449"/>
              <a:gd name="T11" fmla="*/ 41 h 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9"/>
              <a:gd name="T19" fmla="*/ 0 h 42"/>
              <a:gd name="T20" fmla="*/ 449 w 449"/>
              <a:gd name="T21" fmla="*/ 42 h 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9" h="42">
                <a:moveTo>
                  <a:pt x="0" y="0"/>
                </a:moveTo>
                <a:lnTo>
                  <a:pt x="89" y="10"/>
                </a:lnTo>
                <a:lnTo>
                  <a:pt x="183" y="20"/>
                </a:lnTo>
                <a:lnTo>
                  <a:pt x="283" y="29"/>
                </a:lnTo>
                <a:lnTo>
                  <a:pt x="388" y="38"/>
                </a:lnTo>
                <a:lnTo>
                  <a:pt x="448" y="41"/>
                </a:lnTo>
              </a:path>
            </a:pathLst>
          </a:custGeom>
          <a:noFill/>
          <a:ln w="12700" cap="rnd" cmpd="sng">
            <a:solidFill>
              <a:srgbClr val="DFDFDF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96" name="Line 163"/>
          <p:cNvSpPr>
            <a:spLocks noChangeShapeType="1"/>
          </p:cNvSpPr>
          <p:nvPr/>
        </p:nvSpPr>
        <p:spPr bwMode="auto">
          <a:xfrm>
            <a:off x="4137006" y="4430713"/>
            <a:ext cx="0" cy="24130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97" name="Line 164"/>
          <p:cNvSpPr>
            <a:spLocks noChangeShapeType="1"/>
          </p:cNvSpPr>
          <p:nvPr/>
        </p:nvSpPr>
        <p:spPr bwMode="auto">
          <a:xfrm>
            <a:off x="4240695" y="4435476"/>
            <a:ext cx="0" cy="252413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98" name="Line 165"/>
          <p:cNvSpPr>
            <a:spLocks noChangeShapeType="1"/>
          </p:cNvSpPr>
          <p:nvPr/>
        </p:nvSpPr>
        <p:spPr bwMode="auto">
          <a:xfrm>
            <a:off x="4335921" y="4451350"/>
            <a:ext cx="0" cy="236538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599" name="Line 166"/>
          <p:cNvSpPr>
            <a:spLocks noChangeShapeType="1"/>
          </p:cNvSpPr>
          <p:nvPr/>
        </p:nvSpPr>
        <p:spPr bwMode="auto">
          <a:xfrm>
            <a:off x="4443842" y="4460875"/>
            <a:ext cx="2117" cy="241300"/>
          </a:xfrm>
          <a:prstGeom prst="line">
            <a:avLst/>
          </a:prstGeom>
          <a:noFill/>
          <a:ln w="12700">
            <a:solidFill>
              <a:srgbClr val="DFDFD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00" name="Line 167"/>
          <p:cNvSpPr>
            <a:spLocks noChangeShapeType="1"/>
          </p:cNvSpPr>
          <p:nvPr/>
        </p:nvSpPr>
        <p:spPr bwMode="auto">
          <a:xfrm flipH="1">
            <a:off x="4562345" y="4465639"/>
            <a:ext cx="2117" cy="244475"/>
          </a:xfrm>
          <a:prstGeom prst="line">
            <a:avLst/>
          </a:prstGeom>
          <a:noFill/>
          <a:ln w="12700">
            <a:solidFill>
              <a:srgbClr val="DFDFD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01" name="Line 168"/>
          <p:cNvSpPr>
            <a:spLocks noChangeShapeType="1"/>
          </p:cNvSpPr>
          <p:nvPr/>
        </p:nvSpPr>
        <p:spPr bwMode="auto">
          <a:xfrm>
            <a:off x="4689312" y="4473575"/>
            <a:ext cx="0" cy="24130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02" name="Line 169"/>
          <p:cNvSpPr>
            <a:spLocks noChangeShapeType="1"/>
          </p:cNvSpPr>
          <p:nvPr/>
        </p:nvSpPr>
        <p:spPr bwMode="auto">
          <a:xfrm>
            <a:off x="4818396" y="4473576"/>
            <a:ext cx="0" cy="246063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03" name="Freeform 170"/>
          <p:cNvSpPr>
            <a:spLocks/>
          </p:cNvSpPr>
          <p:nvPr/>
        </p:nvSpPr>
        <p:spPr bwMode="auto">
          <a:xfrm>
            <a:off x="4043898" y="4478339"/>
            <a:ext cx="909930" cy="58737"/>
          </a:xfrm>
          <a:custGeom>
            <a:avLst/>
            <a:gdLst>
              <a:gd name="T0" fmla="*/ 0 w 446"/>
              <a:gd name="T1" fmla="*/ 0 h 37"/>
              <a:gd name="T2" fmla="*/ 91 w 446"/>
              <a:gd name="T3" fmla="*/ 8 h 37"/>
              <a:gd name="T4" fmla="*/ 214 w 446"/>
              <a:gd name="T5" fmla="*/ 21 h 37"/>
              <a:gd name="T6" fmla="*/ 308 w 446"/>
              <a:gd name="T7" fmla="*/ 28 h 37"/>
              <a:gd name="T8" fmla="*/ 398 w 446"/>
              <a:gd name="T9" fmla="*/ 34 h 37"/>
              <a:gd name="T10" fmla="*/ 445 w 446"/>
              <a:gd name="T11" fmla="*/ 36 h 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6"/>
              <a:gd name="T19" fmla="*/ 0 h 37"/>
              <a:gd name="T20" fmla="*/ 446 w 446"/>
              <a:gd name="T21" fmla="*/ 37 h 3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6" h="37">
                <a:moveTo>
                  <a:pt x="0" y="0"/>
                </a:moveTo>
                <a:lnTo>
                  <a:pt x="91" y="8"/>
                </a:lnTo>
                <a:lnTo>
                  <a:pt x="214" y="21"/>
                </a:lnTo>
                <a:lnTo>
                  <a:pt x="308" y="28"/>
                </a:lnTo>
                <a:lnTo>
                  <a:pt x="398" y="34"/>
                </a:lnTo>
                <a:lnTo>
                  <a:pt x="445" y="36"/>
                </a:lnTo>
              </a:path>
            </a:pathLst>
          </a:custGeom>
          <a:noFill/>
          <a:ln w="12700" cap="rnd" cmpd="sng">
            <a:solidFill>
              <a:srgbClr val="DFDFDF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04" name="Freeform 171"/>
          <p:cNvSpPr>
            <a:spLocks/>
          </p:cNvSpPr>
          <p:nvPr/>
        </p:nvSpPr>
        <p:spPr bwMode="auto">
          <a:xfrm>
            <a:off x="4037548" y="4594225"/>
            <a:ext cx="916279" cy="65088"/>
          </a:xfrm>
          <a:custGeom>
            <a:avLst/>
            <a:gdLst>
              <a:gd name="T0" fmla="*/ 0 w 449"/>
              <a:gd name="T1" fmla="*/ 0 h 41"/>
              <a:gd name="T2" fmla="*/ 82 w 449"/>
              <a:gd name="T3" fmla="*/ 9 h 41"/>
              <a:gd name="T4" fmla="*/ 211 w 449"/>
              <a:gd name="T5" fmla="*/ 21 h 41"/>
              <a:gd name="T6" fmla="*/ 314 w 449"/>
              <a:gd name="T7" fmla="*/ 32 h 41"/>
              <a:gd name="T8" fmla="*/ 401 w 449"/>
              <a:gd name="T9" fmla="*/ 37 h 41"/>
              <a:gd name="T10" fmla="*/ 448 w 449"/>
              <a:gd name="T11" fmla="*/ 40 h 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9"/>
              <a:gd name="T19" fmla="*/ 0 h 41"/>
              <a:gd name="T20" fmla="*/ 449 w 449"/>
              <a:gd name="T21" fmla="*/ 41 h 4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9" h="41">
                <a:moveTo>
                  <a:pt x="0" y="0"/>
                </a:moveTo>
                <a:lnTo>
                  <a:pt x="82" y="9"/>
                </a:lnTo>
                <a:lnTo>
                  <a:pt x="211" y="21"/>
                </a:lnTo>
                <a:lnTo>
                  <a:pt x="314" y="32"/>
                </a:lnTo>
                <a:lnTo>
                  <a:pt x="401" y="37"/>
                </a:lnTo>
                <a:lnTo>
                  <a:pt x="448" y="40"/>
                </a:lnTo>
              </a:path>
            </a:pathLst>
          </a:custGeom>
          <a:noFill/>
          <a:ln w="12700" cap="rnd" cmpd="sng">
            <a:solidFill>
              <a:srgbClr val="DFDFDF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05" name="Freeform 172"/>
          <p:cNvSpPr>
            <a:spLocks/>
          </p:cNvSpPr>
          <p:nvPr/>
        </p:nvSpPr>
        <p:spPr bwMode="auto">
          <a:xfrm>
            <a:off x="4983453" y="4648200"/>
            <a:ext cx="499403" cy="101600"/>
          </a:xfrm>
          <a:custGeom>
            <a:avLst/>
            <a:gdLst>
              <a:gd name="T0" fmla="*/ 2 w 245"/>
              <a:gd name="T1" fmla="*/ 0 h 64"/>
              <a:gd name="T2" fmla="*/ 242 w 245"/>
              <a:gd name="T3" fmla="*/ 6 h 64"/>
              <a:gd name="T4" fmla="*/ 244 w 245"/>
              <a:gd name="T5" fmla="*/ 63 h 64"/>
              <a:gd name="T6" fmla="*/ 0 w 245"/>
              <a:gd name="T7" fmla="*/ 52 h 64"/>
              <a:gd name="T8" fmla="*/ 2 w 245"/>
              <a:gd name="T9" fmla="*/ 0 h 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5"/>
              <a:gd name="T16" fmla="*/ 0 h 64"/>
              <a:gd name="T17" fmla="*/ 245 w 245"/>
              <a:gd name="T18" fmla="*/ 64 h 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5" h="64">
                <a:moveTo>
                  <a:pt x="2" y="0"/>
                </a:moveTo>
                <a:lnTo>
                  <a:pt x="242" y="6"/>
                </a:lnTo>
                <a:lnTo>
                  <a:pt x="244" y="63"/>
                </a:lnTo>
                <a:lnTo>
                  <a:pt x="0" y="52"/>
                </a:lnTo>
                <a:lnTo>
                  <a:pt x="2" y="0"/>
                </a:lnTo>
              </a:path>
            </a:pathLst>
          </a:custGeom>
          <a:solidFill>
            <a:srgbClr val="FF0033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06" name="Freeform 173"/>
          <p:cNvSpPr>
            <a:spLocks/>
          </p:cNvSpPr>
          <p:nvPr/>
        </p:nvSpPr>
        <p:spPr bwMode="auto">
          <a:xfrm>
            <a:off x="4991917" y="4478339"/>
            <a:ext cx="490939" cy="161925"/>
          </a:xfrm>
          <a:custGeom>
            <a:avLst/>
            <a:gdLst>
              <a:gd name="T0" fmla="*/ 0 w 241"/>
              <a:gd name="T1" fmla="*/ 101 h 102"/>
              <a:gd name="T2" fmla="*/ 27 w 241"/>
              <a:gd name="T3" fmla="*/ 90 h 102"/>
              <a:gd name="T4" fmla="*/ 240 w 241"/>
              <a:gd name="T5" fmla="*/ 96 h 102"/>
              <a:gd name="T6" fmla="*/ 236 w 241"/>
              <a:gd name="T7" fmla="*/ 11 h 102"/>
              <a:gd name="T8" fmla="*/ 20 w 241"/>
              <a:gd name="T9" fmla="*/ 0 h 102"/>
              <a:gd name="T10" fmla="*/ 6 w 241"/>
              <a:gd name="T11" fmla="*/ 19 h 102"/>
              <a:gd name="T12" fmla="*/ 0 w 241"/>
              <a:gd name="T13" fmla="*/ 101 h 1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1"/>
              <a:gd name="T22" fmla="*/ 0 h 102"/>
              <a:gd name="T23" fmla="*/ 241 w 241"/>
              <a:gd name="T24" fmla="*/ 102 h 10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1" h="102">
                <a:moveTo>
                  <a:pt x="0" y="101"/>
                </a:moveTo>
                <a:lnTo>
                  <a:pt x="27" y="90"/>
                </a:lnTo>
                <a:lnTo>
                  <a:pt x="240" y="96"/>
                </a:lnTo>
                <a:lnTo>
                  <a:pt x="236" y="11"/>
                </a:lnTo>
                <a:lnTo>
                  <a:pt x="20" y="0"/>
                </a:lnTo>
                <a:lnTo>
                  <a:pt x="6" y="19"/>
                </a:lnTo>
                <a:lnTo>
                  <a:pt x="0" y="101"/>
                </a:lnTo>
              </a:path>
            </a:pathLst>
          </a:custGeom>
          <a:solidFill>
            <a:srgbClr val="FF0033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07" name="Freeform 174"/>
          <p:cNvSpPr>
            <a:spLocks/>
          </p:cNvSpPr>
          <p:nvPr/>
        </p:nvSpPr>
        <p:spPr bwMode="auto">
          <a:xfrm>
            <a:off x="4974988" y="4625975"/>
            <a:ext cx="507868" cy="38100"/>
          </a:xfrm>
          <a:custGeom>
            <a:avLst/>
            <a:gdLst>
              <a:gd name="T0" fmla="*/ 0 w 249"/>
              <a:gd name="T1" fmla="*/ 14 h 24"/>
              <a:gd name="T2" fmla="*/ 31 w 249"/>
              <a:gd name="T3" fmla="*/ 0 h 24"/>
              <a:gd name="T4" fmla="*/ 248 w 249"/>
              <a:gd name="T5" fmla="*/ 6 h 24"/>
              <a:gd name="T6" fmla="*/ 248 w 249"/>
              <a:gd name="T7" fmla="*/ 23 h 24"/>
              <a:gd name="T8" fmla="*/ 0 w 249"/>
              <a:gd name="T9" fmla="*/ 14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"/>
              <a:gd name="T16" fmla="*/ 0 h 24"/>
              <a:gd name="T17" fmla="*/ 249 w 249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" h="24">
                <a:moveTo>
                  <a:pt x="0" y="14"/>
                </a:moveTo>
                <a:lnTo>
                  <a:pt x="31" y="0"/>
                </a:lnTo>
                <a:lnTo>
                  <a:pt x="248" y="6"/>
                </a:lnTo>
                <a:lnTo>
                  <a:pt x="248" y="23"/>
                </a:lnTo>
                <a:lnTo>
                  <a:pt x="0" y="14"/>
                </a:lnTo>
              </a:path>
            </a:pathLst>
          </a:custGeom>
          <a:solidFill>
            <a:srgbClr val="FF0033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08" name="Freeform 175"/>
          <p:cNvSpPr>
            <a:spLocks/>
          </p:cNvSpPr>
          <p:nvPr/>
        </p:nvSpPr>
        <p:spPr bwMode="auto">
          <a:xfrm>
            <a:off x="3650300" y="4411664"/>
            <a:ext cx="158708" cy="115887"/>
          </a:xfrm>
          <a:custGeom>
            <a:avLst/>
            <a:gdLst>
              <a:gd name="T0" fmla="*/ 0 w 78"/>
              <a:gd name="T1" fmla="*/ 0 h 73"/>
              <a:gd name="T2" fmla="*/ 77 w 78"/>
              <a:gd name="T3" fmla="*/ 6 h 73"/>
              <a:gd name="T4" fmla="*/ 77 w 78"/>
              <a:gd name="T5" fmla="*/ 72 h 73"/>
              <a:gd name="T6" fmla="*/ 0 w 78"/>
              <a:gd name="T7" fmla="*/ 62 h 73"/>
              <a:gd name="T8" fmla="*/ 0 w 78"/>
              <a:gd name="T9" fmla="*/ 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73"/>
              <a:gd name="T17" fmla="*/ 78 w 78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73">
                <a:moveTo>
                  <a:pt x="0" y="0"/>
                </a:moveTo>
                <a:lnTo>
                  <a:pt x="77" y="6"/>
                </a:lnTo>
                <a:lnTo>
                  <a:pt x="77" y="72"/>
                </a:lnTo>
                <a:lnTo>
                  <a:pt x="0" y="62"/>
                </a:lnTo>
                <a:lnTo>
                  <a:pt x="0" y="0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09" name="Rectangle 176"/>
          <p:cNvSpPr>
            <a:spLocks noChangeArrowheads="1"/>
          </p:cNvSpPr>
          <p:nvPr/>
        </p:nvSpPr>
        <p:spPr bwMode="auto">
          <a:xfrm>
            <a:off x="3188987" y="6270626"/>
            <a:ext cx="442429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solidFill>
                  <a:srgbClr val="FFFFFF"/>
                </a:solidFill>
                <a:latin typeface="Arial" pitchFamily="34" charset="0"/>
              </a:rPr>
              <a:t>20</a:t>
            </a:r>
          </a:p>
        </p:txBody>
      </p:sp>
      <p:sp>
        <p:nvSpPr>
          <p:cNvPr id="1239217" name="Rectangle 177"/>
          <p:cNvSpPr>
            <a:spLocks noChangeArrowheads="1"/>
          </p:cNvSpPr>
          <p:nvPr/>
        </p:nvSpPr>
        <p:spPr bwMode="auto">
          <a:xfrm>
            <a:off x="5914543" y="4956176"/>
            <a:ext cx="442429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solidFill>
                  <a:srgbClr val="FFFFFF"/>
                </a:solidFill>
                <a:latin typeface="Arial" pitchFamily="34" charset="0"/>
              </a:rPr>
              <a:t>33</a:t>
            </a:r>
          </a:p>
        </p:txBody>
      </p:sp>
      <p:sp>
        <p:nvSpPr>
          <p:cNvPr id="1239218" name="Freeform 178"/>
          <p:cNvSpPr>
            <a:spLocks/>
          </p:cNvSpPr>
          <p:nvPr/>
        </p:nvSpPr>
        <p:spPr bwMode="auto">
          <a:xfrm>
            <a:off x="3832286" y="4424363"/>
            <a:ext cx="154476" cy="112712"/>
          </a:xfrm>
          <a:custGeom>
            <a:avLst/>
            <a:gdLst>
              <a:gd name="T0" fmla="*/ 0 w 77"/>
              <a:gd name="T1" fmla="*/ 0 h 71"/>
              <a:gd name="T2" fmla="*/ 76 w 77"/>
              <a:gd name="T3" fmla="*/ 6 h 71"/>
              <a:gd name="T4" fmla="*/ 76 w 77"/>
              <a:gd name="T5" fmla="*/ 70 h 71"/>
              <a:gd name="T6" fmla="*/ 0 w 77"/>
              <a:gd name="T7" fmla="*/ 62 h 71"/>
              <a:gd name="T8" fmla="*/ 0 w 77"/>
              <a:gd name="T9" fmla="*/ 0 h 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71"/>
              <a:gd name="T17" fmla="*/ 77 w 77"/>
              <a:gd name="T18" fmla="*/ 71 h 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71">
                <a:moveTo>
                  <a:pt x="0" y="0"/>
                </a:moveTo>
                <a:lnTo>
                  <a:pt x="76" y="6"/>
                </a:lnTo>
                <a:lnTo>
                  <a:pt x="76" y="70"/>
                </a:lnTo>
                <a:lnTo>
                  <a:pt x="0" y="62"/>
                </a:lnTo>
                <a:lnTo>
                  <a:pt x="0" y="0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239219" name="Freeform 179"/>
          <p:cNvSpPr>
            <a:spLocks/>
          </p:cNvSpPr>
          <p:nvPr/>
        </p:nvSpPr>
        <p:spPr bwMode="auto">
          <a:xfrm>
            <a:off x="5038472" y="4513264"/>
            <a:ext cx="198915" cy="103187"/>
          </a:xfrm>
          <a:custGeom>
            <a:avLst/>
            <a:gdLst>
              <a:gd name="T0" fmla="*/ 0 w 97"/>
              <a:gd name="T1" fmla="*/ 0 h 65"/>
              <a:gd name="T2" fmla="*/ 96 w 97"/>
              <a:gd name="T3" fmla="*/ 2 h 65"/>
              <a:gd name="T4" fmla="*/ 96 w 97"/>
              <a:gd name="T5" fmla="*/ 64 h 65"/>
              <a:gd name="T6" fmla="*/ 0 w 97"/>
              <a:gd name="T7" fmla="*/ 64 h 65"/>
              <a:gd name="T8" fmla="*/ 0 w 97"/>
              <a:gd name="T9" fmla="*/ 0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7"/>
              <a:gd name="T16" fmla="*/ 0 h 65"/>
              <a:gd name="T17" fmla="*/ 97 w 97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7" h="65">
                <a:moveTo>
                  <a:pt x="0" y="0"/>
                </a:moveTo>
                <a:lnTo>
                  <a:pt x="96" y="2"/>
                </a:lnTo>
                <a:lnTo>
                  <a:pt x="96" y="64"/>
                </a:lnTo>
                <a:lnTo>
                  <a:pt x="0" y="64"/>
                </a:lnTo>
                <a:lnTo>
                  <a:pt x="0" y="0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13" name="Freeform 180"/>
          <p:cNvSpPr>
            <a:spLocks/>
          </p:cNvSpPr>
          <p:nvPr/>
        </p:nvSpPr>
        <p:spPr bwMode="auto">
          <a:xfrm>
            <a:off x="5258548" y="4516439"/>
            <a:ext cx="190450" cy="103187"/>
          </a:xfrm>
          <a:custGeom>
            <a:avLst/>
            <a:gdLst>
              <a:gd name="T0" fmla="*/ 0 w 94"/>
              <a:gd name="T1" fmla="*/ 2 h 65"/>
              <a:gd name="T2" fmla="*/ 93 w 94"/>
              <a:gd name="T3" fmla="*/ 0 h 65"/>
              <a:gd name="T4" fmla="*/ 93 w 94"/>
              <a:gd name="T5" fmla="*/ 64 h 65"/>
              <a:gd name="T6" fmla="*/ 0 w 94"/>
              <a:gd name="T7" fmla="*/ 62 h 65"/>
              <a:gd name="T8" fmla="*/ 0 w 94"/>
              <a:gd name="T9" fmla="*/ 2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"/>
              <a:gd name="T16" fmla="*/ 0 h 65"/>
              <a:gd name="T17" fmla="*/ 94 w 94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" h="65">
                <a:moveTo>
                  <a:pt x="0" y="2"/>
                </a:moveTo>
                <a:lnTo>
                  <a:pt x="93" y="0"/>
                </a:lnTo>
                <a:lnTo>
                  <a:pt x="93" y="64"/>
                </a:lnTo>
                <a:lnTo>
                  <a:pt x="0" y="62"/>
                </a:lnTo>
                <a:lnTo>
                  <a:pt x="0" y="2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14" name="Freeform 181"/>
          <p:cNvSpPr>
            <a:spLocks/>
          </p:cNvSpPr>
          <p:nvPr/>
        </p:nvSpPr>
        <p:spPr bwMode="auto">
          <a:xfrm>
            <a:off x="5559036" y="4633913"/>
            <a:ext cx="95225" cy="106362"/>
          </a:xfrm>
          <a:custGeom>
            <a:avLst/>
            <a:gdLst>
              <a:gd name="T0" fmla="*/ 0 w 46"/>
              <a:gd name="T1" fmla="*/ 19 h 67"/>
              <a:gd name="T2" fmla="*/ 45 w 46"/>
              <a:gd name="T3" fmla="*/ 0 h 67"/>
              <a:gd name="T4" fmla="*/ 45 w 46"/>
              <a:gd name="T5" fmla="*/ 46 h 67"/>
              <a:gd name="T6" fmla="*/ 0 w 46"/>
              <a:gd name="T7" fmla="*/ 66 h 67"/>
              <a:gd name="T8" fmla="*/ 0 w 46"/>
              <a:gd name="T9" fmla="*/ 19 h 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"/>
              <a:gd name="T16" fmla="*/ 0 h 67"/>
              <a:gd name="T17" fmla="*/ 46 w 46"/>
              <a:gd name="T18" fmla="*/ 67 h 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" h="67">
                <a:moveTo>
                  <a:pt x="0" y="19"/>
                </a:moveTo>
                <a:lnTo>
                  <a:pt x="45" y="0"/>
                </a:lnTo>
                <a:lnTo>
                  <a:pt x="45" y="46"/>
                </a:lnTo>
                <a:lnTo>
                  <a:pt x="0" y="66"/>
                </a:lnTo>
                <a:lnTo>
                  <a:pt x="0" y="19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15" name="Freeform 182"/>
          <p:cNvSpPr>
            <a:spLocks/>
          </p:cNvSpPr>
          <p:nvPr/>
        </p:nvSpPr>
        <p:spPr bwMode="auto">
          <a:xfrm>
            <a:off x="3425992" y="4611688"/>
            <a:ext cx="2152089" cy="379412"/>
          </a:xfrm>
          <a:custGeom>
            <a:avLst/>
            <a:gdLst>
              <a:gd name="T0" fmla="*/ 0 w 1056"/>
              <a:gd name="T1" fmla="*/ 30 h 239"/>
              <a:gd name="T2" fmla="*/ 16 w 1056"/>
              <a:gd name="T3" fmla="*/ 18 h 239"/>
              <a:gd name="T4" fmla="*/ 55 w 1056"/>
              <a:gd name="T5" fmla="*/ 0 h 239"/>
              <a:gd name="T6" fmla="*/ 79 w 1056"/>
              <a:gd name="T7" fmla="*/ 2 h 239"/>
              <a:gd name="T8" fmla="*/ 129 w 1056"/>
              <a:gd name="T9" fmla="*/ 8 h 239"/>
              <a:gd name="T10" fmla="*/ 264 w 1056"/>
              <a:gd name="T11" fmla="*/ 26 h 239"/>
              <a:gd name="T12" fmla="*/ 380 w 1056"/>
              <a:gd name="T13" fmla="*/ 39 h 239"/>
              <a:gd name="T14" fmla="*/ 513 w 1056"/>
              <a:gd name="T15" fmla="*/ 54 h 239"/>
              <a:gd name="T16" fmla="*/ 710 w 1056"/>
              <a:gd name="T17" fmla="*/ 72 h 239"/>
              <a:gd name="T18" fmla="*/ 864 w 1056"/>
              <a:gd name="T19" fmla="*/ 78 h 239"/>
              <a:gd name="T20" fmla="*/ 980 w 1056"/>
              <a:gd name="T21" fmla="*/ 83 h 239"/>
              <a:gd name="T22" fmla="*/ 1033 w 1056"/>
              <a:gd name="T23" fmla="*/ 88 h 239"/>
              <a:gd name="T24" fmla="*/ 1049 w 1056"/>
              <a:gd name="T25" fmla="*/ 97 h 239"/>
              <a:gd name="T26" fmla="*/ 1055 w 1056"/>
              <a:gd name="T27" fmla="*/ 113 h 239"/>
              <a:gd name="T28" fmla="*/ 1053 w 1056"/>
              <a:gd name="T29" fmla="*/ 129 h 239"/>
              <a:gd name="T30" fmla="*/ 1049 w 1056"/>
              <a:gd name="T31" fmla="*/ 146 h 239"/>
              <a:gd name="T32" fmla="*/ 1030 w 1056"/>
              <a:gd name="T33" fmla="*/ 186 h 239"/>
              <a:gd name="T34" fmla="*/ 1021 w 1056"/>
              <a:gd name="T35" fmla="*/ 217 h 239"/>
              <a:gd name="T36" fmla="*/ 1009 w 1056"/>
              <a:gd name="T37" fmla="*/ 232 h 239"/>
              <a:gd name="T38" fmla="*/ 984 w 1056"/>
              <a:gd name="T39" fmla="*/ 238 h 239"/>
              <a:gd name="T40" fmla="*/ 957 w 1056"/>
              <a:gd name="T41" fmla="*/ 238 h 239"/>
              <a:gd name="T42" fmla="*/ 812 w 1056"/>
              <a:gd name="T43" fmla="*/ 229 h 239"/>
              <a:gd name="T44" fmla="*/ 701 w 1056"/>
              <a:gd name="T45" fmla="*/ 220 h 239"/>
              <a:gd name="T46" fmla="*/ 584 w 1056"/>
              <a:gd name="T47" fmla="*/ 208 h 239"/>
              <a:gd name="T48" fmla="*/ 498 w 1056"/>
              <a:gd name="T49" fmla="*/ 199 h 239"/>
              <a:gd name="T50" fmla="*/ 406 w 1056"/>
              <a:gd name="T51" fmla="*/ 186 h 239"/>
              <a:gd name="T52" fmla="*/ 310 w 1056"/>
              <a:gd name="T53" fmla="*/ 171 h 239"/>
              <a:gd name="T54" fmla="*/ 187 w 1056"/>
              <a:gd name="T55" fmla="*/ 153 h 239"/>
              <a:gd name="T56" fmla="*/ 89 w 1056"/>
              <a:gd name="T57" fmla="*/ 132 h 239"/>
              <a:gd name="T58" fmla="*/ 52 w 1056"/>
              <a:gd name="T59" fmla="*/ 122 h 239"/>
              <a:gd name="T60" fmla="*/ 36 w 1056"/>
              <a:gd name="T61" fmla="*/ 103 h 239"/>
              <a:gd name="T62" fmla="*/ 28 w 1056"/>
              <a:gd name="T63" fmla="*/ 86 h 239"/>
              <a:gd name="T64" fmla="*/ 16 w 1056"/>
              <a:gd name="T65" fmla="*/ 74 h 239"/>
              <a:gd name="T66" fmla="*/ 4 w 1056"/>
              <a:gd name="T67" fmla="*/ 53 h 239"/>
              <a:gd name="T68" fmla="*/ 0 w 1056"/>
              <a:gd name="T69" fmla="*/ 30 h 23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056"/>
              <a:gd name="T106" fmla="*/ 0 h 239"/>
              <a:gd name="T107" fmla="*/ 1056 w 1056"/>
              <a:gd name="T108" fmla="*/ 239 h 23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056" h="239">
                <a:moveTo>
                  <a:pt x="0" y="30"/>
                </a:moveTo>
                <a:lnTo>
                  <a:pt x="16" y="18"/>
                </a:lnTo>
                <a:lnTo>
                  <a:pt x="55" y="0"/>
                </a:lnTo>
                <a:lnTo>
                  <a:pt x="79" y="2"/>
                </a:lnTo>
                <a:lnTo>
                  <a:pt x="129" y="8"/>
                </a:lnTo>
                <a:lnTo>
                  <a:pt x="264" y="26"/>
                </a:lnTo>
                <a:lnTo>
                  <a:pt x="380" y="39"/>
                </a:lnTo>
                <a:lnTo>
                  <a:pt x="513" y="54"/>
                </a:lnTo>
                <a:lnTo>
                  <a:pt x="710" y="72"/>
                </a:lnTo>
                <a:lnTo>
                  <a:pt x="864" y="78"/>
                </a:lnTo>
                <a:lnTo>
                  <a:pt x="980" y="83"/>
                </a:lnTo>
                <a:lnTo>
                  <a:pt x="1033" y="88"/>
                </a:lnTo>
                <a:lnTo>
                  <a:pt x="1049" y="97"/>
                </a:lnTo>
                <a:lnTo>
                  <a:pt x="1055" y="113"/>
                </a:lnTo>
                <a:lnTo>
                  <a:pt x="1053" y="129"/>
                </a:lnTo>
                <a:lnTo>
                  <a:pt x="1049" y="146"/>
                </a:lnTo>
                <a:lnTo>
                  <a:pt x="1030" y="186"/>
                </a:lnTo>
                <a:lnTo>
                  <a:pt x="1021" y="217"/>
                </a:lnTo>
                <a:lnTo>
                  <a:pt x="1009" y="232"/>
                </a:lnTo>
                <a:lnTo>
                  <a:pt x="984" y="238"/>
                </a:lnTo>
                <a:lnTo>
                  <a:pt x="957" y="238"/>
                </a:lnTo>
                <a:lnTo>
                  <a:pt x="812" y="229"/>
                </a:lnTo>
                <a:lnTo>
                  <a:pt x="701" y="220"/>
                </a:lnTo>
                <a:lnTo>
                  <a:pt x="584" y="208"/>
                </a:lnTo>
                <a:lnTo>
                  <a:pt x="498" y="199"/>
                </a:lnTo>
                <a:lnTo>
                  <a:pt x="406" y="186"/>
                </a:lnTo>
                <a:lnTo>
                  <a:pt x="310" y="171"/>
                </a:lnTo>
                <a:lnTo>
                  <a:pt x="187" y="153"/>
                </a:lnTo>
                <a:lnTo>
                  <a:pt x="89" y="132"/>
                </a:lnTo>
                <a:lnTo>
                  <a:pt x="52" y="122"/>
                </a:lnTo>
                <a:lnTo>
                  <a:pt x="36" y="103"/>
                </a:lnTo>
                <a:lnTo>
                  <a:pt x="28" y="86"/>
                </a:lnTo>
                <a:lnTo>
                  <a:pt x="16" y="74"/>
                </a:lnTo>
                <a:lnTo>
                  <a:pt x="4" y="53"/>
                </a:lnTo>
                <a:lnTo>
                  <a:pt x="0" y="30"/>
                </a:lnTo>
              </a:path>
            </a:pathLst>
          </a:custGeom>
          <a:solidFill>
            <a:srgbClr val="B2B2B2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16" name="Freeform 183"/>
          <p:cNvSpPr>
            <a:spLocks/>
          </p:cNvSpPr>
          <p:nvPr/>
        </p:nvSpPr>
        <p:spPr bwMode="auto">
          <a:xfrm>
            <a:off x="3442920" y="4668839"/>
            <a:ext cx="2141509" cy="255587"/>
          </a:xfrm>
          <a:custGeom>
            <a:avLst/>
            <a:gdLst>
              <a:gd name="T0" fmla="*/ 18 w 1050"/>
              <a:gd name="T1" fmla="*/ 0 h 161"/>
              <a:gd name="T2" fmla="*/ 165 w 1050"/>
              <a:gd name="T3" fmla="*/ 19 h 161"/>
              <a:gd name="T4" fmla="*/ 327 w 1050"/>
              <a:gd name="T5" fmla="*/ 40 h 161"/>
              <a:gd name="T6" fmla="*/ 498 w 1050"/>
              <a:gd name="T7" fmla="*/ 61 h 161"/>
              <a:gd name="T8" fmla="*/ 680 w 1050"/>
              <a:gd name="T9" fmla="*/ 82 h 161"/>
              <a:gd name="T10" fmla="*/ 858 w 1050"/>
              <a:gd name="T11" fmla="*/ 92 h 161"/>
              <a:gd name="T12" fmla="*/ 957 w 1050"/>
              <a:gd name="T13" fmla="*/ 96 h 161"/>
              <a:gd name="T14" fmla="*/ 1015 w 1050"/>
              <a:gd name="T15" fmla="*/ 96 h 161"/>
              <a:gd name="T16" fmla="*/ 1032 w 1050"/>
              <a:gd name="T17" fmla="*/ 96 h 161"/>
              <a:gd name="T18" fmla="*/ 1043 w 1050"/>
              <a:gd name="T19" fmla="*/ 102 h 161"/>
              <a:gd name="T20" fmla="*/ 1049 w 1050"/>
              <a:gd name="T21" fmla="*/ 109 h 161"/>
              <a:gd name="T22" fmla="*/ 1049 w 1050"/>
              <a:gd name="T23" fmla="*/ 125 h 161"/>
              <a:gd name="T24" fmla="*/ 1046 w 1050"/>
              <a:gd name="T25" fmla="*/ 135 h 161"/>
              <a:gd name="T26" fmla="*/ 1040 w 1050"/>
              <a:gd name="T27" fmla="*/ 151 h 161"/>
              <a:gd name="T28" fmla="*/ 1027 w 1050"/>
              <a:gd name="T29" fmla="*/ 155 h 161"/>
              <a:gd name="T30" fmla="*/ 1006 w 1050"/>
              <a:gd name="T31" fmla="*/ 160 h 161"/>
              <a:gd name="T32" fmla="*/ 898 w 1050"/>
              <a:gd name="T33" fmla="*/ 157 h 161"/>
              <a:gd name="T34" fmla="*/ 719 w 1050"/>
              <a:gd name="T35" fmla="*/ 145 h 161"/>
              <a:gd name="T36" fmla="*/ 544 w 1050"/>
              <a:gd name="T37" fmla="*/ 126 h 161"/>
              <a:gd name="T38" fmla="*/ 393 w 1050"/>
              <a:gd name="T39" fmla="*/ 108 h 161"/>
              <a:gd name="T40" fmla="*/ 236 w 1050"/>
              <a:gd name="T41" fmla="*/ 86 h 161"/>
              <a:gd name="T42" fmla="*/ 73 w 1050"/>
              <a:gd name="T43" fmla="*/ 64 h 161"/>
              <a:gd name="T44" fmla="*/ 33 w 1050"/>
              <a:gd name="T45" fmla="*/ 58 h 161"/>
              <a:gd name="T46" fmla="*/ 15 w 1050"/>
              <a:gd name="T47" fmla="*/ 55 h 161"/>
              <a:gd name="T48" fmla="*/ 3 w 1050"/>
              <a:gd name="T49" fmla="*/ 31 h 161"/>
              <a:gd name="T50" fmla="*/ 0 w 1050"/>
              <a:gd name="T51" fmla="*/ 9 h 161"/>
              <a:gd name="T52" fmla="*/ 18 w 1050"/>
              <a:gd name="T53" fmla="*/ 0 h 16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050"/>
              <a:gd name="T82" fmla="*/ 0 h 161"/>
              <a:gd name="T83" fmla="*/ 1050 w 1050"/>
              <a:gd name="T84" fmla="*/ 161 h 16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050" h="161">
                <a:moveTo>
                  <a:pt x="18" y="0"/>
                </a:moveTo>
                <a:lnTo>
                  <a:pt x="165" y="19"/>
                </a:lnTo>
                <a:lnTo>
                  <a:pt x="327" y="40"/>
                </a:lnTo>
                <a:lnTo>
                  <a:pt x="498" y="61"/>
                </a:lnTo>
                <a:lnTo>
                  <a:pt x="680" y="82"/>
                </a:lnTo>
                <a:lnTo>
                  <a:pt x="858" y="92"/>
                </a:lnTo>
                <a:lnTo>
                  <a:pt x="957" y="96"/>
                </a:lnTo>
                <a:lnTo>
                  <a:pt x="1015" y="96"/>
                </a:lnTo>
                <a:lnTo>
                  <a:pt x="1032" y="96"/>
                </a:lnTo>
                <a:lnTo>
                  <a:pt x="1043" y="102"/>
                </a:lnTo>
                <a:lnTo>
                  <a:pt x="1049" y="109"/>
                </a:lnTo>
                <a:lnTo>
                  <a:pt x="1049" y="125"/>
                </a:lnTo>
                <a:lnTo>
                  <a:pt x="1046" y="135"/>
                </a:lnTo>
                <a:lnTo>
                  <a:pt x="1040" y="151"/>
                </a:lnTo>
                <a:lnTo>
                  <a:pt x="1027" y="155"/>
                </a:lnTo>
                <a:lnTo>
                  <a:pt x="1006" y="160"/>
                </a:lnTo>
                <a:lnTo>
                  <a:pt x="898" y="157"/>
                </a:lnTo>
                <a:lnTo>
                  <a:pt x="719" y="145"/>
                </a:lnTo>
                <a:lnTo>
                  <a:pt x="544" y="126"/>
                </a:lnTo>
                <a:lnTo>
                  <a:pt x="393" y="108"/>
                </a:lnTo>
                <a:lnTo>
                  <a:pt x="236" y="86"/>
                </a:lnTo>
                <a:lnTo>
                  <a:pt x="73" y="64"/>
                </a:lnTo>
                <a:lnTo>
                  <a:pt x="33" y="58"/>
                </a:lnTo>
                <a:lnTo>
                  <a:pt x="15" y="55"/>
                </a:lnTo>
                <a:lnTo>
                  <a:pt x="3" y="31"/>
                </a:lnTo>
                <a:lnTo>
                  <a:pt x="0" y="9"/>
                </a:lnTo>
                <a:lnTo>
                  <a:pt x="18" y="0"/>
                </a:lnTo>
              </a:path>
            </a:pathLst>
          </a:custGeom>
          <a:solidFill>
            <a:srgbClr val="F8F8F8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17" name="Freeform 184"/>
          <p:cNvSpPr>
            <a:spLocks/>
          </p:cNvSpPr>
          <p:nvPr/>
        </p:nvSpPr>
        <p:spPr bwMode="auto">
          <a:xfrm>
            <a:off x="3425992" y="4660900"/>
            <a:ext cx="2120348" cy="204788"/>
          </a:xfrm>
          <a:custGeom>
            <a:avLst/>
            <a:gdLst>
              <a:gd name="T0" fmla="*/ 0 w 1040"/>
              <a:gd name="T1" fmla="*/ 0 h 129"/>
              <a:gd name="T2" fmla="*/ 179 w 1040"/>
              <a:gd name="T3" fmla="*/ 23 h 129"/>
              <a:gd name="T4" fmla="*/ 398 w 1040"/>
              <a:gd name="T5" fmla="*/ 50 h 129"/>
              <a:gd name="T6" fmla="*/ 528 w 1040"/>
              <a:gd name="T7" fmla="*/ 66 h 129"/>
              <a:gd name="T8" fmla="*/ 697 w 1040"/>
              <a:gd name="T9" fmla="*/ 82 h 129"/>
              <a:gd name="T10" fmla="*/ 820 w 1040"/>
              <a:gd name="T11" fmla="*/ 91 h 129"/>
              <a:gd name="T12" fmla="*/ 953 w 1040"/>
              <a:gd name="T13" fmla="*/ 97 h 129"/>
              <a:gd name="T14" fmla="*/ 1029 w 1040"/>
              <a:gd name="T15" fmla="*/ 97 h 129"/>
              <a:gd name="T16" fmla="*/ 1039 w 1040"/>
              <a:gd name="T17" fmla="*/ 104 h 129"/>
              <a:gd name="T18" fmla="*/ 1037 w 1040"/>
              <a:gd name="T19" fmla="*/ 120 h 129"/>
              <a:gd name="T20" fmla="*/ 1026 w 1040"/>
              <a:gd name="T21" fmla="*/ 125 h 129"/>
              <a:gd name="T22" fmla="*/ 1007 w 1040"/>
              <a:gd name="T23" fmla="*/ 127 h 129"/>
              <a:gd name="T24" fmla="*/ 980 w 1040"/>
              <a:gd name="T25" fmla="*/ 128 h 129"/>
              <a:gd name="T26" fmla="*/ 930 w 1040"/>
              <a:gd name="T27" fmla="*/ 127 h 129"/>
              <a:gd name="T28" fmla="*/ 872 w 1040"/>
              <a:gd name="T29" fmla="*/ 125 h 129"/>
              <a:gd name="T30" fmla="*/ 810 w 1040"/>
              <a:gd name="T31" fmla="*/ 121 h 129"/>
              <a:gd name="T32" fmla="*/ 734 w 1040"/>
              <a:gd name="T33" fmla="*/ 115 h 129"/>
              <a:gd name="T34" fmla="*/ 531 w 1040"/>
              <a:gd name="T35" fmla="*/ 94 h 129"/>
              <a:gd name="T36" fmla="*/ 342 w 1040"/>
              <a:gd name="T37" fmla="*/ 69 h 129"/>
              <a:gd name="T38" fmla="*/ 166 w 1040"/>
              <a:gd name="T39" fmla="*/ 47 h 129"/>
              <a:gd name="T40" fmla="*/ 53 w 1040"/>
              <a:gd name="T41" fmla="*/ 32 h 129"/>
              <a:gd name="T42" fmla="*/ 6 w 1040"/>
              <a:gd name="T43" fmla="*/ 24 h 129"/>
              <a:gd name="T44" fmla="*/ 0 w 1040"/>
              <a:gd name="T45" fmla="*/ 0 h 12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040"/>
              <a:gd name="T70" fmla="*/ 0 h 129"/>
              <a:gd name="T71" fmla="*/ 1040 w 1040"/>
              <a:gd name="T72" fmla="*/ 129 h 12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040" h="129">
                <a:moveTo>
                  <a:pt x="0" y="0"/>
                </a:moveTo>
                <a:lnTo>
                  <a:pt x="179" y="23"/>
                </a:lnTo>
                <a:lnTo>
                  <a:pt x="398" y="50"/>
                </a:lnTo>
                <a:lnTo>
                  <a:pt x="528" y="66"/>
                </a:lnTo>
                <a:lnTo>
                  <a:pt x="697" y="82"/>
                </a:lnTo>
                <a:lnTo>
                  <a:pt x="820" y="91"/>
                </a:lnTo>
                <a:lnTo>
                  <a:pt x="953" y="97"/>
                </a:lnTo>
                <a:lnTo>
                  <a:pt x="1029" y="97"/>
                </a:lnTo>
                <a:lnTo>
                  <a:pt x="1039" y="104"/>
                </a:lnTo>
                <a:lnTo>
                  <a:pt x="1037" y="120"/>
                </a:lnTo>
                <a:lnTo>
                  <a:pt x="1026" y="125"/>
                </a:lnTo>
                <a:lnTo>
                  <a:pt x="1007" y="127"/>
                </a:lnTo>
                <a:lnTo>
                  <a:pt x="980" y="128"/>
                </a:lnTo>
                <a:lnTo>
                  <a:pt x="930" y="127"/>
                </a:lnTo>
                <a:lnTo>
                  <a:pt x="872" y="125"/>
                </a:lnTo>
                <a:lnTo>
                  <a:pt x="810" y="121"/>
                </a:lnTo>
                <a:lnTo>
                  <a:pt x="734" y="115"/>
                </a:lnTo>
                <a:lnTo>
                  <a:pt x="531" y="94"/>
                </a:lnTo>
                <a:lnTo>
                  <a:pt x="342" y="69"/>
                </a:lnTo>
                <a:lnTo>
                  <a:pt x="166" y="47"/>
                </a:lnTo>
                <a:lnTo>
                  <a:pt x="53" y="32"/>
                </a:lnTo>
                <a:lnTo>
                  <a:pt x="6" y="24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18" name="Freeform 185"/>
          <p:cNvSpPr>
            <a:spLocks/>
          </p:cNvSpPr>
          <p:nvPr/>
        </p:nvSpPr>
        <p:spPr bwMode="auto">
          <a:xfrm>
            <a:off x="3927510" y="4579938"/>
            <a:ext cx="61368" cy="342900"/>
          </a:xfrm>
          <a:custGeom>
            <a:avLst/>
            <a:gdLst>
              <a:gd name="T0" fmla="*/ 0 w 30"/>
              <a:gd name="T1" fmla="*/ 0 h 216"/>
              <a:gd name="T2" fmla="*/ 29 w 30"/>
              <a:gd name="T3" fmla="*/ 61 h 216"/>
              <a:gd name="T4" fmla="*/ 29 w 30"/>
              <a:gd name="T5" fmla="*/ 176 h 216"/>
              <a:gd name="T6" fmla="*/ 0 w 30"/>
              <a:gd name="T7" fmla="*/ 215 h 216"/>
              <a:gd name="T8" fmla="*/ 0 w 30"/>
              <a:gd name="T9" fmla="*/ 0 h 2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216"/>
              <a:gd name="T17" fmla="*/ 30 w 30"/>
              <a:gd name="T18" fmla="*/ 216 h 2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216">
                <a:moveTo>
                  <a:pt x="0" y="0"/>
                </a:moveTo>
                <a:lnTo>
                  <a:pt x="29" y="61"/>
                </a:lnTo>
                <a:lnTo>
                  <a:pt x="29" y="176"/>
                </a:lnTo>
                <a:lnTo>
                  <a:pt x="0" y="215"/>
                </a:lnTo>
                <a:lnTo>
                  <a:pt x="0" y="0"/>
                </a:lnTo>
              </a:path>
            </a:pathLst>
          </a:custGeom>
          <a:solidFill>
            <a:srgbClr val="B2B2B2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19" name="Freeform 186"/>
          <p:cNvSpPr>
            <a:spLocks/>
          </p:cNvSpPr>
          <p:nvPr/>
        </p:nvSpPr>
        <p:spPr bwMode="auto">
          <a:xfrm>
            <a:off x="4723170" y="4660900"/>
            <a:ext cx="65600" cy="342900"/>
          </a:xfrm>
          <a:custGeom>
            <a:avLst/>
            <a:gdLst>
              <a:gd name="T0" fmla="*/ 0 w 31"/>
              <a:gd name="T1" fmla="*/ 0 h 216"/>
              <a:gd name="T2" fmla="*/ 30 w 31"/>
              <a:gd name="T3" fmla="*/ 61 h 216"/>
              <a:gd name="T4" fmla="*/ 30 w 31"/>
              <a:gd name="T5" fmla="*/ 176 h 216"/>
              <a:gd name="T6" fmla="*/ 0 w 31"/>
              <a:gd name="T7" fmla="*/ 215 h 216"/>
              <a:gd name="T8" fmla="*/ 0 w 31"/>
              <a:gd name="T9" fmla="*/ 0 h 2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216"/>
              <a:gd name="T17" fmla="*/ 31 w 31"/>
              <a:gd name="T18" fmla="*/ 216 h 2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216">
                <a:moveTo>
                  <a:pt x="0" y="0"/>
                </a:moveTo>
                <a:lnTo>
                  <a:pt x="30" y="61"/>
                </a:lnTo>
                <a:lnTo>
                  <a:pt x="30" y="176"/>
                </a:lnTo>
                <a:lnTo>
                  <a:pt x="0" y="215"/>
                </a:lnTo>
                <a:lnTo>
                  <a:pt x="0" y="0"/>
                </a:lnTo>
              </a:path>
            </a:pathLst>
          </a:custGeom>
          <a:solidFill>
            <a:srgbClr val="B2B2B2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20" name="Freeform 187"/>
          <p:cNvSpPr>
            <a:spLocks/>
          </p:cNvSpPr>
          <p:nvPr/>
        </p:nvSpPr>
        <p:spPr bwMode="auto">
          <a:xfrm>
            <a:off x="3891537" y="4575176"/>
            <a:ext cx="42322" cy="352425"/>
          </a:xfrm>
          <a:custGeom>
            <a:avLst/>
            <a:gdLst>
              <a:gd name="T0" fmla="*/ 0 w 22"/>
              <a:gd name="T1" fmla="*/ 0 h 222"/>
              <a:gd name="T2" fmla="*/ 19 w 22"/>
              <a:gd name="T3" fmla="*/ 1 h 222"/>
              <a:gd name="T4" fmla="*/ 21 w 22"/>
              <a:gd name="T5" fmla="*/ 221 h 222"/>
              <a:gd name="T6" fmla="*/ 0 w 22"/>
              <a:gd name="T7" fmla="*/ 218 h 222"/>
              <a:gd name="T8" fmla="*/ 0 w 22"/>
              <a:gd name="T9" fmla="*/ 0 h 2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222"/>
              <a:gd name="T17" fmla="*/ 22 w 22"/>
              <a:gd name="T18" fmla="*/ 222 h 2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222">
                <a:moveTo>
                  <a:pt x="0" y="0"/>
                </a:moveTo>
                <a:lnTo>
                  <a:pt x="19" y="1"/>
                </a:lnTo>
                <a:lnTo>
                  <a:pt x="21" y="221"/>
                </a:lnTo>
                <a:lnTo>
                  <a:pt x="0" y="218"/>
                </a:lnTo>
                <a:lnTo>
                  <a:pt x="0" y="0"/>
                </a:lnTo>
              </a:path>
            </a:pathLst>
          </a:custGeom>
          <a:solidFill>
            <a:srgbClr val="EAEAEA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21" name="Freeform 188"/>
          <p:cNvSpPr>
            <a:spLocks/>
          </p:cNvSpPr>
          <p:nvPr/>
        </p:nvSpPr>
        <p:spPr bwMode="auto">
          <a:xfrm>
            <a:off x="4687197" y="4656139"/>
            <a:ext cx="42322" cy="352425"/>
          </a:xfrm>
          <a:custGeom>
            <a:avLst/>
            <a:gdLst>
              <a:gd name="T0" fmla="*/ 0 w 21"/>
              <a:gd name="T1" fmla="*/ 0 h 222"/>
              <a:gd name="T2" fmla="*/ 19 w 21"/>
              <a:gd name="T3" fmla="*/ 1 h 222"/>
              <a:gd name="T4" fmla="*/ 20 w 21"/>
              <a:gd name="T5" fmla="*/ 221 h 222"/>
              <a:gd name="T6" fmla="*/ 0 w 21"/>
              <a:gd name="T7" fmla="*/ 218 h 222"/>
              <a:gd name="T8" fmla="*/ 0 w 21"/>
              <a:gd name="T9" fmla="*/ 0 h 2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222"/>
              <a:gd name="T17" fmla="*/ 21 w 21"/>
              <a:gd name="T18" fmla="*/ 222 h 2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222">
                <a:moveTo>
                  <a:pt x="0" y="0"/>
                </a:moveTo>
                <a:lnTo>
                  <a:pt x="19" y="1"/>
                </a:lnTo>
                <a:lnTo>
                  <a:pt x="20" y="221"/>
                </a:lnTo>
                <a:lnTo>
                  <a:pt x="0" y="218"/>
                </a:lnTo>
                <a:lnTo>
                  <a:pt x="0" y="0"/>
                </a:lnTo>
              </a:path>
            </a:pathLst>
          </a:custGeom>
          <a:solidFill>
            <a:srgbClr val="EAEAEA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22" name="Freeform 189"/>
          <p:cNvSpPr>
            <a:spLocks/>
          </p:cNvSpPr>
          <p:nvPr/>
        </p:nvSpPr>
        <p:spPr bwMode="auto">
          <a:xfrm>
            <a:off x="3218613" y="5164138"/>
            <a:ext cx="512100" cy="392112"/>
          </a:xfrm>
          <a:custGeom>
            <a:avLst/>
            <a:gdLst>
              <a:gd name="T0" fmla="*/ 137 w 250"/>
              <a:gd name="T1" fmla="*/ 1 h 247"/>
              <a:gd name="T2" fmla="*/ 168 w 250"/>
              <a:gd name="T3" fmla="*/ 36 h 247"/>
              <a:gd name="T4" fmla="*/ 191 w 250"/>
              <a:gd name="T5" fmla="*/ 71 h 247"/>
              <a:gd name="T6" fmla="*/ 217 w 250"/>
              <a:gd name="T7" fmla="*/ 115 h 247"/>
              <a:gd name="T8" fmla="*/ 230 w 250"/>
              <a:gd name="T9" fmla="*/ 145 h 247"/>
              <a:gd name="T10" fmla="*/ 231 w 250"/>
              <a:gd name="T11" fmla="*/ 152 h 247"/>
              <a:gd name="T12" fmla="*/ 160 w 250"/>
              <a:gd name="T13" fmla="*/ 177 h 247"/>
              <a:gd name="T14" fmla="*/ 146 w 250"/>
              <a:gd name="T15" fmla="*/ 116 h 247"/>
              <a:gd name="T16" fmla="*/ 137 w 250"/>
              <a:gd name="T17" fmla="*/ 92 h 247"/>
              <a:gd name="T18" fmla="*/ 125 w 250"/>
              <a:gd name="T19" fmla="*/ 65 h 247"/>
              <a:gd name="T20" fmla="*/ 97 w 250"/>
              <a:gd name="T21" fmla="*/ 19 h 247"/>
              <a:gd name="T22" fmla="*/ 91 w 250"/>
              <a:gd name="T23" fmla="*/ 11 h 247"/>
              <a:gd name="T24" fmla="*/ 81 w 250"/>
              <a:gd name="T25" fmla="*/ 11 h 247"/>
              <a:gd name="T26" fmla="*/ 99 w 250"/>
              <a:gd name="T27" fmla="*/ 36 h 247"/>
              <a:gd name="T28" fmla="*/ 115 w 250"/>
              <a:gd name="T29" fmla="*/ 73 h 247"/>
              <a:gd name="T30" fmla="*/ 130 w 250"/>
              <a:gd name="T31" fmla="*/ 103 h 247"/>
              <a:gd name="T32" fmla="*/ 136 w 250"/>
              <a:gd name="T33" fmla="*/ 113 h 247"/>
              <a:gd name="T34" fmla="*/ 145 w 250"/>
              <a:gd name="T35" fmla="*/ 145 h 247"/>
              <a:gd name="T36" fmla="*/ 149 w 250"/>
              <a:gd name="T37" fmla="*/ 180 h 247"/>
              <a:gd name="T38" fmla="*/ 38 w 250"/>
              <a:gd name="T39" fmla="*/ 219 h 247"/>
              <a:gd name="T40" fmla="*/ 38 w 250"/>
              <a:gd name="T41" fmla="*/ 163 h 247"/>
              <a:gd name="T42" fmla="*/ 30 w 250"/>
              <a:gd name="T43" fmla="*/ 109 h 247"/>
              <a:gd name="T44" fmla="*/ 24 w 250"/>
              <a:gd name="T45" fmla="*/ 66 h 247"/>
              <a:gd name="T46" fmla="*/ 11 w 250"/>
              <a:gd name="T47" fmla="*/ 22 h 247"/>
              <a:gd name="T48" fmla="*/ 0 w 250"/>
              <a:gd name="T49" fmla="*/ 19 h 247"/>
              <a:gd name="T50" fmla="*/ 14 w 250"/>
              <a:gd name="T51" fmla="*/ 66 h 247"/>
              <a:gd name="T52" fmla="*/ 20 w 250"/>
              <a:gd name="T53" fmla="*/ 106 h 247"/>
              <a:gd name="T54" fmla="*/ 27 w 250"/>
              <a:gd name="T55" fmla="*/ 158 h 247"/>
              <a:gd name="T56" fmla="*/ 27 w 250"/>
              <a:gd name="T57" fmla="*/ 197 h 247"/>
              <a:gd name="T58" fmla="*/ 23 w 250"/>
              <a:gd name="T59" fmla="*/ 243 h 247"/>
              <a:gd name="T60" fmla="*/ 35 w 250"/>
              <a:gd name="T61" fmla="*/ 246 h 247"/>
              <a:gd name="T62" fmla="*/ 55 w 250"/>
              <a:gd name="T63" fmla="*/ 234 h 247"/>
              <a:gd name="T64" fmla="*/ 139 w 250"/>
              <a:gd name="T65" fmla="*/ 203 h 247"/>
              <a:gd name="T66" fmla="*/ 237 w 250"/>
              <a:gd name="T67" fmla="*/ 168 h 247"/>
              <a:gd name="T68" fmla="*/ 249 w 250"/>
              <a:gd name="T69" fmla="*/ 163 h 247"/>
              <a:gd name="T70" fmla="*/ 240 w 250"/>
              <a:gd name="T71" fmla="*/ 137 h 247"/>
              <a:gd name="T72" fmla="*/ 230 w 250"/>
              <a:gd name="T73" fmla="*/ 110 h 247"/>
              <a:gd name="T74" fmla="*/ 220 w 250"/>
              <a:gd name="T75" fmla="*/ 88 h 247"/>
              <a:gd name="T76" fmla="*/ 200 w 250"/>
              <a:gd name="T77" fmla="*/ 55 h 247"/>
              <a:gd name="T78" fmla="*/ 179 w 250"/>
              <a:gd name="T79" fmla="*/ 25 h 247"/>
              <a:gd name="T80" fmla="*/ 158 w 250"/>
              <a:gd name="T81" fmla="*/ 0 h 247"/>
              <a:gd name="T82" fmla="*/ 137 w 250"/>
              <a:gd name="T83" fmla="*/ 1 h 24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50"/>
              <a:gd name="T127" fmla="*/ 0 h 247"/>
              <a:gd name="T128" fmla="*/ 250 w 250"/>
              <a:gd name="T129" fmla="*/ 247 h 24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50" h="247">
                <a:moveTo>
                  <a:pt x="137" y="1"/>
                </a:moveTo>
                <a:lnTo>
                  <a:pt x="168" y="36"/>
                </a:lnTo>
                <a:lnTo>
                  <a:pt x="191" y="71"/>
                </a:lnTo>
                <a:lnTo>
                  <a:pt x="217" y="115"/>
                </a:lnTo>
                <a:lnTo>
                  <a:pt x="230" y="145"/>
                </a:lnTo>
                <a:lnTo>
                  <a:pt x="231" y="152"/>
                </a:lnTo>
                <a:lnTo>
                  <a:pt x="160" y="177"/>
                </a:lnTo>
                <a:lnTo>
                  <a:pt x="146" y="116"/>
                </a:lnTo>
                <a:lnTo>
                  <a:pt x="137" y="92"/>
                </a:lnTo>
                <a:lnTo>
                  <a:pt x="125" y="65"/>
                </a:lnTo>
                <a:lnTo>
                  <a:pt x="97" y="19"/>
                </a:lnTo>
                <a:lnTo>
                  <a:pt x="91" y="11"/>
                </a:lnTo>
                <a:lnTo>
                  <a:pt x="81" y="11"/>
                </a:lnTo>
                <a:lnTo>
                  <a:pt x="99" y="36"/>
                </a:lnTo>
                <a:lnTo>
                  <a:pt x="115" y="73"/>
                </a:lnTo>
                <a:lnTo>
                  <a:pt x="130" y="103"/>
                </a:lnTo>
                <a:lnTo>
                  <a:pt x="136" y="113"/>
                </a:lnTo>
                <a:lnTo>
                  <a:pt x="145" y="145"/>
                </a:lnTo>
                <a:lnTo>
                  <a:pt x="149" y="180"/>
                </a:lnTo>
                <a:lnTo>
                  <a:pt x="38" y="219"/>
                </a:lnTo>
                <a:lnTo>
                  <a:pt x="38" y="163"/>
                </a:lnTo>
                <a:lnTo>
                  <a:pt x="30" y="109"/>
                </a:lnTo>
                <a:lnTo>
                  <a:pt x="24" y="66"/>
                </a:lnTo>
                <a:lnTo>
                  <a:pt x="11" y="22"/>
                </a:lnTo>
                <a:lnTo>
                  <a:pt x="0" y="19"/>
                </a:lnTo>
                <a:lnTo>
                  <a:pt x="14" y="66"/>
                </a:lnTo>
                <a:lnTo>
                  <a:pt x="20" y="106"/>
                </a:lnTo>
                <a:lnTo>
                  <a:pt x="27" y="158"/>
                </a:lnTo>
                <a:lnTo>
                  <a:pt x="27" y="197"/>
                </a:lnTo>
                <a:lnTo>
                  <a:pt x="23" y="243"/>
                </a:lnTo>
                <a:lnTo>
                  <a:pt x="35" y="246"/>
                </a:lnTo>
                <a:lnTo>
                  <a:pt x="55" y="234"/>
                </a:lnTo>
                <a:lnTo>
                  <a:pt x="139" y="203"/>
                </a:lnTo>
                <a:lnTo>
                  <a:pt x="237" y="168"/>
                </a:lnTo>
                <a:lnTo>
                  <a:pt x="249" y="163"/>
                </a:lnTo>
                <a:lnTo>
                  <a:pt x="240" y="137"/>
                </a:lnTo>
                <a:lnTo>
                  <a:pt x="230" y="110"/>
                </a:lnTo>
                <a:lnTo>
                  <a:pt x="220" y="88"/>
                </a:lnTo>
                <a:lnTo>
                  <a:pt x="200" y="55"/>
                </a:lnTo>
                <a:lnTo>
                  <a:pt x="179" y="25"/>
                </a:lnTo>
                <a:lnTo>
                  <a:pt x="158" y="0"/>
                </a:lnTo>
                <a:lnTo>
                  <a:pt x="137" y="1"/>
                </a:lnTo>
              </a:path>
            </a:pathLst>
          </a:custGeom>
          <a:solidFill>
            <a:srgbClr val="FF0033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23" name="Freeform 190"/>
          <p:cNvSpPr>
            <a:spLocks/>
          </p:cNvSpPr>
          <p:nvPr/>
        </p:nvSpPr>
        <p:spPr bwMode="auto">
          <a:xfrm>
            <a:off x="1720403" y="5145088"/>
            <a:ext cx="1997613" cy="368300"/>
          </a:xfrm>
          <a:custGeom>
            <a:avLst/>
            <a:gdLst>
              <a:gd name="T0" fmla="*/ 71 w 980"/>
              <a:gd name="T1" fmla="*/ 172 h 232"/>
              <a:gd name="T2" fmla="*/ 83 w 980"/>
              <a:gd name="T3" fmla="*/ 138 h 232"/>
              <a:gd name="T4" fmla="*/ 102 w 980"/>
              <a:gd name="T5" fmla="*/ 111 h 232"/>
              <a:gd name="T6" fmla="*/ 119 w 980"/>
              <a:gd name="T7" fmla="*/ 91 h 232"/>
              <a:gd name="T8" fmla="*/ 133 w 980"/>
              <a:gd name="T9" fmla="*/ 74 h 232"/>
              <a:gd name="T10" fmla="*/ 155 w 980"/>
              <a:gd name="T11" fmla="*/ 54 h 232"/>
              <a:gd name="T12" fmla="*/ 170 w 980"/>
              <a:gd name="T13" fmla="*/ 43 h 232"/>
              <a:gd name="T14" fmla="*/ 185 w 980"/>
              <a:gd name="T15" fmla="*/ 37 h 232"/>
              <a:gd name="T16" fmla="*/ 203 w 980"/>
              <a:gd name="T17" fmla="*/ 35 h 232"/>
              <a:gd name="T18" fmla="*/ 231 w 980"/>
              <a:gd name="T19" fmla="*/ 34 h 232"/>
              <a:gd name="T20" fmla="*/ 183 w 980"/>
              <a:gd name="T21" fmla="*/ 117 h 232"/>
              <a:gd name="T22" fmla="*/ 171 w 980"/>
              <a:gd name="T23" fmla="*/ 151 h 232"/>
              <a:gd name="T24" fmla="*/ 228 w 980"/>
              <a:gd name="T25" fmla="*/ 138 h 232"/>
              <a:gd name="T26" fmla="*/ 240 w 980"/>
              <a:gd name="T27" fmla="*/ 83 h 232"/>
              <a:gd name="T28" fmla="*/ 249 w 980"/>
              <a:gd name="T29" fmla="*/ 58 h 232"/>
              <a:gd name="T30" fmla="*/ 265 w 980"/>
              <a:gd name="T31" fmla="*/ 40 h 232"/>
              <a:gd name="T32" fmla="*/ 277 w 980"/>
              <a:gd name="T33" fmla="*/ 31 h 232"/>
              <a:gd name="T34" fmla="*/ 308 w 980"/>
              <a:gd name="T35" fmla="*/ 31 h 232"/>
              <a:gd name="T36" fmla="*/ 321 w 980"/>
              <a:gd name="T37" fmla="*/ 50 h 232"/>
              <a:gd name="T38" fmla="*/ 330 w 980"/>
              <a:gd name="T39" fmla="*/ 74 h 232"/>
              <a:gd name="T40" fmla="*/ 330 w 980"/>
              <a:gd name="T41" fmla="*/ 102 h 232"/>
              <a:gd name="T42" fmla="*/ 327 w 980"/>
              <a:gd name="T43" fmla="*/ 119 h 232"/>
              <a:gd name="T44" fmla="*/ 102 w 980"/>
              <a:gd name="T45" fmla="*/ 163 h 232"/>
              <a:gd name="T46" fmla="*/ 2 w 980"/>
              <a:gd name="T47" fmla="*/ 196 h 232"/>
              <a:gd name="T48" fmla="*/ 65 w 980"/>
              <a:gd name="T49" fmla="*/ 114 h 232"/>
              <a:gd name="T50" fmla="*/ 111 w 980"/>
              <a:gd name="T51" fmla="*/ 77 h 232"/>
              <a:gd name="T52" fmla="*/ 158 w 980"/>
              <a:gd name="T53" fmla="*/ 28 h 232"/>
              <a:gd name="T54" fmla="*/ 203 w 980"/>
              <a:gd name="T55" fmla="*/ 0 h 232"/>
              <a:gd name="T56" fmla="*/ 393 w 980"/>
              <a:gd name="T57" fmla="*/ 3 h 232"/>
              <a:gd name="T58" fmla="*/ 398 w 980"/>
              <a:gd name="T59" fmla="*/ 29 h 232"/>
              <a:gd name="T60" fmla="*/ 399 w 980"/>
              <a:gd name="T61" fmla="*/ 59 h 232"/>
              <a:gd name="T62" fmla="*/ 402 w 980"/>
              <a:gd name="T63" fmla="*/ 82 h 232"/>
              <a:gd name="T64" fmla="*/ 405 w 980"/>
              <a:gd name="T65" fmla="*/ 104 h 232"/>
              <a:gd name="T66" fmla="*/ 471 w 980"/>
              <a:gd name="T67" fmla="*/ 102 h 232"/>
              <a:gd name="T68" fmla="*/ 584 w 980"/>
              <a:gd name="T69" fmla="*/ 102 h 232"/>
              <a:gd name="T70" fmla="*/ 692 w 980"/>
              <a:gd name="T71" fmla="*/ 105 h 232"/>
              <a:gd name="T72" fmla="*/ 803 w 980"/>
              <a:gd name="T73" fmla="*/ 117 h 232"/>
              <a:gd name="T74" fmla="*/ 880 w 980"/>
              <a:gd name="T75" fmla="*/ 129 h 232"/>
              <a:gd name="T76" fmla="*/ 954 w 980"/>
              <a:gd name="T77" fmla="*/ 144 h 232"/>
              <a:gd name="T78" fmla="*/ 979 w 980"/>
              <a:gd name="T79" fmla="*/ 160 h 232"/>
              <a:gd name="T80" fmla="*/ 772 w 980"/>
              <a:gd name="T81" fmla="*/ 231 h 232"/>
              <a:gd name="T82" fmla="*/ 695 w 980"/>
              <a:gd name="T83" fmla="*/ 213 h 232"/>
              <a:gd name="T84" fmla="*/ 593 w 980"/>
              <a:gd name="T85" fmla="*/ 197 h 232"/>
              <a:gd name="T86" fmla="*/ 474 w 980"/>
              <a:gd name="T87" fmla="*/ 188 h 232"/>
              <a:gd name="T88" fmla="*/ 370 w 980"/>
              <a:gd name="T89" fmla="*/ 182 h 232"/>
              <a:gd name="T90" fmla="*/ 249 w 980"/>
              <a:gd name="T91" fmla="*/ 178 h 232"/>
              <a:gd name="T92" fmla="*/ 139 w 980"/>
              <a:gd name="T93" fmla="*/ 178 h 232"/>
              <a:gd name="T94" fmla="*/ 0 w 980"/>
              <a:gd name="T95" fmla="*/ 197 h 232"/>
              <a:gd name="T96" fmla="*/ 71 w 980"/>
              <a:gd name="T97" fmla="*/ 172 h 23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980"/>
              <a:gd name="T148" fmla="*/ 0 h 232"/>
              <a:gd name="T149" fmla="*/ 980 w 980"/>
              <a:gd name="T150" fmla="*/ 232 h 23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980" h="232">
                <a:moveTo>
                  <a:pt x="71" y="172"/>
                </a:moveTo>
                <a:lnTo>
                  <a:pt x="83" y="138"/>
                </a:lnTo>
                <a:lnTo>
                  <a:pt x="102" y="111"/>
                </a:lnTo>
                <a:lnTo>
                  <a:pt x="119" y="91"/>
                </a:lnTo>
                <a:lnTo>
                  <a:pt x="133" y="74"/>
                </a:lnTo>
                <a:lnTo>
                  <a:pt x="155" y="54"/>
                </a:lnTo>
                <a:lnTo>
                  <a:pt x="170" y="43"/>
                </a:lnTo>
                <a:lnTo>
                  <a:pt x="185" y="37"/>
                </a:lnTo>
                <a:lnTo>
                  <a:pt x="203" y="35"/>
                </a:lnTo>
                <a:lnTo>
                  <a:pt x="231" y="34"/>
                </a:lnTo>
                <a:lnTo>
                  <a:pt x="183" y="117"/>
                </a:lnTo>
                <a:lnTo>
                  <a:pt x="171" y="151"/>
                </a:lnTo>
                <a:lnTo>
                  <a:pt x="228" y="138"/>
                </a:lnTo>
                <a:lnTo>
                  <a:pt x="240" y="83"/>
                </a:lnTo>
                <a:lnTo>
                  <a:pt x="249" y="58"/>
                </a:lnTo>
                <a:lnTo>
                  <a:pt x="265" y="40"/>
                </a:lnTo>
                <a:lnTo>
                  <a:pt x="277" y="31"/>
                </a:lnTo>
                <a:lnTo>
                  <a:pt x="308" y="31"/>
                </a:lnTo>
                <a:lnTo>
                  <a:pt x="321" y="50"/>
                </a:lnTo>
                <a:lnTo>
                  <a:pt x="330" y="74"/>
                </a:lnTo>
                <a:lnTo>
                  <a:pt x="330" y="102"/>
                </a:lnTo>
                <a:lnTo>
                  <a:pt x="327" y="119"/>
                </a:lnTo>
                <a:lnTo>
                  <a:pt x="102" y="163"/>
                </a:lnTo>
                <a:lnTo>
                  <a:pt x="2" y="196"/>
                </a:lnTo>
                <a:lnTo>
                  <a:pt x="65" y="114"/>
                </a:lnTo>
                <a:lnTo>
                  <a:pt x="111" y="77"/>
                </a:lnTo>
                <a:lnTo>
                  <a:pt x="158" y="28"/>
                </a:lnTo>
                <a:lnTo>
                  <a:pt x="203" y="0"/>
                </a:lnTo>
                <a:lnTo>
                  <a:pt x="393" y="3"/>
                </a:lnTo>
                <a:lnTo>
                  <a:pt x="398" y="29"/>
                </a:lnTo>
                <a:lnTo>
                  <a:pt x="399" y="59"/>
                </a:lnTo>
                <a:lnTo>
                  <a:pt x="402" y="82"/>
                </a:lnTo>
                <a:lnTo>
                  <a:pt x="405" y="104"/>
                </a:lnTo>
                <a:lnTo>
                  <a:pt x="471" y="102"/>
                </a:lnTo>
                <a:lnTo>
                  <a:pt x="584" y="102"/>
                </a:lnTo>
                <a:lnTo>
                  <a:pt x="692" y="105"/>
                </a:lnTo>
                <a:lnTo>
                  <a:pt x="803" y="117"/>
                </a:lnTo>
                <a:lnTo>
                  <a:pt x="880" y="129"/>
                </a:lnTo>
                <a:lnTo>
                  <a:pt x="954" y="144"/>
                </a:lnTo>
                <a:lnTo>
                  <a:pt x="979" y="160"/>
                </a:lnTo>
                <a:lnTo>
                  <a:pt x="772" y="231"/>
                </a:lnTo>
                <a:lnTo>
                  <a:pt x="695" y="213"/>
                </a:lnTo>
                <a:lnTo>
                  <a:pt x="593" y="197"/>
                </a:lnTo>
                <a:lnTo>
                  <a:pt x="474" y="188"/>
                </a:lnTo>
                <a:lnTo>
                  <a:pt x="370" y="182"/>
                </a:lnTo>
                <a:lnTo>
                  <a:pt x="249" y="178"/>
                </a:lnTo>
                <a:lnTo>
                  <a:pt x="139" y="178"/>
                </a:lnTo>
                <a:lnTo>
                  <a:pt x="0" y="197"/>
                </a:lnTo>
                <a:lnTo>
                  <a:pt x="71" y="172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24" name="Freeform 191"/>
          <p:cNvSpPr>
            <a:spLocks/>
          </p:cNvSpPr>
          <p:nvPr/>
        </p:nvSpPr>
        <p:spPr bwMode="auto">
          <a:xfrm>
            <a:off x="1675964" y="5326064"/>
            <a:ext cx="124851" cy="98425"/>
          </a:xfrm>
          <a:custGeom>
            <a:avLst/>
            <a:gdLst>
              <a:gd name="T0" fmla="*/ 33 w 61"/>
              <a:gd name="T1" fmla="*/ 0 h 62"/>
              <a:gd name="T2" fmla="*/ 23 w 61"/>
              <a:gd name="T3" fmla="*/ 0 h 62"/>
              <a:gd name="T4" fmla="*/ 14 w 61"/>
              <a:gd name="T5" fmla="*/ 2 h 62"/>
              <a:gd name="T6" fmla="*/ 7 w 61"/>
              <a:gd name="T7" fmla="*/ 8 h 62"/>
              <a:gd name="T8" fmla="*/ 3 w 61"/>
              <a:gd name="T9" fmla="*/ 17 h 62"/>
              <a:gd name="T10" fmla="*/ 0 w 61"/>
              <a:gd name="T11" fmla="*/ 26 h 62"/>
              <a:gd name="T12" fmla="*/ 0 w 61"/>
              <a:gd name="T13" fmla="*/ 35 h 62"/>
              <a:gd name="T14" fmla="*/ 0 w 61"/>
              <a:gd name="T15" fmla="*/ 45 h 62"/>
              <a:gd name="T16" fmla="*/ 7 w 61"/>
              <a:gd name="T17" fmla="*/ 54 h 62"/>
              <a:gd name="T18" fmla="*/ 18 w 61"/>
              <a:gd name="T19" fmla="*/ 59 h 62"/>
              <a:gd name="T20" fmla="*/ 34 w 61"/>
              <a:gd name="T21" fmla="*/ 61 h 62"/>
              <a:gd name="T22" fmla="*/ 53 w 61"/>
              <a:gd name="T23" fmla="*/ 54 h 62"/>
              <a:gd name="T24" fmla="*/ 60 w 61"/>
              <a:gd name="T25" fmla="*/ 40 h 62"/>
              <a:gd name="T26" fmla="*/ 60 w 61"/>
              <a:gd name="T27" fmla="*/ 22 h 62"/>
              <a:gd name="T28" fmla="*/ 57 w 61"/>
              <a:gd name="T29" fmla="*/ 13 h 62"/>
              <a:gd name="T30" fmla="*/ 56 w 61"/>
              <a:gd name="T31" fmla="*/ 12 h 62"/>
              <a:gd name="T32" fmla="*/ 51 w 61"/>
              <a:gd name="T33" fmla="*/ 6 h 62"/>
              <a:gd name="T34" fmla="*/ 44 w 61"/>
              <a:gd name="T35" fmla="*/ 1 h 62"/>
              <a:gd name="T36" fmla="*/ 33 w 61"/>
              <a:gd name="T37" fmla="*/ 0 h 6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1"/>
              <a:gd name="T58" fmla="*/ 0 h 62"/>
              <a:gd name="T59" fmla="*/ 61 w 61"/>
              <a:gd name="T60" fmla="*/ 62 h 6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1" h="62">
                <a:moveTo>
                  <a:pt x="33" y="0"/>
                </a:moveTo>
                <a:lnTo>
                  <a:pt x="23" y="0"/>
                </a:lnTo>
                <a:lnTo>
                  <a:pt x="14" y="2"/>
                </a:lnTo>
                <a:lnTo>
                  <a:pt x="7" y="8"/>
                </a:lnTo>
                <a:lnTo>
                  <a:pt x="3" y="17"/>
                </a:lnTo>
                <a:lnTo>
                  <a:pt x="0" y="26"/>
                </a:lnTo>
                <a:lnTo>
                  <a:pt x="0" y="35"/>
                </a:lnTo>
                <a:lnTo>
                  <a:pt x="0" y="45"/>
                </a:lnTo>
                <a:lnTo>
                  <a:pt x="7" y="54"/>
                </a:lnTo>
                <a:lnTo>
                  <a:pt x="18" y="59"/>
                </a:lnTo>
                <a:lnTo>
                  <a:pt x="34" y="61"/>
                </a:lnTo>
                <a:lnTo>
                  <a:pt x="53" y="54"/>
                </a:lnTo>
                <a:lnTo>
                  <a:pt x="60" y="40"/>
                </a:lnTo>
                <a:lnTo>
                  <a:pt x="60" y="22"/>
                </a:lnTo>
                <a:lnTo>
                  <a:pt x="57" y="13"/>
                </a:lnTo>
                <a:lnTo>
                  <a:pt x="56" y="12"/>
                </a:lnTo>
                <a:lnTo>
                  <a:pt x="51" y="6"/>
                </a:lnTo>
                <a:lnTo>
                  <a:pt x="44" y="1"/>
                </a:lnTo>
                <a:lnTo>
                  <a:pt x="33" y="0"/>
                </a:lnTo>
              </a:path>
            </a:pathLst>
          </a:custGeom>
          <a:solidFill>
            <a:srgbClr val="F8F8F8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25" name="Freeform 192"/>
          <p:cNvSpPr>
            <a:spLocks/>
          </p:cNvSpPr>
          <p:nvPr/>
        </p:nvSpPr>
        <p:spPr bwMode="auto">
          <a:xfrm>
            <a:off x="1675963" y="5087938"/>
            <a:ext cx="2126697" cy="469900"/>
          </a:xfrm>
          <a:custGeom>
            <a:avLst/>
            <a:gdLst>
              <a:gd name="T0" fmla="*/ 866 w 1042"/>
              <a:gd name="T1" fmla="*/ 55 h 296"/>
              <a:gd name="T2" fmla="*/ 900 w 1042"/>
              <a:gd name="T3" fmla="*/ 49 h 296"/>
              <a:gd name="T4" fmla="*/ 913 w 1042"/>
              <a:gd name="T5" fmla="*/ 49 h 296"/>
              <a:gd name="T6" fmla="*/ 932 w 1042"/>
              <a:gd name="T7" fmla="*/ 71 h 296"/>
              <a:gd name="T8" fmla="*/ 960 w 1042"/>
              <a:gd name="T9" fmla="*/ 110 h 296"/>
              <a:gd name="T10" fmla="*/ 980 w 1042"/>
              <a:gd name="T11" fmla="*/ 143 h 296"/>
              <a:gd name="T12" fmla="*/ 1000 w 1042"/>
              <a:gd name="T13" fmla="*/ 192 h 296"/>
              <a:gd name="T14" fmla="*/ 1006 w 1042"/>
              <a:gd name="T15" fmla="*/ 210 h 296"/>
              <a:gd name="T16" fmla="*/ 1012 w 1042"/>
              <a:gd name="T17" fmla="*/ 211 h 296"/>
              <a:gd name="T18" fmla="*/ 1025 w 1042"/>
              <a:gd name="T19" fmla="*/ 211 h 296"/>
              <a:gd name="T20" fmla="*/ 1039 w 1042"/>
              <a:gd name="T21" fmla="*/ 200 h 296"/>
              <a:gd name="T22" fmla="*/ 1041 w 1042"/>
              <a:gd name="T23" fmla="*/ 192 h 296"/>
              <a:gd name="T24" fmla="*/ 1011 w 1042"/>
              <a:gd name="T25" fmla="*/ 141 h 296"/>
              <a:gd name="T26" fmla="*/ 974 w 1042"/>
              <a:gd name="T27" fmla="*/ 86 h 296"/>
              <a:gd name="T28" fmla="*/ 949 w 1042"/>
              <a:gd name="T29" fmla="*/ 52 h 296"/>
              <a:gd name="T30" fmla="*/ 927 w 1042"/>
              <a:gd name="T31" fmla="*/ 27 h 296"/>
              <a:gd name="T32" fmla="*/ 887 w 1042"/>
              <a:gd name="T33" fmla="*/ 18 h 296"/>
              <a:gd name="T34" fmla="*/ 795 w 1042"/>
              <a:gd name="T35" fmla="*/ 8 h 296"/>
              <a:gd name="T36" fmla="*/ 666 w 1042"/>
              <a:gd name="T37" fmla="*/ 2 h 296"/>
              <a:gd name="T38" fmla="*/ 519 w 1042"/>
              <a:gd name="T39" fmla="*/ 0 h 296"/>
              <a:gd name="T40" fmla="*/ 384 w 1042"/>
              <a:gd name="T41" fmla="*/ 2 h 296"/>
              <a:gd name="T42" fmla="*/ 276 w 1042"/>
              <a:gd name="T43" fmla="*/ 5 h 296"/>
              <a:gd name="T44" fmla="*/ 236 w 1042"/>
              <a:gd name="T45" fmla="*/ 8 h 296"/>
              <a:gd name="T46" fmla="*/ 217 w 1042"/>
              <a:gd name="T47" fmla="*/ 21 h 296"/>
              <a:gd name="T48" fmla="*/ 199 w 1042"/>
              <a:gd name="T49" fmla="*/ 36 h 296"/>
              <a:gd name="T50" fmla="*/ 109 w 1042"/>
              <a:gd name="T51" fmla="*/ 115 h 296"/>
              <a:gd name="T52" fmla="*/ 62 w 1042"/>
              <a:gd name="T53" fmla="*/ 165 h 296"/>
              <a:gd name="T54" fmla="*/ 20 w 1042"/>
              <a:gd name="T55" fmla="*/ 214 h 296"/>
              <a:gd name="T56" fmla="*/ 0 w 1042"/>
              <a:gd name="T57" fmla="*/ 236 h 296"/>
              <a:gd name="T58" fmla="*/ 28 w 1042"/>
              <a:gd name="T59" fmla="*/ 236 h 296"/>
              <a:gd name="T60" fmla="*/ 66 w 1042"/>
              <a:gd name="T61" fmla="*/ 187 h 296"/>
              <a:gd name="T62" fmla="*/ 116 w 1042"/>
              <a:gd name="T63" fmla="*/ 135 h 296"/>
              <a:gd name="T64" fmla="*/ 176 w 1042"/>
              <a:gd name="T65" fmla="*/ 76 h 296"/>
              <a:gd name="T66" fmla="*/ 217 w 1042"/>
              <a:gd name="T67" fmla="*/ 42 h 296"/>
              <a:gd name="T68" fmla="*/ 340 w 1042"/>
              <a:gd name="T69" fmla="*/ 44 h 296"/>
              <a:gd name="T70" fmla="*/ 491 w 1042"/>
              <a:gd name="T71" fmla="*/ 49 h 296"/>
              <a:gd name="T72" fmla="*/ 644 w 1042"/>
              <a:gd name="T73" fmla="*/ 61 h 296"/>
              <a:gd name="T74" fmla="*/ 746 w 1042"/>
              <a:gd name="T75" fmla="*/ 67 h 296"/>
              <a:gd name="T76" fmla="*/ 764 w 1042"/>
              <a:gd name="T77" fmla="*/ 70 h 296"/>
              <a:gd name="T78" fmla="*/ 780 w 1042"/>
              <a:gd name="T79" fmla="*/ 119 h 296"/>
              <a:gd name="T80" fmla="*/ 792 w 1042"/>
              <a:gd name="T81" fmla="*/ 214 h 296"/>
              <a:gd name="T82" fmla="*/ 789 w 1042"/>
              <a:gd name="T83" fmla="*/ 276 h 296"/>
              <a:gd name="T84" fmla="*/ 789 w 1042"/>
              <a:gd name="T85" fmla="*/ 295 h 296"/>
              <a:gd name="T86" fmla="*/ 816 w 1042"/>
              <a:gd name="T87" fmla="*/ 279 h 296"/>
              <a:gd name="T88" fmla="*/ 816 w 1042"/>
              <a:gd name="T89" fmla="*/ 227 h 296"/>
              <a:gd name="T90" fmla="*/ 807 w 1042"/>
              <a:gd name="T91" fmla="*/ 144 h 296"/>
              <a:gd name="T92" fmla="*/ 798 w 1042"/>
              <a:gd name="T93" fmla="*/ 86 h 296"/>
              <a:gd name="T94" fmla="*/ 798 w 1042"/>
              <a:gd name="T95" fmla="*/ 61 h 296"/>
              <a:gd name="T96" fmla="*/ 845 w 1042"/>
              <a:gd name="T97" fmla="*/ 58 h 296"/>
              <a:gd name="T98" fmla="*/ 856 w 1042"/>
              <a:gd name="T99" fmla="*/ 74 h 296"/>
              <a:gd name="T100" fmla="*/ 874 w 1042"/>
              <a:gd name="T101" fmla="*/ 105 h 296"/>
              <a:gd name="T102" fmla="*/ 895 w 1042"/>
              <a:gd name="T103" fmla="*/ 151 h 296"/>
              <a:gd name="T104" fmla="*/ 912 w 1042"/>
              <a:gd name="T105" fmla="*/ 208 h 296"/>
              <a:gd name="T106" fmla="*/ 920 w 1042"/>
              <a:gd name="T107" fmla="*/ 239 h 296"/>
              <a:gd name="T108" fmla="*/ 938 w 1042"/>
              <a:gd name="T109" fmla="*/ 235 h 296"/>
              <a:gd name="T110" fmla="*/ 926 w 1042"/>
              <a:gd name="T111" fmla="*/ 184 h 296"/>
              <a:gd name="T112" fmla="*/ 911 w 1042"/>
              <a:gd name="T113" fmla="*/ 138 h 296"/>
              <a:gd name="T114" fmla="*/ 892 w 1042"/>
              <a:gd name="T115" fmla="*/ 102 h 296"/>
              <a:gd name="T116" fmla="*/ 879 w 1042"/>
              <a:gd name="T117" fmla="*/ 74 h 296"/>
              <a:gd name="T118" fmla="*/ 866 w 1042"/>
              <a:gd name="T119" fmla="*/ 55 h 29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42"/>
              <a:gd name="T181" fmla="*/ 0 h 296"/>
              <a:gd name="T182" fmla="*/ 1042 w 1042"/>
              <a:gd name="T183" fmla="*/ 296 h 29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42" h="296">
                <a:moveTo>
                  <a:pt x="866" y="55"/>
                </a:moveTo>
                <a:lnTo>
                  <a:pt x="900" y="49"/>
                </a:lnTo>
                <a:lnTo>
                  <a:pt x="913" y="49"/>
                </a:lnTo>
                <a:lnTo>
                  <a:pt x="932" y="71"/>
                </a:lnTo>
                <a:lnTo>
                  <a:pt x="960" y="110"/>
                </a:lnTo>
                <a:lnTo>
                  <a:pt x="980" y="143"/>
                </a:lnTo>
                <a:lnTo>
                  <a:pt x="1000" y="192"/>
                </a:lnTo>
                <a:lnTo>
                  <a:pt x="1006" y="210"/>
                </a:lnTo>
                <a:lnTo>
                  <a:pt x="1012" y="211"/>
                </a:lnTo>
                <a:lnTo>
                  <a:pt x="1025" y="211"/>
                </a:lnTo>
                <a:lnTo>
                  <a:pt x="1039" y="200"/>
                </a:lnTo>
                <a:lnTo>
                  <a:pt x="1041" y="192"/>
                </a:lnTo>
                <a:lnTo>
                  <a:pt x="1011" y="141"/>
                </a:lnTo>
                <a:lnTo>
                  <a:pt x="974" y="86"/>
                </a:lnTo>
                <a:lnTo>
                  <a:pt x="949" y="52"/>
                </a:lnTo>
                <a:lnTo>
                  <a:pt x="927" y="27"/>
                </a:lnTo>
                <a:lnTo>
                  <a:pt x="887" y="18"/>
                </a:lnTo>
                <a:lnTo>
                  <a:pt x="795" y="8"/>
                </a:lnTo>
                <a:lnTo>
                  <a:pt x="666" y="2"/>
                </a:lnTo>
                <a:lnTo>
                  <a:pt x="519" y="0"/>
                </a:lnTo>
                <a:lnTo>
                  <a:pt x="384" y="2"/>
                </a:lnTo>
                <a:lnTo>
                  <a:pt x="276" y="5"/>
                </a:lnTo>
                <a:lnTo>
                  <a:pt x="236" y="8"/>
                </a:lnTo>
                <a:lnTo>
                  <a:pt x="217" y="21"/>
                </a:lnTo>
                <a:lnTo>
                  <a:pt x="199" y="36"/>
                </a:lnTo>
                <a:lnTo>
                  <a:pt x="109" y="115"/>
                </a:lnTo>
                <a:lnTo>
                  <a:pt x="62" y="165"/>
                </a:lnTo>
                <a:lnTo>
                  <a:pt x="20" y="214"/>
                </a:lnTo>
                <a:lnTo>
                  <a:pt x="0" y="236"/>
                </a:lnTo>
                <a:lnTo>
                  <a:pt x="28" y="236"/>
                </a:lnTo>
                <a:lnTo>
                  <a:pt x="66" y="187"/>
                </a:lnTo>
                <a:lnTo>
                  <a:pt x="116" y="135"/>
                </a:lnTo>
                <a:lnTo>
                  <a:pt x="176" y="76"/>
                </a:lnTo>
                <a:lnTo>
                  <a:pt x="217" y="42"/>
                </a:lnTo>
                <a:lnTo>
                  <a:pt x="340" y="44"/>
                </a:lnTo>
                <a:lnTo>
                  <a:pt x="491" y="49"/>
                </a:lnTo>
                <a:lnTo>
                  <a:pt x="644" y="61"/>
                </a:lnTo>
                <a:lnTo>
                  <a:pt x="746" y="67"/>
                </a:lnTo>
                <a:lnTo>
                  <a:pt x="764" y="70"/>
                </a:lnTo>
                <a:lnTo>
                  <a:pt x="780" y="119"/>
                </a:lnTo>
                <a:lnTo>
                  <a:pt x="792" y="214"/>
                </a:lnTo>
                <a:lnTo>
                  <a:pt x="789" y="276"/>
                </a:lnTo>
                <a:lnTo>
                  <a:pt x="789" y="295"/>
                </a:lnTo>
                <a:lnTo>
                  <a:pt x="816" y="279"/>
                </a:lnTo>
                <a:lnTo>
                  <a:pt x="816" y="227"/>
                </a:lnTo>
                <a:lnTo>
                  <a:pt x="807" y="144"/>
                </a:lnTo>
                <a:lnTo>
                  <a:pt x="798" y="86"/>
                </a:lnTo>
                <a:lnTo>
                  <a:pt x="798" y="61"/>
                </a:lnTo>
                <a:lnTo>
                  <a:pt x="845" y="58"/>
                </a:lnTo>
                <a:lnTo>
                  <a:pt x="856" y="74"/>
                </a:lnTo>
                <a:lnTo>
                  <a:pt x="874" y="105"/>
                </a:lnTo>
                <a:lnTo>
                  <a:pt x="895" y="151"/>
                </a:lnTo>
                <a:lnTo>
                  <a:pt x="912" y="208"/>
                </a:lnTo>
                <a:lnTo>
                  <a:pt x="920" y="239"/>
                </a:lnTo>
                <a:lnTo>
                  <a:pt x="938" y="235"/>
                </a:lnTo>
                <a:lnTo>
                  <a:pt x="926" y="184"/>
                </a:lnTo>
                <a:lnTo>
                  <a:pt x="911" y="138"/>
                </a:lnTo>
                <a:lnTo>
                  <a:pt x="892" y="102"/>
                </a:lnTo>
                <a:lnTo>
                  <a:pt x="879" y="74"/>
                </a:lnTo>
                <a:lnTo>
                  <a:pt x="866" y="55"/>
                </a:lnTo>
              </a:path>
            </a:pathLst>
          </a:custGeom>
          <a:solidFill>
            <a:srgbClr val="FF0033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26" name="Freeform 193"/>
          <p:cNvSpPr>
            <a:spLocks/>
          </p:cNvSpPr>
          <p:nvPr/>
        </p:nvSpPr>
        <p:spPr bwMode="auto">
          <a:xfrm>
            <a:off x="2166903" y="5111750"/>
            <a:ext cx="1292947" cy="33338"/>
          </a:xfrm>
          <a:custGeom>
            <a:avLst/>
            <a:gdLst>
              <a:gd name="T0" fmla="*/ 68 w 633"/>
              <a:gd name="T1" fmla="*/ 1 h 21"/>
              <a:gd name="T2" fmla="*/ 200 w 633"/>
              <a:gd name="T3" fmla="*/ 0 h 21"/>
              <a:gd name="T4" fmla="*/ 322 w 633"/>
              <a:gd name="T5" fmla="*/ 0 h 21"/>
              <a:gd name="T6" fmla="*/ 472 w 633"/>
              <a:gd name="T7" fmla="*/ 3 h 21"/>
              <a:gd name="T8" fmla="*/ 569 w 633"/>
              <a:gd name="T9" fmla="*/ 6 h 21"/>
              <a:gd name="T10" fmla="*/ 621 w 633"/>
              <a:gd name="T11" fmla="*/ 9 h 21"/>
              <a:gd name="T12" fmla="*/ 632 w 633"/>
              <a:gd name="T13" fmla="*/ 14 h 21"/>
              <a:gd name="T14" fmla="*/ 613 w 633"/>
              <a:gd name="T15" fmla="*/ 17 h 21"/>
              <a:gd name="T16" fmla="*/ 589 w 633"/>
              <a:gd name="T17" fmla="*/ 20 h 21"/>
              <a:gd name="T18" fmla="*/ 560 w 633"/>
              <a:gd name="T19" fmla="*/ 20 h 21"/>
              <a:gd name="T20" fmla="*/ 463 w 633"/>
              <a:gd name="T21" fmla="*/ 15 h 21"/>
              <a:gd name="T22" fmla="*/ 369 w 633"/>
              <a:gd name="T23" fmla="*/ 11 h 21"/>
              <a:gd name="T24" fmla="*/ 270 w 633"/>
              <a:gd name="T25" fmla="*/ 9 h 21"/>
              <a:gd name="T26" fmla="*/ 193 w 633"/>
              <a:gd name="T27" fmla="*/ 9 h 21"/>
              <a:gd name="T28" fmla="*/ 110 w 633"/>
              <a:gd name="T29" fmla="*/ 9 h 21"/>
              <a:gd name="T30" fmla="*/ 0 w 633"/>
              <a:gd name="T31" fmla="*/ 9 h 21"/>
              <a:gd name="T32" fmla="*/ 6 w 633"/>
              <a:gd name="T33" fmla="*/ 4 h 21"/>
              <a:gd name="T34" fmla="*/ 26 w 633"/>
              <a:gd name="T35" fmla="*/ 3 h 21"/>
              <a:gd name="T36" fmla="*/ 68 w 633"/>
              <a:gd name="T37" fmla="*/ 1 h 2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33"/>
              <a:gd name="T58" fmla="*/ 0 h 21"/>
              <a:gd name="T59" fmla="*/ 633 w 633"/>
              <a:gd name="T60" fmla="*/ 21 h 2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33" h="21">
                <a:moveTo>
                  <a:pt x="68" y="1"/>
                </a:moveTo>
                <a:lnTo>
                  <a:pt x="200" y="0"/>
                </a:lnTo>
                <a:lnTo>
                  <a:pt x="322" y="0"/>
                </a:lnTo>
                <a:lnTo>
                  <a:pt x="472" y="3"/>
                </a:lnTo>
                <a:lnTo>
                  <a:pt x="569" y="6"/>
                </a:lnTo>
                <a:lnTo>
                  <a:pt x="621" y="9"/>
                </a:lnTo>
                <a:lnTo>
                  <a:pt x="632" y="14"/>
                </a:lnTo>
                <a:lnTo>
                  <a:pt x="613" y="17"/>
                </a:lnTo>
                <a:lnTo>
                  <a:pt x="589" y="20"/>
                </a:lnTo>
                <a:lnTo>
                  <a:pt x="560" y="20"/>
                </a:lnTo>
                <a:lnTo>
                  <a:pt x="463" y="15"/>
                </a:lnTo>
                <a:lnTo>
                  <a:pt x="369" y="11"/>
                </a:lnTo>
                <a:lnTo>
                  <a:pt x="270" y="9"/>
                </a:lnTo>
                <a:lnTo>
                  <a:pt x="193" y="9"/>
                </a:lnTo>
                <a:lnTo>
                  <a:pt x="110" y="9"/>
                </a:lnTo>
                <a:lnTo>
                  <a:pt x="0" y="9"/>
                </a:lnTo>
                <a:lnTo>
                  <a:pt x="6" y="4"/>
                </a:lnTo>
                <a:lnTo>
                  <a:pt x="26" y="3"/>
                </a:lnTo>
                <a:lnTo>
                  <a:pt x="68" y="1"/>
                </a:lnTo>
              </a:path>
            </a:pathLst>
          </a:custGeom>
          <a:solidFill>
            <a:srgbClr val="FF0033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27" name="Freeform 194"/>
          <p:cNvSpPr>
            <a:spLocks/>
          </p:cNvSpPr>
          <p:nvPr/>
        </p:nvSpPr>
        <p:spPr bwMode="auto">
          <a:xfrm>
            <a:off x="2435650" y="5211764"/>
            <a:ext cx="306836" cy="66675"/>
          </a:xfrm>
          <a:custGeom>
            <a:avLst/>
            <a:gdLst>
              <a:gd name="T0" fmla="*/ 71 w 151"/>
              <a:gd name="T1" fmla="*/ 0 h 42"/>
              <a:gd name="T2" fmla="*/ 111 w 151"/>
              <a:gd name="T3" fmla="*/ 1 h 42"/>
              <a:gd name="T4" fmla="*/ 130 w 151"/>
              <a:gd name="T5" fmla="*/ 6 h 42"/>
              <a:gd name="T6" fmla="*/ 139 w 151"/>
              <a:gd name="T7" fmla="*/ 9 h 42"/>
              <a:gd name="T8" fmla="*/ 144 w 151"/>
              <a:gd name="T9" fmla="*/ 14 h 42"/>
              <a:gd name="T10" fmla="*/ 147 w 151"/>
              <a:gd name="T11" fmla="*/ 18 h 42"/>
              <a:gd name="T12" fmla="*/ 148 w 151"/>
              <a:gd name="T13" fmla="*/ 26 h 42"/>
              <a:gd name="T14" fmla="*/ 150 w 151"/>
              <a:gd name="T15" fmla="*/ 34 h 42"/>
              <a:gd name="T16" fmla="*/ 148 w 151"/>
              <a:gd name="T17" fmla="*/ 40 h 42"/>
              <a:gd name="T18" fmla="*/ 138 w 151"/>
              <a:gd name="T19" fmla="*/ 41 h 42"/>
              <a:gd name="T20" fmla="*/ 5 w 151"/>
              <a:gd name="T21" fmla="*/ 41 h 42"/>
              <a:gd name="T22" fmla="*/ 0 w 151"/>
              <a:gd name="T23" fmla="*/ 38 h 42"/>
              <a:gd name="T24" fmla="*/ 2 w 151"/>
              <a:gd name="T25" fmla="*/ 26 h 42"/>
              <a:gd name="T26" fmla="*/ 5 w 151"/>
              <a:gd name="T27" fmla="*/ 17 h 42"/>
              <a:gd name="T28" fmla="*/ 12 w 151"/>
              <a:gd name="T29" fmla="*/ 9 h 42"/>
              <a:gd name="T30" fmla="*/ 30 w 151"/>
              <a:gd name="T31" fmla="*/ 3 h 42"/>
              <a:gd name="T32" fmla="*/ 71 w 151"/>
              <a:gd name="T33" fmla="*/ 0 h 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51"/>
              <a:gd name="T52" fmla="*/ 0 h 42"/>
              <a:gd name="T53" fmla="*/ 151 w 151"/>
              <a:gd name="T54" fmla="*/ 42 h 4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51" h="42">
                <a:moveTo>
                  <a:pt x="71" y="0"/>
                </a:moveTo>
                <a:lnTo>
                  <a:pt x="111" y="1"/>
                </a:lnTo>
                <a:lnTo>
                  <a:pt x="130" y="6"/>
                </a:lnTo>
                <a:lnTo>
                  <a:pt x="139" y="9"/>
                </a:lnTo>
                <a:lnTo>
                  <a:pt x="144" y="14"/>
                </a:lnTo>
                <a:lnTo>
                  <a:pt x="147" y="18"/>
                </a:lnTo>
                <a:lnTo>
                  <a:pt x="148" y="26"/>
                </a:lnTo>
                <a:lnTo>
                  <a:pt x="150" y="34"/>
                </a:lnTo>
                <a:lnTo>
                  <a:pt x="148" y="40"/>
                </a:lnTo>
                <a:lnTo>
                  <a:pt x="138" y="41"/>
                </a:lnTo>
                <a:lnTo>
                  <a:pt x="5" y="41"/>
                </a:lnTo>
                <a:lnTo>
                  <a:pt x="0" y="38"/>
                </a:lnTo>
                <a:lnTo>
                  <a:pt x="2" y="26"/>
                </a:lnTo>
                <a:lnTo>
                  <a:pt x="5" y="17"/>
                </a:lnTo>
                <a:lnTo>
                  <a:pt x="12" y="9"/>
                </a:lnTo>
                <a:lnTo>
                  <a:pt x="30" y="3"/>
                </a:lnTo>
                <a:lnTo>
                  <a:pt x="71" y="0"/>
                </a:lnTo>
              </a:path>
            </a:pathLst>
          </a:custGeom>
          <a:solidFill>
            <a:srgbClr val="393939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28" name="Rectangle 195"/>
          <p:cNvSpPr>
            <a:spLocks noChangeArrowheads="1"/>
          </p:cNvSpPr>
          <p:nvPr/>
        </p:nvSpPr>
        <p:spPr bwMode="auto">
          <a:xfrm>
            <a:off x="2575313" y="5227638"/>
            <a:ext cx="33858" cy="254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629" name="Freeform 196"/>
          <p:cNvSpPr>
            <a:spLocks/>
          </p:cNvSpPr>
          <p:nvPr/>
        </p:nvSpPr>
        <p:spPr bwMode="auto">
          <a:xfrm>
            <a:off x="3783615" y="5476875"/>
            <a:ext cx="196799" cy="215900"/>
          </a:xfrm>
          <a:custGeom>
            <a:avLst/>
            <a:gdLst>
              <a:gd name="T0" fmla="*/ 74 w 97"/>
              <a:gd name="T1" fmla="*/ 135 h 136"/>
              <a:gd name="T2" fmla="*/ 96 w 97"/>
              <a:gd name="T3" fmla="*/ 61 h 136"/>
              <a:gd name="T4" fmla="*/ 96 w 97"/>
              <a:gd name="T5" fmla="*/ 15 h 136"/>
              <a:gd name="T6" fmla="*/ 68 w 97"/>
              <a:gd name="T7" fmla="*/ 0 h 136"/>
              <a:gd name="T8" fmla="*/ 41 w 97"/>
              <a:gd name="T9" fmla="*/ 21 h 136"/>
              <a:gd name="T10" fmla="*/ 22 w 97"/>
              <a:gd name="T11" fmla="*/ 49 h 136"/>
              <a:gd name="T12" fmla="*/ 0 w 97"/>
              <a:gd name="T13" fmla="*/ 107 h 136"/>
              <a:gd name="T14" fmla="*/ 74 w 97"/>
              <a:gd name="T15" fmla="*/ 135 h 1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7"/>
              <a:gd name="T25" fmla="*/ 0 h 136"/>
              <a:gd name="T26" fmla="*/ 97 w 97"/>
              <a:gd name="T27" fmla="*/ 136 h 1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7" h="136">
                <a:moveTo>
                  <a:pt x="74" y="135"/>
                </a:moveTo>
                <a:lnTo>
                  <a:pt x="96" y="61"/>
                </a:lnTo>
                <a:lnTo>
                  <a:pt x="96" y="15"/>
                </a:lnTo>
                <a:lnTo>
                  <a:pt x="68" y="0"/>
                </a:lnTo>
                <a:lnTo>
                  <a:pt x="41" y="21"/>
                </a:lnTo>
                <a:lnTo>
                  <a:pt x="22" y="49"/>
                </a:lnTo>
                <a:lnTo>
                  <a:pt x="0" y="107"/>
                </a:lnTo>
                <a:lnTo>
                  <a:pt x="74" y="135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30" name="Freeform 197"/>
          <p:cNvSpPr>
            <a:spLocks/>
          </p:cNvSpPr>
          <p:nvPr/>
        </p:nvSpPr>
        <p:spPr bwMode="auto">
          <a:xfrm>
            <a:off x="3002769" y="5730876"/>
            <a:ext cx="313185" cy="327025"/>
          </a:xfrm>
          <a:custGeom>
            <a:avLst/>
            <a:gdLst>
              <a:gd name="T0" fmla="*/ 104 w 154"/>
              <a:gd name="T1" fmla="*/ 205 h 206"/>
              <a:gd name="T2" fmla="*/ 0 w 154"/>
              <a:gd name="T3" fmla="*/ 159 h 206"/>
              <a:gd name="T4" fmla="*/ 43 w 154"/>
              <a:gd name="T5" fmla="*/ 48 h 206"/>
              <a:gd name="T6" fmla="*/ 74 w 154"/>
              <a:gd name="T7" fmla="*/ 15 h 206"/>
              <a:gd name="T8" fmla="*/ 107 w 154"/>
              <a:gd name="T9" fmla="*/ 0 h 206"/>
              <a:gd name="T10" fmla="*/ 144 w 154"/>
              <a:gd name="T11" fmla="*/ 9 h 206"/>
              <a:gd name="T12" fmla="*/ 153 w 154"/>
              <a:gd name="T13" fmla="*/ 43 h 206"/>
              <a:gd name="T14" fmla="*/ 153 w 154"/>
              <a:gd name="T15" fmla="*/ 104 h 206"/>
              <a:gd name="T16" fmla="*/ 141 w 154"/>
              <a:gd name="T17" fmla="*/ 156 h 206"/>
              <a:gd name="T18" fmla="*/ 104 w 154"/>
              <a:gd name="T19" fmla="*/ 205 h 2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4"/>
              <a:gd name="T31" fmla="*/ 0 h 206"/>
              <a:gd name="T32" fmla="*/ 154 w 154"/>
              <a:gd name="T33" fmla="*/ 206 h 2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4" h="206">
                <a:moveTo>
                  <a:pt x="104" y="205"/>
                </a:moveTo>
                <a:lnTo>
                  <a:pt x="0" y="159"/>
                </a:lnTo>
                <a:lnTo>
                  <a:pt x="43" y="48"/>
                </a:lnTo>
                <a:lnTo>
                  <a:pt x="74" y="15"/>
                </a:lnTo>
                <a:lnTo>
                  <a:pt x="107" y="0"/>
                </a:lnTo>
                <a:lnTo>
                  <a:pt x="144" y="9"/>
                </a:lnTo>
                <a:lnTo>
                  <a:pt x="153" y="43"/>
                </a:lnTo>
                <a:lnTo>
                  <a:pt x="153" y="104"/>
                </a:lnTo>
                <a:lnTo>
                  <a:pt x="141" y="156"/>
                </a:lnTo>
                <a:lnTo>
                  <a:pt x="104" y="205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31" name="Oval 198"/>
          <p:cNvSpPr>
            <a:spLocks noChangeArrowheads="1"/>
          </p:cNvSpPr>
          <p:nvPr/>
        </p:nvSpPr>
        <p:spPr bwMode="auto">
          <a:xfrm>
            <a:off x="2801737" y="5851525"/>
            <a:ext cx="205264" cy="52705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632" name="Rectangle 199"/>
          <p:cNvSpPr>
            <a:spLocks noChangeArrowheads="1"/>
          </p:cNvSpPr>
          <p:nvPr/>
        </p:nvSpPr>
        <p:spPr bwMode="auto">
          <a:xfrm>
            <a:off x="2918125" y="5846763"/>
            <a:ext cx="179869" cy="5397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633" name="Oval 200"/>
          <p:cNvSpPr>
            <a:spLocks noChangeArrowheads="1"/>
          </p:cNvSpPr>
          <p:nvPr/>
        </p:nvSpPr>
        <p:spPr bwMode="auto">
          <a:xfrm>
            <a:off x="3007000" y="5851525"/>
            <a:ext cx="211612" cy="52705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634" name="Oval 201"/>
          <p:cNvSpPr>
            <a:spLocks noChangeArrowheads="1"/>
          </p:cNvSpPr>
          <p:nvPr/>
        </p:nvSpPr>
        <p:spPr bwMode="auto">
          <a:xfrm>
            <a:off x="3055671" y="5970589"/>
            <a:ext cx="90994" cy="282575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635" name="Oval 202"/>
          <p:cNvSpPr>
            <a:spLocks noChangeArrowheads="1"/>
          </p:cNvSpPr>
          <p:nvPr/>
        </p:nvSpPr>
        <p:spPr bwMode="auto">
          <a:xfrm>
            <a:off x="3078949" y="6042026"/>
            <a:ext cx="42322" cy="150813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636" name="Oval 203"/>
          <p:cNvSpPr>
            <a:spLocks noChangeArrowheads="1"/>
          </p:cNvSpPr>
          <p:nvPr/>
        </p:nvSpPr>
        <p:spPr bwMode="auto">
          <a:xfrm>
            <a:off x="3622790" y="5549900"/>
            <a:ext cx="150245" cy="414338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637" name="Rectangle 204"/>
          <p:cNvSpPr>
            <a:spLocks noChangeArrowheads="1"/>
          </p:cNvSpPr>
          <p:nvPr/>
        </p:nvSpPr>
        <p:spPr bwMode="auto">
          <a:xfrm>
            <a:off x="3707435" y="5549900"/>
            <a:ext cx="141780" cy="420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638" name="Oval 205"/>
          <p:cNvSpPr>
            <a:spLocks noChangeArrowheads="1"/>
          </p:cNvSpPr>
          <p:nvPr/>
        </p:nvSpPr>
        <p:spPr bwMode="auto">
          <a:xfrm>
            <a:off x="3777267" y="5549900"/>
            <a:ext cx="167172" cy="414338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639" name="Oval 206"/>
          <p:cNvSpPr>
            <a:spLocks noChangeArrowheads="1"/>
          </p:cNvSpPr>
          <p:nvPr/>
        </p:nvSpPr>
        <p:spPr bwMode="auto">
          <a:xfrm>
            <a:off x="3815357" y="5645150"/>
            <a:ext cx="67716" cy="21590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640" name="Oval 207"/>
          <p:cNvSpPr>
            <a:spLocks noChangeArrowheads="1"/>
          </p:cNvSpPr>
          <p:nvPr/>
        </p:nvSpPr>
        <p:spPr bwMode="auto">
          <a:xfrm>
            <a:off x="3840750" y="5699126"/>
            <a:ext cx="25393" cy="117475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641" name="Freeform 208"/>
          <p:cNvSpPr>
            <a:spLocks/>
          </p:cNvSpPr>
          <p:nvPr/>
        </p:nvSpPr>
        <p:spPr bwMode="auto">
          <a:xfrm>
            <a:off x="3900002" y="5589588"/>
            <a:ext cx="139664" cy="157162"/>
          </a:xfrm>
          <a:custGeom>
            <a:avLst/>
            <a:gdLst>
              <a:gd name="T0" fmla="*/ 25 w 69"/>
              <a:gd name="T1" fmla="*/ 0 h 99"/>
              <a:gd name="T2" fmla="*/ 68 w 69"/>
              <a:gd name="T3" fmla="*/ 9 h 99"/>
              <a:gd name="T4" fmla="*/ 68 w 69"/>
              <a:gd name="T5" fmla="*/ 58 h 99"/>
              <a:gd name="T6" fmla="*/ 62 w 69"/>
              <a:gd name="T7" fmla="*/ 80 h 99"/>
              <a:gd name="T8" fmla="*/ 46 w 69"/>
              <a:gd name="T9" fmla="*/ 92 h 99"/>
              <a:gd name="T10" fmla="*/ 25 w 69"/>
              <a:gd name="T11" fmla="*/ 98 h 99"/>
              <a:gd name="T12" fmla="*/ 0 w 69"/>
              <a:gd name="T13" fmla="*/ 92 h 99"/>
              <a:gd name="T14" fmla="*/ 25 w 69"/>
              <a:gd name="T15" fmla="*/ 0 h 9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9"/>
              <a:gd name="T25" fmla="*/ 0 h 99"/>
              <a:gd name="T26" fmla="*/ 69 w 69"/>
              <a:gd name="T27" fmla="*/ 99 h 9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9" h="99">
                <a:moveTo>
                  <a:pt x="25" y="0"/>
                </a:moveTo>
                <a:lnTo>
                  <a:pt x="68" y="9"/>
                </a:lnTo>
                <a:lnTo>
                  <a:pt x="68" y="58"/>
                </a:lnTo>
                <a:lnTo>
                  <a:pt x="62" y="80"/>
                </a:lnTo>
                <a:lnTo>
                  <a:pt x="46" y="92"/>
                </a:lnTo>
                <a:lnTo>
                  <a:pt x="25" y="98"/>
                </a:lnTo>
                <a:lnTo>
                  <a:pt x="0" y="92"/>
                </a:lnTo>
                <a:lnTo>
                  <a:pt x="25" y="0"/>
                </a:lnTo>
              </a:path>
            </a:pathLst>
          </a:custGeom>
          <a:solidFill>
            <a:srgbClr val="C0C0C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42" name="Freeform 209"/>
          <p:cNvSpPr>
            <a:spLocks/>
          </p:cNvSpPr>
          <p:nvPr/>
        </p:nvSpPr>
        <p:spPr bwMode="auto">
          <a:xfrm>
            <a:off x="2681119" y="5378450"/>
            <a:ext cx="1337385" cy="939800"/>
          </a:xfrm>
          <a:custGeom>
            <a:avLst/>
            <a:gdLst>
              <a:gd name="T0" fmla="*/ 542 w 654"/>
              <a:gd name="T1" fmla="*/ 1 h 592"/>
              <a:gd name="T2" fmla="*/ 577 w 654"/>
              <a:gd name="T3" fmla="*/ 0 h 592"/>
              <a:gd name="T4" fmla="*/ 610 w 654"/>
              <a:gd name="T5" fmla="*/ 4 h 592"/>
              <a:gd name="T6" fmla="*/ 628 w 654"/>
              <a:gd name="T7" fmla="*/ 20 h 592"/>
              <a:gd name="T8" fmla="*/ 643 w 654"/>
              <a:gd name="T9" fmla="*/ 38 h 592"/>
              <a:gd name="T10" fmla="*/ 648 w 654"/>
              <a:gd name="T11" fmla="*/ 63 h 592"/>
              <a:gd name="T12" fmla="*/ 653 w 654"/>
              <a:gd name="T13" fmla="*/ 87 h 592"/>
              <a:gd name="T14" fmla="*/ 648 w 654"/>
              <a:gd name="T15" fmla="*/ 136 h 592"/>
              <a:gd name="T16" fmla="*/ 634 w 654"/>
              <a:gd name="T17" fmla="*/ 185 h 592"/>
              <a:gd name="T18" fmla="*/ 619 w 654"/>
              <a:gd name="T19" fmla="*/ 218 h 592"/>
              <a:gd name="T20" fmla="*/ 599 w 654"/>
              <a:gd name="T21" fmla="*/ 239 h 592"/>
              <a:gd name="T22" fmla="*/ 607 w 654"/>
              <a:gd name="T23" fmla="*/ 185 h 592"/>
              <a:gd name="T24" fmla="*/ 610 w 654"/>
              <a:gd name="T25" fmla="*/ 142 h 592"/>
              <a:gd name="T26" fmla="*/ 605 w 654"/>
              <a:gd name="T27" fmla="*/ 122 h 592"/>
              <a:gd name="T28" fmla="*/ 597 w 654"/>
              <a:gd name="T29" fmla="*/ 114 h 592"/>
              <a:gd name="T30" fmla="*/ 588 w 654"/>
              <a:gd name="T31" fmla="*/ 118 h 592"/>
              <a:gd name="T32" fmla="*/ 570 w 654"/>
              <a:gd name="T33" fmla="*/ 136 h 592"/>
              <a:gd name="T34" fmla="*/ 554 w 654"/>
              <a:gd name="T35" fmla="*/ 167 h 592"/>
              <a:gd name="T36" fmla="*/ 536 w 654"/>
              <a:gd name="T37" fmla="*/ 219 h 592"/>
              <a:gd name="T38" fmla="*/ 518 w 654"/>
              <a:gd name="T39" fmla="*/ 271 h 592"/>
              <a:gd name="T40" fmla="*/ 509 w 654"/>
              <a:gd name="T41" fmla="*/ 299 h 592"/>
              <a:gd name="T42" fmla="*/ 259 w 654"/>
              <a:gd name="T43" fmla="*/ 460 h 592"/>
              <a:gd name="T44" fmla="*/ 269 w 654"/>
              <a:gd name="T45" fmla="*/ 425 h 592"/>
              <a:gd name="T46" fmla="*/ 276 w 654"/>
              <a:gd name="T47" fmla="*/ 397 h 592"/>
              <a:gd name="T48" fmla="*/ 280 w 654"/>
              <a:gd name="T49" fmla="*/ 367 h 592"/>
              <a:gd name="T50" fmla="*/ 282 w 654"/>
              <a:gd name="T51" fmla="*/ 340 h 592"/>
              <a:gd name="T52" fmla="*/ 284 w 654"/>
              <a:gd name="T53" fmla="*/ 324 h 592"/>
              <a:gd name="T54" fmla="*/ 279 w 654"/>
              <a:gd name="T55" fmla="*/ 291 h 592"/>
              <a:gd name="T56" fmla="*/ 271 w 654"/>
              <a:gd name="T57" fmla="*/ 280 h 592"/>
              <a:gd name="T58" fmla="*/ 262 w 654"/>
              <a:gd name="T59" fmla="*/ 274 h 592"/>
              <a:gd name="T60" fmla="*/ 244 w 654"/>
              <a:gd name="T61" fmla="*/ 271 h 592"/>
              <a:gd name="T62" fmla="*/ 228 w 654"/>
              <a:gd name="T63" fmla="*/ 277 h 592"/>
              <a:gd name="T64" fmla="*/ 211 w 654"/>
              <a:gd name="T65" fmla="*/ 293 h 592"/>
              <a:gd name="T66" fmla="*/ 191 w 654"/>
              <a:gd name="T67" fmla="*/ 318 h 592"/>
              <a:gd name="T68" fmla="*/ 179 w 654"/>
              <a:gd name="T69" fmla="*/ 340 h 592"/>
              <a:gd name="T70" fmla="*/ 167 w 654"/>
              <a:gd name="T71" fmla="*/ 373 h 592"/>
              <a:gd name="T72" fmla="*/ 136 w 654"/>
              <a:gd name="T73" fmla="*/ 462 h 592"/>
              <a:gd name="T74" fmla="*/ 114 w 654"/>
              <a:gd name="T75" fmla="*/ 518 h 592"/>
              <a:gd name="T76" fmla="*/ 108 w 654"/>
              <a:gd name="T77" fmla="*/ 536 h 592"/>
              <a:gd name="T78" fmla="*/ 99 w 654"/>
              <a:gd name="T79" fmla="*/ 558 h 592"/>
              <a:gd name="T80" fmla="*/ 71 w 654"/>
              <a:gd name="T81" fmla="*/ 579 h 592"/>
              <a:gd name="T82" fmla="*/ 34 w 654"/>
              <a:gd name="T83" fmla="*/ 591 h 592"/>
              <a:gd name="T84" fmla="*/ 0 w 654"/>
              <a:gd name="T85" fmla="*/ 591 h 592"/>
              <a:gd name="T86" fmla="*/ 34 w 654"/>
              <a:gd name="T87" fmla="*/ 533 h 592"/>
              <a:gd name="T88" fmla="*/ 49 w 654"/>
              <a:gd name="T89" fmla="*/ 471 h 592"/>
              <a:gd name="T90" fmla="*/ 51 w 654"/>
              <a:gd name="T91" fmla="*/ 457 h 592"/>
              <a:gd name="T92" fmla="*/ 39 w 654"/>
              <a:gd name="T93" fmla="*/ 456 h 592"/>
              <a:gd name="T94" fmla="*/ 23 w 654"/>
              <a:gd name="T95" fmla="*/ 453 h 592"/>
              <a:gd name="T96" fmla="*/ 22 w 654"/>
              <a:gd name="T97" fmla="*/ 336 h 592"/>
              <a:gd name="T98" fmla="*/ 22 w 654"/>
              <a:gd name="T99" fmla="*/ 299 h 592"/>
              <a:gd name="T100" fmla="*/ 31 w 654"/>
              <a:gd name="T101" fmla="*/ 276 h 592"/>
              <a:gd name="T102" fmla="*/ 46 w 654"/>
              <a:gd name="T103" fmla="*/ 256 h 592"/>
              <a:gd name="T104" fmla="*/ 68 w 654"/>
              <a:gd name="T105" fmla="*/ 238 h 592"/>
              <a:gd name="T106" fmla="*/ 103 w 654"/>
              <a:gd name="T107" fmla="*/ 214 h 592"/>
              <a:gd name="T108" fmla="*/ 143 w 654"/>
              <a:gd name="T109" fmla="*/ 188 h 592"/>
              <a:gd name="T110" fmla="*/ 193 w 654"/>
              <a:gd name="T111" fmla="*/ 160 h 592"/>
              <a:gd name="T112" fmla="*/ 247 w 654"/>
              <a:gd name="T113" fmla="*/ 133 h 592"/>
              <a:gd name="T114" fmla="*/ 287 w 654"/>
              <a:gd name="T115" fmla="*/ 115 h 592"/>
              <a:gd name="T116" fmla="*/ 323 w 654"/>
              <a:gd name="T117" fmla="*/ 93 h 592"/>
              <a:gd name="T118" fmla="*/ 499 w 654"/>
              <a:gd name="T119" fmla="*/ 31 h 592"/>
              <a:gd name="T120" fmla="*/ 542 w 654"/>
              <a:gd name="T121" fmla="*/ 1 h 59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54"/>
              <a:gd name="T184" fmla="*/ 0 h 592"/>
              <a:gd name="T185" fmla="*/ 654 w 654"/>
              <a:gd name="T186" fmla="*/ 592 h 59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54" h="592">
                <a:moveTo>
                  <a:pt x="542" y="1"/>
                </a:moveTo>
                <a:lnTo>
                  <a:pt x="577" y="0"/>
                </a:lnTo>
                <a:lnTo>
                  <a:pt x="610" y="4"/>
                </a:lnTo>
                <a:lnTo>
                  <a:pt x="628" y="20"/>
                </a:lnTo>
                <a:lnTo>
                  <a:pt x="643" y="38"/>
                </a:lnTo>
                <a:lnTo>
                  <a:pt x="648" y="63"/>
                </a:lnTo>
                <a:lnTo>
                  <a:pt x="653" y="87"/>
                </a:lnTo>
                <a:lnTo>
                  <a:pt x="648" y="136"/>
                </a:lnTo>
                <a:lnTo>
                  <a:pt x="634" y="185"/>
                </a:lnTo>
                <a:lnTo>
                  <a:pt x="619" y="218"/>
                </a:lnTo>
                <a:lnTo>
                  <a:pt x="599" y="239"/>
                </a:lnTo>
                <a:lnTo>
                  <a:pt x="607" y="185"/>
                </a:lnTo>
                <a:lnTo>
                  <a:pt x="610" y="142"/>
                </a:lnTo>
                <a:lnTo>
                  <a:pt x="605" y="122"/>
                </a:lnTo>
                <a:lnTo>
                  <a:pt x="597" y="114"/>
                </a:lnTo>
                <a:lnTo>
                  <a:pt x="588" y="118"/>
                </a:lnTo>
                <a:lnTo>
                  <a:pt x="570" y="136"/>
                </a:lnTo>
                <a:lnTo>
                  <a:pt x="554" y="167"/>
                </a:lnTo>
                <a:lnTo>
                  <a:pt x="536" y="219"/>
                </a:lnTo>
                <a:lnTo>
                  <a:pt x="518" y="271"/>
                </a:lnTo>
                <a:lnTo>
                  <a:pt x="509" y="299"/>
                </a:lnTo>
                <a:lnTo>
                  <a:pt x="259" y="460"/>
                </a:lnTo>
                <a:lnTo>
                  <a:pt x="269" y="425"/>
                </a:lnTo>
                <a:lnTo>
                  <a:pt x="276" y="397"/>
                </a:lnTo>
                <a:lnTo>
                  <a:pt x="280" y="367"/>
                </a:lnTo>
                <a:lnTo>
                  <a:pt x="282" y="340"/>
                </a:lnTo>
                <a:lnTo>
                  <a:pt x="284" y="324"/>
                </a:lnTo>
                <a:lnTo>
                  <a:pt x="279" y="291"/>
                </a:lnTo>
                <a:lnTo>
                  <a:pt x="271" y="280"/>
                </a:lnTo>
                <a:lnTo>
                  <a:pt x="262" y="274"/>
                </a:lnTo>
                <a:lnTo>
                  <a:pt x="244" y="271"/>
                </a:lnTo>
                <a:lnTo>
                  <a:pt x="228" y="277"/>
                </a:lnTo>
                <a:lnTo>
                  <a:pt x="211" y="293"/>
                </a:lnTo>
                <a:lnTo>
                  <a:pt x="191" y="318"/>
                </a:lnTo>
                <a:lnTo>
                  <a:pt x="179" y="340"/>
                </a:lnTo>
                <a:lnTo>
                  <a:pt x="167" y="373"/>
                </a:lnTo>
                <a:lnTo>
                  <a:pt x="136" y="462"/>
                </a:lnTo>
                <a:lnTo>
                  <a:pt x="114" y="518"/>
                </a:lnTo>
                <a:lnTo>
                  <a:pt x="108" y="536"/>
                </a:lnTo>
                <a:lnTo>
                  <a:pt x="99" y="558"/>
                </a:lnTo>
                <a:lnTo>
                  <a:pt x="71" y="579"/>
                </a:lnTo>
                <a:lnTo>
                  <a:pt x="34" y="591"/>
                </a:lnTo>
                <a:lnTo>
                  <a:pt x="0" y="591"/>
                </a:lnTo>
                <a:lnTo>
                  <a:pt x="34" y="533"/>
                </a:lnTo>
                <a:lnTo>
                  <a:pt x="49" y="471"/>
                </a:lnTo>
                <a:lnTo>
                  <a:pt x="51" y="457"/>
                </a:lnTo>
                <a:lnTo>
                  <a:pt x="39" y="456"/>
                </a:lnTo>
                <a:lnTo>
                  <a:pt x="23" y="453"/>
                </a:lnTo>
                <a:lnTo>
                  <a:pt x="22" y="336"/>
                </a:lnTo>
                <a:lnTo>
                  <a:pt x="22" y="299"/>
                </a:lnTo>
                <a:lnTo>
                  <a:pt x="31" y="276"/>
                </a:lnTo>
                <a:lnTo>
                  <a:pt x="46" y="256"/>
                </a:lnTo>
                <a:lnTo>
                  <a:pt x="68" y="238"/>
                </a:lnTo>
                <a:lnTo>
                  <a:pt x="103" y="214"/>
                </a:lnTo>
                <a:lnTo>
                  <a:pt x="143" y="188"/>
                </a:lnTo>
                <a:lnTo>
                  <a:pt x="193" y="160"/>
                </a:lnTo>
                <a:lnTo>
                  <a:pt x="247" y="133"/>
                </a:lnTo>
                <a:lnTo>
                  <a:pt x="287" y="115"/>
                </a:lnTo>
                <a:lnTo>
                  <a:pt x="323" y="93"/>
                </a:lnTo>
                <a:lnTo>
                  <a:pt x="499" y="31"/>
                </a:lnTo>
                <a:lnTo>
                  <a:pt x="542" y="1"/>
                </a:lnTo>
              </a:path>
            </a:pathLst>
          </a:custGeom>
          <a:solidFill>
            <a:srgbClr val="FF0033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43" name="Freeform 210"/>
          <p:cNvSpPr>
            <a:spLocks/>
          </p:cNvSpPr>
          <p:nvPr/>
        </p:nvSpPr>
        <p:spPr bwMode="auto">
          <a:xfrm>
            <a:off x="1678081" y="5364164"/>
            <a:ext cx="122735" cy="60325"/>
          </a:xfrm>
          <a:custGeom>
            <a:avLst/>
            <a:gdLst>
              <a:gd name="T0" fmla="*/ 51 w 60"/>
              <a:gd name="T1" fmla="*/ 5 h 38"/>
              <a:gd name="T2" fmla="*/ 35 w 60"/>
              <a:gd name="T3" fmla="*/ 0 h 38"/>
              <a:gd name="T4" fmla="*/ 21 w 60"/>
              <a:gd name="T5" fmla="*/ 0 h 38"/>
              <a:gd name="T6" fmla="*/ 10 w 60"/>
              <a:gd name="T7" fmla="*/ 7 h 38"/>
              <a:gd name="T8" fmla="*/ 0 w 60"/>
              <a:gd name="T9" fmla="*/ 21 h 38"/>
              <a:gd name="T10" fmla="*/ 5 w 60"/>
              <a:gd name="T11" fmla="*/ 29 h 38"/>
              <a:gd name="T12" fmla="*/ 11 w 60"/>
              <a:gd name="T13" fmla="*/ 34 h 38"/>
              <a:gd name="T14" fmla="*/ 19 w 60"/>
              <a:gd name="T15" fmla="*/ 37 h 38"/>
              <a:gd name="T16" fmla="*/ 32 w 60"/>
              <a:gd name="T17" fmla="*/ 37 h 38"/>
              <a:gd name="T18" fmla="*/ 45 w 60"/>
              <a:gd name="T19" fmla="*/ 33 h 38"/>
              <a:gd name="T20" fmla="*/ 53 w 60"/>
              <a:gd name="T21" fmla="*/ 29 h 38"/>
              <a:gd name="T22" fmla="*/ 59 w 60"/>
              <a:gd name="T23" fmla="*/ 15 h 38"/>
              <a:gd name="T24" fmla="*/ 51 w 60"/>
              <a:gd name="T25" fmla="*/ 5 h 3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0"/>
              <a:gd name="T40" fmla="*/ 0 h 38"/>
              <a:gd name="T41" fmla="*/ 60 w 60"/>
              <a:gd name="T42" fmla="*/ 38 h 3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0" h="38">
                <a:moveTo>
                  <a:pt x="51" y="5"/>
                </a:moveTo>
                <a:lnTo>
                  <a:pt x="35" y="0"/>
                </a:lnTo>
                <a:lnTo>
                  <a:pt x="21" y="0"/>
                </a:lnTo>
                <a:lnTo>
                  <a:pt x="10" y="7"/>
                </a:lnTo>
                <a:lnTo>
                  <a:pt x="0" y="21"/>
                </a:lnTo>
                <a:lnTo>
                  <a:pt x="5" y="29"/>
                </a:lnTo>
                <a:lnTo>
                  <a:pt x="11" y="34"/>
                </a:lnTo>
                <a:lnTo>
                  <a:pt x="19" y="37"/>
                </a:lnTo>
                <a:lnTo>
                  <a:pt x="32" y="37"/>
                </a:lnTo>
                <a:lnTo>
                  <a:pt x="45" y="33"/>
                </a:lnTo>
                <a:lnTo>
                  <a:pt x="53" y="29"/>
                </a:lnTo>
                <a:lnTo>
                  <a:pt x="59" y="15"/>
                </a:lnTo>
                <a:lnTo>
                  <a:pt x="51" y="5"/>
                </a:lnTo>
              </a:path>
            </a:pathLst>
          </a:custGeom>
          <a:solidFill>
            <a:srgbClr val="B2B2B2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44" name="Freeform 211"/>
          <p:cNvSpPr>
            <a:spLocks/>
          </p:cNvSpPr>
          <p:nvPr/>
        </p:nvSpPr>
        <p:spPr bwMode="auto">
          <a:xfrm>
            <a:off x="1750029" y="5413375"/>
            <a:ext cx="1536300" cy="139700"/>
          </a:xfrm>
          <a:custGeom>
            <a:avLst/>
            <a:gdLst>
              <a:gd name="T0" fmla="*/ 0 w 753"/>
              <a:gd name="T1" fmla="*/ 29 h 88"/>
              <a:gd name="T2" fmla="*/ 63 w 753"/>
              <a:gd name="T3" fmla="*/ 8 h 88"/>
              <a:gd name="T4" fmla="*/ 116 w 753"/>
              <a:gd name="T5" fmla="*/ 4 h 88"/>
              <a:gd name="T6" fmla="*/ 238 w 753"/>
              <a:gd name="T7" fmla="*/ 0 h 88"/>
              <a:gd name="T8" fmla="*/ 435 w 753"/>
              <a:gd name="T9" fmla="*/ 12 h 88"/>
              <a:gd name="T10" fmla="*/ 589 w 753"/>
              <a:gd name="T11" fmla="*/ 26 h 88"/>
              <a:gd name="T12" fmla="*/ 705 w 753"/>
              <a:gd name="T13" fmla="*/ 47 h 88"/>
              <a:gd name="T14" fmla="*/ 752 w 753"/>
              <a:gd name="T15" fmla="*/ 60 h 88"/>
              <a:gd name="T16" fmla="*/ 752 w 753"/>
              <a:gd name="T17" fmla="*/ 87 h 88"/>
              <a:gd name="T18" fmla="*/ 648 w 753"/>
              <a:gd name="T19" fmla="*/ 66 h 88"/>
              <a:gd name="T20" fmla="*/ 491 w 753"/>
              <a:gd name="T21" fmla="*/ 47 h 88"/>
              <a:gd name="T22" fmla="*/ 333 w 753"/>
              <a:gd name="T23" fmla="*/ 37 h 88"/>
              <a:gd name="T24" fmla="*/ 172 w 753"/>
              <a:gd name="T25" fmla="*/ 30 h 88"/>
              <a:gd name="T26" fmla="*/ 0 w 753"/>
              <a:gd name="T27" fmla="*/ 29 h 8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53"/>
              <a:gd name="T43" fmla="*/ 0 h 88"/>
              <a:gd name="T44" fmla="*/ 753 w 753"/>
              <a:gd name="T45" fmla="*/ 88 h 8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53" h="88">
                <a:moveTo>
                  <a:pt x="0" y="29"/>
                </a:moveTo>
                <a:lnTo>
                  <a:pt x="63" y="8"/>
                </a:lnTo>
                <a:lnTo>
                  <a:pt x="116" y="4"/>
                </a:lnTo>
                <a:lnTo>
                  <a:pt x="238" y="0"/>
                </a:lnTo>
                <a:lnTo>
                  <a:pt x="435" y="12"/>
                </a:lnTo>
                <a:lnTo>
                  <a:pt x="589" y="26"/>
                </a:lnTo>
                <a:lnTo>
                  <a:pt x="705" y="47"/>
                </a:lnTo>
                <a:lnTo>
                  <a:pt x="752" y="60"/>
                </a:lnTo>
                <a:lnTo>
                  <a:pt x="752" y="87"/>
                </a:lnTo>
                <a:lnTo>
                  <a:pt x="648" y="66"/>
                </a:lnTo>
                <a:lnTo>
                  <a:pt x="491" y="47"/>
                </a:lnTo>
                <a:lnTo>
                  <a:pt x="333" y="37"/>
                </a:lnTo>
                <a:lnTo>
                  <a:pt x="172" y="30"/>
                </a:lnTo>
                <a:lnTo>
                  <a:pt x="0" y="29"/>
                </a:lnTo>
              </a:path>
            </a:pathLst>
          </a:custGeom>
          <a:solidFill>
            <a:srgbClr val="393939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45" name="Freeform 212"/>
          <p:cNvSpPr>
            <a:spLocks/>
          </p:cNvSpPr>
          <p:nvPr/>
        </p:nvSpPr>
        <p:spPr bwMode="auto">
          <a:xfrm>
            <a:off x="3574121" y="5462588"/>
            <a:ext cx="80412" cy="431800"/>
          </a:xfrm>
          <a:custGeom>
            <a:avLst/>
            <a:gdLst>
              <a:gd name="T0" fmla="*/ 0 w 39"/>
              <a:gd name="T1" fmla="*/ 0 h 272"/>
              <a:gd name="T2" fmla="*/ 25 w 39"/>
              <a:gd name="T3" fmla="*/ 53 h 272"/>
              <a:gd name="T4" fmla="*/ 34 w 39"/>
              <a:gd name="T5" fmla="*/ 95 h 272"/>
              <a:gd name="T6" fmla="*/ 38 w 39"/>
              <a:gd name="T7" fmla="*/ 194 h 272"/>
              <a:gd name="T8" fmla="*/ 34 w 39"/>
              <a:gd name="T9" fmla="*/ 255 h 272"/>
              <a:gd name="T10" fmla="*/ 32 w 39"/>
              <a:gd name="T11" fmla="*/ 271 h 2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9"/>
              <a:gd name="T19" fmla="*/ 0 h 272"/>
              <a:gd name="T20" fmla="*/ 39 w 39"/>
              <a:gd name="T21" fmla="*/ 272 h 2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9" h="272">
                <a:moveTo>
                  <a:pt x="0" y="0"/>
                </a:moveTo>
                <a:lnTo>
                  <a:pt x="25" y="53"/>
                </a:lnTo>
                <a:lnTo>
                  <a:pt x="34" y="95"/>
                </a:lnTo>
                <a:lnTo>
                  <a:pt x="38" y="194"/>
                </a:lnTo>
                <a:lnTo>
                  <a:pt x="34" y="255"/>
                </a:lnTo>
                <a:lnTo>
                  <a:pt x="32" y="27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46" name="Freeform 213"/>
          <p:cNvSpPr>
            <a:spLocks/>
          </p:cNvSpPr>
          <p:nvPr/>
        </p:nvSpPr>
        <p:spPr bwMode="auto">
          <a:xfrm>
            <a:off x="3292675" y="5556250"/>
            <a:ext cx="67716" cy="509588"/>
          </a:xfrm>
          <a:custGeom>
            <a:avLst/>
            <a:gdLst>
              <a:gd name="T0" fmla="*/ 0 w 34"/>
              <a:gd name="T1" fmla="*/ 0 h 321"/>
              <a:gd name="T2" fmla="*/ 24 w 34"/>
              <a:gd name="T3" fmla="*/ 39 h 321"/>
              <a:gd name="T4" fmla="*/ 33 w 34"/>
              <a:gd name="T5" fmla="*/ 94 h 321"/>
              <a:gd name="T6" fmla="*/ 30 w 34"/>
              <a:gd name="T7" fmla="*/ 174 h 321"/>
              <a:gd name="T8" fmla="*/ 29 w 34"/>
              <a:gd name="T9" fmla="*/ 207 h 321"/>
              <a:gd name="T10" fmla="*/ 24 w 34"/>
              <a:gd name="T11" fmla="*/ 244 h 321"/>
              <a:gd name="T12" fmla="*/ 17 w 34"/>
              <a:gd name="T13" fmla="*/ 276 h 321"/>
              <a:gd name="T14" fmla="*/ 11 w 34"/>
              <a:gd name="T15" fmla="*/ 300 h 321"/>
              <a:gd name="T16" fmla="*/ 3 w 34"/>
              <a:gd name="T17" fmla="*/ 320 h 3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"/>
              <a:gd name="T28" fmla="*/ 0 h 321"/>
              <a:gd name="T29" fmla="*/ 34 w 34"/>
              <a:gd name="T30" fmla="*/ 321 h 3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" h="321">
                <a:moveTo>
                  <a:pt x="0" y="0"/>
                </a:moveTo>
                <a:lnTo>
                  <a:pt x="24" y="39"/>
                </a:lnTo>
                <a:lnTo>
                  <a:pt x="33" y="94"/>
                </a:lnTo>
                <a:lnTo>
                  <a:pt x="30" y="174"/>
                </a:lnTo>
                <a:lnTo>
                  <a:pt x="29" y="207"/>
                </a:lnTo>
                <a:lnTo>
                  <a:pt x="24" y="244"/>
                </a:lnTo>
                <a:lnTo>
                  <a:pt x="17" y="276"/>
                </a:lnTo>
                <a:lnTo>
                  <a:pt x="11" y="300"/>
                </a:lnTo>
                <a:lnTo>
                  <a:pt x="3" y="32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47" name="Freeform 214"/>
          <p:cNvSpPr>
            <a:spLocks/>
          </p:cNvSpPr>
          <p:nvPr/>
        </p:nvSpPr>
        <p:spPr bwMode="auto">
          <a:xfrm>
            <a:off x="3751874" y="5422901"/>
            <a:ext cx="74063" cy="225425"/>
          </a:xfrm>
          <a:custGeom>
            <a:avLst/>
            <a:gdLst>
              <a:gd name="T0" fmla="*/ 0 w 37"/>
              <a:gd name="T1" fmla="*/ 0 h 142"/>
              <a:gd name="T2" fmla="*/ 24 w 37"/>
              <a:gd name="T3" fmla="*/ 51 h 142"/>
              <a:gd name="T4" fmla="*/ 30 w 37"/>
              <a:gd name="T5" fmla="*/ 96 h 142"/>
              <a:gd name="T6" fmla="*/ 36 w 37"/>
              <a:gd name="T7" fmla="*/ 141 h 142"/>
              <a:gd name="T8" fmla="*/ 0 60000 65536"/>
              <a:gd name="T9" fmla="*/ 0 60000 65536"/>
              <a:gd name="T10" fmla="*/ 0 60000 65536"/>
              <a:gd name="T11" fmla="*/ 0 60000 65536"/>
              <a:gd name="T12" fmla="*/ 0 w 37"/>
              <a:gd name="T13" fmla="*/ 0 h 142"/>
              <a:gd name="T14" fmla="*/ 37 w 37"/>
              <a:gd name="T15" fmla="*/ 142 h 1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" h="142">
                <a:moveTo>
                  <a:pt x="0" y="0"/>
                </a:moveTo>
                <a:lnTo>
                  <a:pt x="24" y="51"/>
                </a:lnTo>
                <a:lnTo>
                  <a:pt x="30" y="96"/>
                </a:lnTo>
                <a:lnTo>
                  <a:pt x="36" y="14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48" name="Freeform 215"/>
          <p:cNvSpPr>
            <a:spLocks/>
          </p:cNvSpPr>
          <p:nvPr/>
        </p:nvSpPr>
        <p:spPr bwMode="auto">
          <a:xfrm>
            <a:off x="3239774" y="5594350"/>
            <a:ext cx="579816" cy="230188"/>
          </a:xfrm>
          <a:custGeom>
            <a:avLst/>
            <a:gdLst>
              <a:gd name="T0" fmla="*/ 0 w 285"/>
              <a:gd name="T1" fmla="*/ 144 h 145"/>
              <a:gd name="T2" fmla="*/ 140 w 285"/>
              <a:gd name="T3" fmla="*/ 80 h 145"/>
              <a:gd name="T4" fmla="*/ 242 w 285"/>
              <a:gd name="T5" fmla="*/ 28 h 145"/>
              <a:gd name="T6" fmla="*/ 284 w 285"/>
              <a:gd name="T7" fmla="*/ 0 h 145"/>
              <a:gd name="T8" fmla="*/ 0 60000 65536"/>
              <a:gd name="T9" fmla="*/ 0 60000 65536"/>
              <a:gd name="T10" fmla="*/ 0 60000 65536"/>
              <a:gd name="T11" fmla="*/ 0 60000 65536"/>
              <a:gd name="T12" fmla="*/ 0 w 285"/>
              <a:gd name="T13" fmla="*/ 0 h 145"/>
              <a:gd name="T14" fmla="*/ 285 w 285"/>
              <a:gd name="T15" fmla="*/ 145 h 1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5" h="145">
                <a:moveTo>
                  <a:pt x="0" y="144"/>
                </a:moveTo>
                <a:lnTo>
                  <a:pt x="140" y="80"/>
                </a:lnTo>
                <a:lnTo>
                  <a:pt x="242" y="28"/>
                </a:lnTo>
                <a:lnTo>
                  <a:pt x="284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49" name="Freeform 216"/>
          <p:cNvSpPr>
            <a:spLocks/>
          </p:cNvSpPr>
          <p:nvPr/>
        </p:nvSpPr>
        <p:spPr bwMode="auto">
          <a:xfrm>
            <a:off x="852796" y="5862639"/>
            <a:ext cx="385133" cy="52387"/>
          </a:xfrm>
          <a:custGeom>
            <a:avLst/>
            <a:gdLst>
              <a:gd name="T0" fmla="*/ 0 w 189"/>
              <a:gd name="T1" fmla="*/ 14 h 33"/>
              <a:gd name="T2" fmla="*/ 20 w 189"/>
              <a:gd name="T3" fmla="*/ 0 h 33"/>
              <a:gd name="T4" fmla="*/ 188 w 189"/>
              <a:gd name="T5" fmla="*/ 17 h 33"/>
              <a:gd name="T6" fmla="*/ 188 w 189"/>
              <a:gd name="T7" fmla="*/ 32 h 33"/>
              <a:gd name="T8" fmla="*/ 0 w 189"/>
              <a:gd name="T9" fmla="*/ 14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9"/>
              <a:gd name="T16" fmla="*/ 0 h 33"/>
              <a:gd name="T17" fmla="*/ 189 w 189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9" h="33">
                <a:moveTo>
                  <a:pt x="0" y="14"/>
                </a:moveTo>
                <a:lnTo>
                  <a:pt x="20" y="0"/>
                </a:lnTo>
                <a:lnTo>
                  <a:pt x="188" y="17"/>
                </a:lnTo>
                <a:lnTo>
                  <a:pt x="188" y="32"/>
                </a:lnTo>
                <a:lnTo>
                  <a:pt x="0" y="14"/>
                </a:lnTo>
              </a:path>
            </a:pathLst>
          </a:custGeom>
          <a:solidFill>
            <a:srgbClr val="FF0033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50" name="Freeform 217"/>
          <p:cNvSpPr>
            <a:spLocks/>
          </p:cNvSpPr>
          <p:nvPr/>
        </p:nvSpPr>
        <p:spPr bwMode="auto">
          <a:xfrm>
            <a:off x="840099" y="5884864"/>
            <a:ext cx="402062" cy="122237"/>
          </a:xfrm>
          <a:custGeom>
            <a:avLst/>
            <a:gdLst>
              <a:gd name="T0" fmla="*/ 5 w 196"/>
              <a:gd name="T1" fmla="*/ 0 h 77"/>
              <a:gd name="T2" fmla="*/ 195 w 196"/>
              <a:gd name="T3" fmla="*/ 18 h 77"/>
              <a:gd name="T4" fmla="*/ 195 w 196"/>
              <a:gd name="T5" fmla="*/ 76 h 77"/>
              <a:gd name="T6" fmla="*/ 0 w 196"/>
              <a:gd name="T7" fmla="*/ 47 h 77"/>
              <a:gd name="T8" fmla="*/ 5 w 196"/>
              <a:gd name="T9" fmla="*/ 0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6"/>
              <a:gd name="T16" fmla="*/ 0 h 77"/>
              <a:gd name="T17" fmla="*/ 196 w 196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6" h="77">
                <a:moveTo>
                  <a:pt x="5" y="0"/>
                </a:moveTo>
                <a:lnTo>
                  <a:pt x="195" y="18"/>
                </a:lnTo>
                <a:lnTo>
                  <a:pt x="195" y="76"/>
                </a:lnTo>
                <a:lnTo>
                  <a:pt x="0" y="47"/>
                </a:lnTo>
                <a:lnTo>
                  <a:pt x="5" y="0"/>
                </a:lnTo>
              </a:path>
            </a:pathLst>
          </a:custGeom>
          <a:solidFill>
            <a:srgbClr val="FF0033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51" name="Freeform 218"/>
          <p:cNvSpPr>
            <a:spLocks/>
          </p:cNvSpPr>
          <p:nvPr/>
        </p:nvSpPr>
        <p:spPr bwMode="auto">
          <a:xfrm>
            <a:off x="852796" y="5735638"/>
            <a:ext cx="385133" cy="158750"/>
          </a:xfrm>
          <a:custGeom>
            <a:avLst/>
            <a:gdLst>
              <a:gd name="T0" fmla="*/ 16 w 189"/>
              <a:gd name="T1" fmla="*/ 0 h 100"/>
              <a:gd name="T2" fmla="*/ 0 w 189"/>
              <a:gd name="T3" fmla="*/ 96 h 100"/>
              <a:gd name="T4" fmla="*/ 21 w 189"/>
              <a:gd name="T5" fmla="*/ 81 h 100"/>
              <a:gd name="T6" fmla="*/ 188 w 189"/>
              <a:gd name="T7" fmla="*/ 99 h 100"/>
              <a:gd name="T8" fmla="*/ 188 w 189"/>
              <a:gd name="T9" fmla="*/ 12 h 100"/>
              <a:gd name="T10" fmla="*/ 16 w 189"/>
              <a:gd name="T11" fmla="*/ 0 h 1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9"/>
              <a:gd name="T19" fmla="*/ 0 h 100"/>
              <a:gd name="T20" fmla="*/ 189 w 189"/>
              <a:gd name="T21" fmla="*/ 100 h 1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9" h="100">
                <a:moveTo>
                  <a:pt x="16" y="0"/>
                </a:moveTo>
                <a:lnTo>
                  <a:pt x="0" y="96"/>
                </a:lnTo>
                <a:lnTo>
                  <a:pt x="21" y="81"/>
                </a:lnTo>
                <a:lnTo>
                  <a:pt x="188" y="99"/>
                </a:lnTo>
                <a:lnTo>
                  <a:pt x="188" y="12"/>
                </a:lnTo>
                <a:lnTo>
                  <a:pt x="16" y="0"/>
                </a:lnTo>
              </a:path>
            </a:pathLst>
          </a:custGeom>
          <a:solidFill>
            <a:srgbClr val="FF0033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52" name="Freeform 219"/>
          <p:cNvSpPr>
            <a:spLocks/>
          </p:cNvSpPr>
          <p:nvPr/>
        </p:nvSpPr>
        <p:spPr bwMode="auto">
          <a:xfrm>
            <a:off x="787195" y="5457826"/>
            <a:ext cx="2490669" cy="620713"/>
          </a:xfrm>
          <a:custGeom>
            <a:avLst/>
            <a:gdLst>
              <a:gd name="T0" fmla="*/ 434 w 1221"/>
              <a:gd name="T1" fmla="*/ 3 h 391"/>
              <a:gd name="T2" fmla="*/ 563 w 1221"/>
              <a:gd name="T3" fmla="*/ 0 h 391"/>
              <a:gd name="T4" fmla="*/ 708 w 1221"/>
              <a:gd name="T5" fmla="*/ 0 h 391"/>
              <a:gd name="T6" fmla="*/ 905 w 1221"/>
              <a:gd name="T7" fmla="*/ 11 h 391"/>
              <a:gd name="T8" fmla="*/ 1066 w 1221"/>
              <a:gd name="T9" fmla="*/ 22 h 391"/>
              <a:gd name="T10" fmla="*/ 1213 w 1221"/>
              <a:gd name="T11" fmla="*/ 55 h 391"/>
              <a:gd name="T12" fmla="*/ 1220 w 1221"/>
              <a:gd name="T13" fmla="*/ 66 h 391"/>
              <a:gd name="T14" fmla="*/ 1153 w 1221"/>
              <a:gd name="T15" fmla="*/ 94 h 391"/>
              <a:gd name="T16" fmla="*/ 1114 w 1221"/>
              <a:gd name="T17" fmla="*/ 113 h 391"/>
              <a:gd name="T18" fmla="*/ 1080 w 1221"/>
              <a:gd name="T19" fmla="*/ 134 h 391"/>
              <a:gd name="T20" fmla="*/ 1049 w 1221"/>
              <a:gd name="T21" fmla="*/ 153 h 391"/>
              <a:gd name="T22" fmla="*/ 1014 w 1221"/>
              <a:gd name="T23" fmla="*/ 177 h 391"/>
              <a:gd name="T24" fmla="*/ 982 w 1221"/>
              <a:gd name="T25" fmla="*/ 199 h 391"/>
              <a:gd name="T26" fmla="*/ 966 w 1221"/>
              <a:gd name="T27" fmla="*/ 215 h 391"/>
              <a:gd name="T28" fmla="*/ 957 w 1221"/>
              <a:gd name="T29" fmla="*/ 227 h 391"/>
              <a:gd name="T30" fmla="*/ 953 w 1221"/>
              <a:gd name="T31" fmla="*/ 242 h 391"/>
              <a:gd name="T32" fmla="*/ 716 w 1221"/>
              <a:gd name="T33" fmla="*/ 232 h 391"/>
              <a:gd name="T34" fmla="*/ 712 w 1221"/>
              <a:gd name="T35" fmla="*/ 272 h 391"/>
              <a:gd name="T36" fmla="*/ 708 w 1221"/>
              <a:gd name="T37" fmla="*/ 335 h 391"/>
              <a:gd name="T38" fmla="*/ 705 w 1221"/>
              <a:gd name="T39" fmla="*/ 390 h 391"/>
              <a:gd name="T40" fmla="*/ 670 w 1221"/>
              <a:gd name="T41" fmla="*/ 387 h 391"/>
              <a:gd name="T42" fmla="*/ 434 w 1221"/>
              <a:gd name="T43" fmla="*/ 365 h 391"/>
              <a:gd name="T44" fmla="*/ 350 w 1221"/>
              <a:gd name="T45" fmla="*/ 359 h 391"/>
              <a:gd name="T46" fmla="*/ 219 w 1221"/>
              <a:gd name="T47" fmla="*/ 341 h 391"/>
              <a:gd name="T48" fmla="*/ 220 w 1221"/>
              <a:gd name="T49" fmla="*/ 187 h 391"/>
              <a:gd name="T50" fmla="*/ 45 w 1221"/>
              <a:gd name="T51" fmla="*/ 174 h 391"/>
              <a:gd name="T52" fmla="*/ 32 w 1221"/>
              <a:gd name="T53" fmla="*/ 278 h 391"/>
              <a:gd name="T54" fmla="*/ 28 w 1221"/>
              <a:gd name="T55" fmla="*/ 315 h 391"/>
              <a:gd name="T56" fmla="*/ 0 w 1221"/>
              <a:gd name="T57" fmla="*/ 311 h 391"/>
              <a:gd name="T58" fmla="*/ 10 w 1221"/>
              <a:gd name="T59" fmla="*/ 246 h 391"/>
              <a:gd name="T60" fmla="*/ 21 w 1221"/>
              <a:gd name="T61" fmla="*/ 192 h 391"/>
              <a:gd name="T62" fmla="*/ 32 w 1221"/>
              <a:gd name="T63" fmla="*/ 159 h 391"/>
              <a:gd name="T64" fmla="*/ 38 w 1221"/>
              <a:gd name="T65" fmla="*/ 144 h 391"/>
              <a:gd name="T66" fmla="*/ 60 w 1221"/>
              <a:gd name="T67" fmla="*/ 127 h 391"/>
              <a:gd name="T68" fmla="*/ 108 w 1221"/>
              <a:gd name="T69" fmla="*/ 112 h 391"/>
              <a:gd name="T70" fmla="*/ 434 w 1221"/>
              <a:gd name="T71" fmla="*/ 3 h 39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221"/>
              <a:gd name="T109" fmla="*/ 0 h 391"/>
              <a:gd name="T110" fmla="*/ 1221 w 1221"/>
              <a:gd name="T111" fmla="*/ 391 h 39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221" h="391">
                <a:moveTo>
                  <a:pt x="434" y="3"/>
                </a:moveTo>
                <a:lnTo>
                  <a:pt x="563" y="0"/>
                </a:lnTo>
                <a:lnTo>
                  <a:pt x="708" y="0"/>
                </a:lnTo>
                <a:lnTo>
                  <a:pt x="905" y="11"/>
                </a:lnTo>
                <a:lnTo>
                  <a:pt x="1066" y="22"/>
                </a:lnTo>
                <a:lnTo>
                  <a:pt x="1213" y="55"/>
                </a:lnTo>
                <a:lnTo>
                  <a:pt x="1220" y="66"/>
                </a:lnTo>
                <a:lnTo>
                  <a:pt x="1153" y="94"/>
                </a:lnTo>
                <a:lnTo>
                  <a:pt x="1114" y="113"/>
                </a:lnTo>
                <a:lnTo>
                  <a:pt x="1080" y="134"/>
                </a:lnTo>
                <a:lnTo>
                  <a:pt x="1049" y="153"/>
                </a:lnTo>
                <a:lnTo>
                  <a:pt x="1014" y="177"/>
                </a:lnTo>
                <a:lnTo>
                  <a:pt x="982" y="199"/>
                </a:lnTo>
                <a:lnTo>
                  <a:pt x="966" y="215"/>
                </a:lnTo>
                <a:lnTo>
                  <a:pt x="957" y="227"/>
                </a:lnTo>
                <a:lnTo>
                  <a:pt x="953" y="242"/>
                </a:lnTo>
                <a:lnTo>
                  <a:pt x="716" y="232"/>
                </a:lnTo>
                <a:lnTo>
                  <a:pt x="712" y="272"/>
                </a:lnTo>
                <a:lnTo>
                  <a:pt x="708" y="335"/>
                </a:lnTo>
                <a:lnTo>
                  <a:pt x="705" y="390"/>
                </a:lnTo>
                <a:lnTo>
                  <a:pt x="670" y="387"/>
                </a:lnTo>
                <a:lnTo>
                  <a:pt x="434" y="365"/>
                </a:lnTo>
                <a:lnTo>
                  <a:pt x="350" y="359"/>
                </a:lnTo>
                <a:lnTo>
                  <a:pt x="219" y="341"/>
                </a:lnTo>
                <a:lnTo>
                  <a:pt x="220" y="187"/>
                </a:lnTo>
                <a:lnTo>
                  <a:pt x="45" y="174"/>
                </a:lnTo>
                <a:lnTo>
                  <a:pt x="32" y="278"/>
                </a:lnTo>
                <a:lnTo>
                  <a:pt x="28" y="315"/>
                </a:lnTo>
                <a:lnTo>
                  <a:pt x="0" y="311"/>
                </a:lnTo>
                <a:lnTo>
                  <a:pt x="10" y="246"/>
                </a:lnTo>
                <a:lnTo>
                  <a:pt x="21" y="192"/>
                </a:lnTo>
                <a:lnTo>
                  <a:pt x="32" y="159"/>
                </a:lnTo>
                <a:lnTo>
                  <a:pt x="38" y="144"/>
                </a:lnTo>
                <a:lnTo>
                  <a:pt x="60" y="127"/>
                </a:lnTo>
                <a:lnTo>
                  <a:pt x="108" y="112"/>
                </a:lnTo>
                <a:lnTo>
                  <a:pt x="434" y="3"/>
                </a:lnTo>
              </a:path>
            </a:pathLst>
          </a:custGeom>
          <a:solidFill>
            <a:srgbClr val="FF0033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53" name="Freeform 220"/>
          <p:cNvSpPr>
            <a:spLocks/>
          </p:cNvSpPr>
          <p:nvPr/>
        </p:nvSpPr>
        <p:spPr bwMode="auto">
          <a:xfrm>
            <a:off x="1244276" y="5702300"/>
            <a:ext cx="1007271" cy="381000"/>
          </a:xfrm>
          <a:custGeom>
            <a:avLst/>
            <a:gdLst>
              <a:gd name="T0" fmla="*/ 14 w 494"/>
              <a:gd name="T1" fmla="*/ 9 h 240"/>
              <a:gd name="T2" fmla="*/ 37 w 494"/>
              <a:gd name="T3" fmla="*/ 0 h 240"/>
              <a:gd name="T4" fmla="*/ 139 w 494"/>
              <a:gd name="T5" fmla="*/ 6 h 240"/>
              <a:gd name="T6" fmla="*/ 271 w 494"/>
              <a:gd name="T7" fmla="*/ 21 h 240"/>
              <a:gd name="T8" fmla="*/ 401 w 494"/>
              <a:gd name="T9" fmla="*/ 30 h 240"/>
              <a:gd name="T10" fmla="*/ 468 w 494"/>
              <a:gd name="T11" fmla="*/ 34 h 240"/>
              <a:gd name="T12" fmla="*/ 487 w 494"/>
              <a:gd name="T13" fmla="*/ 40 h 240"/>
              <a:gd name="T14" fmla="*/ 493 w 494"/>
              <a:gd name="T15" fmla="*/ 59 h 240"/>
              <a:gd name="T16" fmla="*/ 487 w 494"/>
              <a:gd name="T17" fmla="*/ 117 h 240"/>
              <a:gd name="T18" fmla="*/ 483 w 494"/>
              <a:gd name="T19" fmla="*/ 172 h 240"/>
              <a:gd name="T20" fmla="*/ 480 w 494"/>
              <a:gd name="T21" fmla="*/ 215 h 240"/>
              <a:gd name="T22" fmla="*/ 477 w 494"/>
              <a:gd name="T23" fmla="*/ 227 h 240"/>
              <a:gd name="T24" fmla="*/ 474 w 494"/>
              <a:gd name="T25" fmla="*/ 233 h 240"/>
              <a:gd name="T26" fmla="*/ 456 w 494"/>
              <a:gd name="T27" fmla="*/ 239 h 240"/>
              <a:gd name="T28" fmla="*/ 197 w 494"/>
              <a:gd name="T29" fmla="*/ 224 h 240"/>
              <a:gd name="T30" fmla="*/ 142 w 494"/>
              <a:gd name="T31" fmla="*/ 218 h 240"/>
              <a:gd name="T32" fmla="*/ 0 w 494"/>
              <a:gd name="T33" fmla="*/ 203 h 240"/>
              <a:gd name="T34" fmla="*/ 0 w 494"/>
              <a:gd name="T35" fmla="*/ 191 h 240"/>
              <a:gd name="T36" fmla="*/ 0 w 494"/>
              <a:gd name="T37" fmla="*/ 49 h 240"/>
              <a:gd name="T38" fmla="*/ 4 w 494"/>
              <a:gd name="T39" fmla="*/ 24 h 240"/>
              <a:gd name="T40" fmla="*/ 14 w 494"/>
              <a:gd name="T41" fmla="*/ 9 h 24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94"/>
              <a:gd name="T64" fmla="*/ 0 h 240"/>
              <a:gd name="T65" fmla="*/ 494 w 494"/>
              <a:gd name="T66" fmla="*/ 240 h 24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94" h="240">
                <a:moveTo>
                  <a:pt x="14" y="9"/>
                </a:moveTo>
                <a:lnTo>
                  <a:pt x="37" y="0"/>
                </a:lnTo>
                <a:lnTo>
                  <a:pt x="139" y="6"/>
                </a:lnTo>
                <a:lnTo>
                  <a:pt x="271" y="21"/>
                </a:lnTo>
                <a:lnTo>
                  <a:pt x="401" y="30"/>
                </a:lnTo>
                <a:lnTo>
                  <a:pt x="468" y="34"/>
                </a:lnTo>
                <a:lnTo>
                  <a:pt x="487" y="40"/>
                </a:lnTo>
                <a:lnTo>
                  <a:pt x="493" y="59"/>
                </a:lnTo>
                <a:lnTo>
                  <a:pt x="487" y="117"/>
                </a:lnTo>
                <a:lnTo>
                  <a:pt x="483" y="172"/>
                </a:lnTo>
                <a:lnTo>
                  <a:pt x="480" y="215"/>
                </a:lnTo>
                <a:lnTo>
                  <a:pt x="477" y="227"/>
                </a:lnTo>
                <a:lnTo>
                  <a:pt x="474" y="233"/>
                </a:lnTo>
                <a:lnTo>
                  <a:pt x="456" y="239"/>
                </a:lnTo>
                <a:lnTo>
                  <a:pt x="197" y="224"/>
                </a:lnTo>
                <a:lnTo>
                  <a:pt x="142" y="218"/>
                </a:lnTo>
                <a:lnTo>
                  <a:pt x="0" y="203"/>
                </a:lnTo>
                <a:lnTo>
                  <a:pt x="0" y="191"/>
                </a:lnTo>
                <a:lnTo>
                  <a:pt x="0" y="49"/>
                </a:lnTo>
                <a:lnTo>
                  <a:pt x="4" y="24"/>
                </a:lnTo>
                <a:lnTo>
                  <a:pt x="14" y="9"/>
                </a:lnTo>
              </a:path>
            </a:pathLst>
          </a:custGeom>
          <a:solidFill>
            <a:srgbClr val="FF0033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54" name="Freeform 221"/>
          <p:cNvSpPr>
            <a:spLocks/>
          </p:cNvSpPr>
          <p:nvPr/>
        </p:nvSpPr>
        <p:spPr bwMode="auto">
          <a:xfrm>
            <a:off x="1276019" y="5467351"/>
            <a:ext cx="687737" cy="246063"/>
          </a:xfrm>
          <a:custGeom>
            <a:avLst/>
            <a:gdLst>
              <a:gd name="T0" fmla="*/ 336 w 337"/>
              <a:gd name="T1" fmla="*/ 0 h 155"/>
              <a:gd name="T2" fmla="*/ 191 w 337"/>
              <a:gd name="T3" fmla="*/ 56 h 155"/>
              <a:gd name="T4" fmla="*/ 95 w 337"/>
              <a:gd name="T5" fmla="*/ 92 h 155"/>
              <a:gd name="T6" fmla="*/ 40 w 337"/>
              <a:gd name="T7" fmla="*/ 120 h 155"/>
              <a:gd name="T8" fmla="*/ 12 w 337"/>
              <a:gd name="T9" fmla="*/ 138 h 155"/>
              <a:gd name="T10" fmla="*/ 0 w 337"/>
              <a:gd name="T11" fmla="*/ 154 h 1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7"/>
              <a:gd name="T19" fmla="*/ 0 h 155"/>
              <a:gd name="T20" fmla="*/ 337 w 337"/>
              <a:gd name="T21" fmla="*/ 155 h 1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7" h="155">
                <a:moveTo>
                  <a:pt x="336" y="0"/>
                </a:moveTo>
                <a:lnTo>
                  <a:pt x="191" y="56"/>
                </a:lnTo>
                <a:lnTo>
                  <a:pt x="95" y="92"/>
                </a:lnTo>
                <a:lnTo>
                  <a:pt x="40" y="120"/>
                </a:lnTo>
                <a:lnTo>
                  <a:pt x="12" y="138"/>
                </a:lnTo>
                <a:lnTo>
                  <a:pt x="0" y="15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55" name="Freeform 222"/>
          <p:cNvSpPr>
            <a:spLocks/>
          </p:cNvSpPr>
          <p:nvPr/>
        </p:nvSpPr>
        <p:spPr bwMode="auto">
          <a:xfrm>
            <a:off x="1726751" y="5473701"/>
            <a:ext cx="615790" cy="258763"/>
          </a:xfrm>
          <a:custGeom>
            <a:avLst/>
            <a:gdLst>
              <a:gd name="T0" fmla="*/ 299 w 300"/>
              <a:gd name="T1" fmla="*/ 0 h 163"/>
              <a:gd name="T2" fmla="*/ 145 w 300"/>
              <a:gd name="T3" fmla="*/ 64 h 163"/>
              <a:gd name="T4" fmla="*/ 53 w 300"/>
              <a:gd name="T5" fmla="*/ 107 h 163"/>
              <a:gd name="T6" fmla="*/ 16 w 300"/>
              <a:gd name="T7" fmla="*/ 128 h 163"/>
              <a:gd name="T8" fmla="*/ 0 w 300"/>
              <a:gd name="T9" fmla="*/ 147 h 163"/>
              <a:gd name="T10" fmla="*/ 0 w 300"/>
              <a:gd name="T11" fmla="*/ 162 h 163"/>
              <a:gd name="T12" fmla="*/ 19 w 300"/>
              <a:gd name="T13" fmla="*/ 162 h 163"/>
              <a:gd name="T14" fmla="*/ 25 w 300"/>
              <a:gd name="T15" fmla="*/ 144 h 163"/>
              <a:gd name="T16" fmla="*/ 46 w 300"/>
              <a:gd name="T17" fmla="*/ 128 h 163"/>
              <a:gd name="T18" fmla="*/ 83 w 300"/>
              <a:gd name="T19" fmla="*/ 110 h 163"/>
              <a:gd name="T20" fmla="*/ 299 w 300"/>
              <a:gd name="T21" fmla="*/ 0 h 16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00"/>
              <a:gd name="T34" fmla="*/ 0 h 163"/>
              <a:gd name="T35" fmla="*/ 300 w 300"/>
              <a:gd name="T36" fmla="*/ 163 h 16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00" h="163">
                <a:moveTo>
                  <a:pt x="299" y="0"/>
                </a:moveTo>
                <a:lnTo>
                  <a:pt x="145" y="64"/>
                </a:lnTo>
                <a:lnTo>
                  <a:pt x="53" y="107"/>
                </a:lnTo>
                <a:lnTo>
                  <a:pt x="16" y="128"/>
                </a:lnTo>
                <a:lnTo>
                  <a:pt x="0" y="147"/>
                </a:lnTo>
                <a:lnTo>
                  <a:pt x="0" y="162"/>
                </a:lnTo>
                <a:lnTo>
                  <a:pt x="19" y="162"/>
                </a:lnTo>
                <a:lnTo>
                  <a:pt x="25" y="144"/>
                </a:lnTo>
                <a:lnTo>
                  <a:pt x="46" y="128"/>
                </a:lnTo>
                <a:lnTo>
                  <a:pt x="83" y="110"/>
                </a:lnTo>
                <a:lnTo>
                  <a:pt x="299" y="0"/>
                </a:lnTo>
              </a:path>
            </a:pathLst>
          </a:custGeom>
          <a:solidFill>
            <a:srgbClr val="FF0033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56" name="Freeform 223"/>
          <p:cNvSpPr>
            <a:spLocks/>
          </p:cNvSpPr>
          <p:nvPr/>
        </p:nvSpPr>
        <p:spPr bwMode="auto">
          <a:xfrm>
            <a:off x="2243083" y="5507039"/>
            <a:ext cx="636951" cy="371475"/>
          </a:xfrm>
          <a:custGeom>
            <a:avLst/>
            <a:gdLst>
              <a:gd name="T0" fmla="*/ 311 w 312"/>
              <a:gd name="T1" fmla="*/ 0 h 234"/>
              <a:gd name="T2" fmla="*/ 166 w 312"/>
              <a:gd name="T3" fmla="*/ 77 h 234"/>
              <a:gd name="T4" fmla="*/ 100 w 312"/>
              <a:gd name="T5" fmla="*/ 113 h 234"/>
              <a:gd name="T6" fmla="*/ 75 w 312"/>
              <a:gd name="T7" fmla="*/ 125 h 234"/>
              <a:gd name="T8" fmla="*/ 54 w 312"/>
              <a:gd name="T9" fmla="*/ 140 h 234"/>
              <a:gd name="T10" fmla="*/ 35 w 312"/>
              <a:gd name="T11" fmla="*/ 153 h 234"/>
              <a:gd name="T12" fmla="*/ 21 w 312"/>
              <a:gd name="T13" fmla="*/ 166 h 234"/>
              <a:gd name="T14" fmla="*/ 14 w 312"/>
              <a:gd name="T15" fmla="*/ 186 h 234"/>
              <a:gd name="T16" fmla="*/ 6 w 312"/>
              <a:gd name="T17" fmla="*/ 212 h 234"/>
              <a:gd name="T18" fmla="*/ 3 w 312"/>
              <a:gd name="T19" fmla="*/ 233 h 234"/>
              <a:gd name="T20" fmla="*/ 0 w 312"/>
              <a:gd name="T21" fmla="*/ 157 h 234"/>
              <a:gd name="T22" fmla="*/ 9 w 312"/>
              <a:gd name="T23" fmla="*/ 147 h 234"/>
              <a:gd name="T24" fmla="*/ 20 w 312"/>
              <a:gd name="T25" fmla="*/ 138 h 234"/>
              <a:gd name="T26" fmla="*/ 37 w 312"/>
              <a:gd name="T27" fmla="*/ 124 h 234"/>
              <a:gd name="T28" fmla="*/ 65 w 312"/>
              <a:gd name="T29" fmla="*/ 107 h 234"/>
              <a:gd name="T30" fmla="*/ 102 w 312"/>
              <a:gd name="T31" fmla="*/ 92 h 234"/>
              <a:gd name="T32" fmla="*/ 311 w 312"/>
              <a:gd name="T33" fmla="*/ 0 h 2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12"/>
              <a:gd name="T52" fmla="*/ 0 h 234"/>
              <a:gd name="T53" fmla="*/ 312 w 312"/>
              <a:gd name="T54" fmla="*/ 234 h 23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12" h="234">
                <a:moveTo>
                  <a:pt x="311" y="0"/>
                </a:moveTo>
                <a:lnTo>
                  <a:pt x="166" y="77"/>
                </a:lnTo>
                <a:lnTo>
                  <a:pt x="100" y="113"/>
                </a:lnTo>
                <a:lnTo>
                  <a:pt x="75" y="125"/>
                </a:lnTo>
                <a:lnTo>
                  <a:pt x="54" y="140"/>
                </a:lnTo>
                <a:lnTo>
                  <a:pt x="35" y="153"/>
                </a:lnTo>
                <a:lnTo>
                  <a:pt x="21" y="166"/>
                </a:lnTo>
                <a:lnTo>
                  <a:pt x="14" y="186"/>
                </a:lnTo>
                <a:lnTo>
                  <a:pt x="6" y="212"/>
                </a:lnTo>
                <a:lnTo>
                  <a:pt x="3" y="233"/>
                </a:lnTo>
                <a:lnTo>
                  <a:pt x="0" y="157"/>
                </a:lnTo>
                <a:lnTo>
                  <a:pt x="9" y="147"/>
                </a:lnTo>
                <a:lnTo>
                  <a:pt x="20" y="138"/>
                </a:lnTo>
                <a:lnTo>
                  <a:pt x="37" y="124"/>
                </a:lnTo>
                <a:lnTo>
                  <a:pt x="65" y="107"/>
                </a:lnTo>
                <a:lnTo>
                  <a:pt x="102" y="92"/>
                </a:lnTo>
                <a:lnTo>
                  <a:pt x="311" y="0"/>
                </a:lnTo>
              </a:path>
            </a:pathLst>
          </a:custGeom>
          <a:solidFill>
            <a:srgbClr val="FF0033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57" name="Freeform 224"/>
          <p:cNvSpPr>
            <a:spLocks/>
          </p:cNvSpPr>
          <p:nvPr/>
        </p:nvSpPr>
        <p:spPr bwMode="auto">
          <a:xfrm>
            <a:off x="1284483" y="5761039"/>
            <a:ext cx="926859" cy="314325"/>
          </a:xfrm>
          <a:custGeom>
            <a:avLst/>
            <a:gdLst>
              <a:gd name="T0" fmla="*/ 10 w 454"/>
              <a:gd name="T1" fmla="*/ 0 h 198"/>
              <a:gd name="T2" fmla="*/ 110 w 454"/>
              <a:gd name="T3" fmla="*/ 10 h 198"/>
              <a:gd name="T4" fmla="*/ 217 w 454"/>
              <a:gd name="T5" fmla="*/ 21 h 198"/>
              <a:gd name="T6" fmla="*/ 324 w 454"/>
              <a:gd name="T7" fmla="*/ 30 h 198"/>
              <a:gd name="T8" fmla="*/ 409 w 454"/>
              <a:gd name="T9" fmla="*/ 34 h 198"/>
              <a:gd name="T10" fmla="*/ 444 w 454"/>
              <a:gd name="T11" fmla="*/ 36 h 198"/>
              <a:gd name="T12" fmla="*/ 451 w 454"/>
              <a:gd name="T13" fmla="*/ 46 h 198"/>
              <a:gd name="T14" fmla="*/ 453 w 454"/>
              <a:gd name="T15" fmla="*/ 59 h 198"/>
              <a:gd name="T16" fmla="*/ 453 w 454"/>
              <a:gd name="T17" fmla="*/ 131 h 198"/>
              <a:gd name="T18" fmla="*/ 451 w 454"/>
              <a:gd name="T19" fmla="*/ 173 h 198"/>
              <a:gd name="T20" fmla="*/ 450 w 454"/>
              <a:gd name="T21" fmla="*/ 197 h 198"/>
              <a:gd name="T22" fmla="*/ 425 w 454"/>
              <a:gd name="T23" fmla="*/ 196 h 198"/>
              <a:gd name="T24" fmla="*/ 408 w 454"/>
              <a:gd name="T25" fmla="*/ 194 h 198"/>
              <a:gd name="T26" fmla="*/ 373 w 454"/>
              <a:gd name="T27" fmla="*/ 194 h 198"/>
              <a:gd name="T28" fmla="*/ 273 w 454"/>
              <a:gd name="T29" fmla="*/ 183 h 198"/>
              <a:gd name="T30" fmla="*/ 188 w 454"/>
              <a:gd name="T31" fmla="*/ 177 h 198"/>
              <a:gd name="T32" fmla="*/ 99 w 454"/>
              <a:gd name="T33" fmla="*/ 168 h 198"/>
              <a:gd name="T34" fmla="*/ 8 w 454"/>
              <a:gd name="T35" fmla="*/ 155 h 198"/>
              <a:gd name="T36" fmla="*/ 0 w 454"/>
              <a:gd name="T37" fmla="*/ 152 h 198"/>
              <a:gd name="T38" fmla="*/ 0 w 454"/>
              <a:gd name="T39" fmla="*/ 118 h 198"/>
              <a:gd name="T40" fmla="*/ 0 w 454"/>
              <a:gd name="T41" fmla="*/ 58 h 198"/>
              <a:gd name="T42" fmla="*/ 0 w 454"/>
              <a:gd name="T43" fmla="*/ 21 h 198"/>
              <a:gd name="T44" fmla="*/ 2 w 454"/>
              <a:gd name="T45" fmla="*/ 7 h 198"/>
              <a:gd name="T46" fmla="*/ 10 w 454"/>
              <a:gd name="T47" fmla="*/ 0 h 19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54"/>
              <a:gd name="T73" fmla="*/ 0 h 198"/>
              <a:gd name="T74" fmla="*/ 454 w 454"/>
              <a:gd name="T75" fmla="*/ 198 h 19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54" h="198">
                <a:moveTo>
                  <a:pt x="10" y="0"/>
                </a:moveTo>
                <a:lnTo>
                  <a:pt x="110" y="10"/>
                </a:lnTo>
                <a:lnTo>
                  <a:pt x="217" y="21"/>
                </a:lnTo>
                <a:lnTo>
                  <a:pt x="324" y="30"/>
                </a:lnTo>
                <a:lnTo>
                  <a:pt x="409" y="34"/>
                </a:lnTo>
                <a:lnTo>
                  <a:pt x="444" y="36"/>
                </a:lnTo>
                <a:lnTo>
                  <a:pt x="451" y="46"/>
                </a:lnTo>
                <a:lnTo>
                  <a:pt x="453" y="59"/>
                </a:lnTo>
                <a:lnTo>
                  <a:pt x="453" y="131"/>
                </a:lnTo>
                <a:lnTo>
                  <a:pt x="451" y="173"/>
                </a:lnTo>
                <a:lnTo>
                  <a:pt x="450" y="197"/>
                </a:lnTo>
                <a:lnTo>
                  <a:pt x="425" y="196"/>
                </a:lnTo>
                <a:lnTo>
                  <a:pt x="408" y="194"/>
                </a:lnTo>
                <a:lnTo>
                  <a:pt x="373" y="194"/>
                </a:lnTo>
                <a:lnTo>
                  <a:pt x="273" y="183"/>
                </a:lnTo>
                <a:lnTo>
                  <a:pt x="188" y="177"/>
                </a:lnTo>
                <a:lnTo>
                  <a:pt x="99" y="168"/>
                </a:lnTo>
                <a:lnTo>
                  <a:pt x="8" y="155"/>
                </a:lnTo>
                <a:lnTo>
                  <a:pt x="0" y="152"/>
                </a:lnTo>
                <a:lnTo>
                  <a:pt x="0" y="118"/>
                </a:lnTo>
                <a:lnTo>
                  <a:pt x="0" y="58"/>
                </a:lnTo>
                <a:lnTo>
                  <a:pt x="0" y="21"/>
                </a:lnTo>
                <a:lnTo>
                  <a:pt x="2" y="7"/>
                </a:lnTo>
                <a:lnTo>
                  <a:pt x="10" y="0"/>
                </a:lnTo>
              </a:path>
            </a:pathLst>
          </a:custGeom>
          <a:solidFill>
            <a:srgbClr val="626262"/>
          </a:solidFill>
          <a:ln w="12700" cap="rnd" cmpd="sng">
            <a:solidFill>
              <a:srgbClr val="DFDFDF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58" name="Freeform 225"/>
          <p:cNvSpPr>
            <a:spLocks/>
          </p:cNvSpPr>
          <p:nvPr/>
        </p:nvSpPr>
        <p:spPr bwMode="auto">
          <a:xfrm>
            <a:off x="1288716" y="5881689"/>
            <a:ext cx="918394" cy="66675"/>
          </a:xfrm>
          <a:custGeom>
            <a:avLst/>
            <a:gdLst>
              <a:gd name="T0" fmla="*/ 0 w 449"/>
              <a:gd name="T1" fmla="*/ 0 h 42"/>
              <a:gd name="T2" fmla="*/ 89 w 449"/>
              <a:gd name="T3" fmla="*/ 10 h 42"/>
              <a:gd name="T4" fmla="*/ 183 w 449"/>
              <a:gd name="T5" fmla="*/ 20 h 42"/>
              <a:gd name="T6" fmla="*/ 283 w 449"/>
              <a:gd name="T7" fmla="*/ 29 h 42"/>
              <a:gd name="T8" fmla="*/ 388 w 449"/>
              <a:gd name="T9" fmla="*/ 38 h 42"/>
              <a:gd name="T10" fmla="*/ 448 w 449"/>
              <a:gd name="T11" fmla="*/ 41 h 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9"/>
              <a:gd name="T19" fmla="*/ 0 h 42"/>
              <a:gd name="T20" fmla="*/ 449 w 449"/>
              <a:gd name="T21" fmla="*/ 42 h 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9" h="42">
                <a:moveTo>
                  <a:pt x="0" y="0"/>
                </a:moveTo>
                <a:lnTo>
                  <a:pt x="89" y="10"/>
                </a:lnTo>
                <a:lnTo>
                  <a:pt x="183" y="20"/>
                </a:lnTo>
                <a:lnTo>
                  <a:pt x="283" y="29"/>
                </a:lnTo>
                <a:lnTo>
                  <a:pt x="388" y="38"/>
                </a:lnTo>
                <a:lnTo>
                  <a:pt x="448" y="41"/>
                </a:lnTo>
              </a:path>
            </a:pathLst>
          </a:custGeom>
          <a:noFill/>
          <a:ln w="12700" cap="rnd" cmpd="sng">
            <a:solidFill>
              <a:srgbClr val="DFDFDF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59" name="Line 226"/>
          <p:cNvSpPr>
            <a:spLocks noChangeShapeType="1"/>
          </p:cNvSpPr>
          <p:nvPr/>
        </p:nvSpPr>
        <p:spPr bwMode="auto">
          <a:xfrm>
            <a:off x="1386056" y="5776913"/>
            <a:ext cx="0" cy="24130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60" name="Line 227"/>
          <p:cNvSpPr>
            <a:spLocks noChangeShapeType="1"/>
          </p:cNvSpPr>
          <p:nvPr/>
        </p:nvSpPr>
        <p:spPr bwMode="auto">
          <a:xfrm>
            <a:off x="1491862" y="5781676"/>
            <a:ext cx="0" cy="252413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61" name="Line 228"/>
          <p:cNvSpPr>
            <a:spLocks noChangeShapeType="1"/>
          </p:cNvSpPr>
          <p:nvPr/>
        </p:nvSpPr>
        <p:spPr bwMode="auto">
          <a:xfrm>
            <a:off x="1589203" y="5797550"/>
            <a:ext cx="0" cy="236538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62" name="Line 229"/>
          <p:cNvSpPr>
            <a:spLocks noChangeShapeType="1"/>
          </p:cNvSpPr>
          <p:nvPr/>
        </p:nvSpPr>
        <p:spPr bwMode="auto">
          <a:xfrm>
            <a:off x="1695010" y="5807075"/>
            <a:ext cx="4232" cy="241300"/>
          </a:xfrm>
          <a:prstGeom prst="line">
            <a:avLst/>
          </a:prstGeom>
          <a:noFill/>
          <a:ln w="12700">
            <a:solidFill>
              <a:srgbClr val="DFDFD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63" name="Line 230"/>
          <p:cNvSpPr>
            <a:spLocks noChangeShapeType="1"/>
          </p:cNvSpPr>
          <p:nvPr/>
        </p:nvSpPr>
        <p:spPr bwMode="auto">
          <a:xfrm flipH="1">
            <a:off x="1813512" y="5811839"/>
            <a:ext cx="4232" cy="244475"/>
          </a:xfrm>
          <a:prstGeom prst="line">
            <a:avLst/>
          </a:prstGeom>
          <a:noFill/>
          <a:ln w="12700">
            <a:solidFill>
              <a:srgbClr val="DFDFD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64" name="Line 231"/>
          <p:cNvSpPr>
            <a:spLocks noChangeShapeType="1"/>
          </p:cNvSpPr>
          <p:nvPr/>
        </p:nvSpPr>
        <p:spPr bwMode="auto">
          <a:xfrm>
            <a:off x="1940479" y="5819775"/>
            <a:ext cx="0" cy="24130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65" name="Line 232"/>
          <p:cNvSpPr>
            <a:spLocks noChangeShapeType="1"/>
          </p:cNvSpPr>
          <p:nvPr/>
        </p:nvSpPr>
        <p:spPr bwMode="auto">
          <a:xfrm>
            <a:off x="2067445" y="5819776"/>
            <a:ext cx="0" cy="246063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66" name="Freeform 233"/>
          <p:cNvSpPr>
            <a:spLocks/>
          </p:cNvSpPr>
          <p:nvPr/>
        </p:nvSpPr>
        <p:spPr bwMode="auto">
          <a:xfrm>
            <a:off x="1295064" y="5824539"/>
            <a:ext cx="912046" cy="58737"/>
          </a:xfrm>
          <a:custGeom>
            <a:avLst/>
            <a:gdLst>
              <a:gd name="T0" fmla="*/ 0 w 446"/>
              <a:gd name="T1" fmla="*/ 0 h 37"/>
              <a:gd name="T2" fmla="*/ 91 w 446"/>
              <a:gd name="T3" fmla="*/ 8 h 37"/>
              <a:gd name="T4" fmla="*/ 214 w 446"/>
              <a:gd name="T5" fmla="*/ 21 h 37"/>
              <a:gd name="T6" fmla="*/ 308 w 446"/>
              <a:gd name="T7" fmla="*/ 28 h 37"/>
              <a:gd name="T8" fmla="*/ 398 w 446"/>
              <a:gd name="T9" fmla="*/ 34 h 37"/>
              <a:gd name="T10" fmla="*/ 445 w 446"/>
              <a:gd name="T11" fmla="*/ 36 h 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6"/>
              <a:gd name="T19" fmla="*/ 0 h 37"/>
              <a:gd name="T20" fmla="*/ 446 w 446"/>
              <a:gd name="T21" fmla="*/ 37 h 3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6" h="37">
                <a:moveTo>
                  <a:pt x="0" y="0"/>
                </a:moveTo>
                <a:lnTo>
                  <a:pt x="91" y="8"/>
                </a:lnTo>
                <a:lnTo>
                  <a:pt x="214" y="21"/>
                </a:lnTo>
                <a:lnTo>
                  <a:pt x="308" y="28"/>
                </a:lnTo>
                <a:lnTo>
                  <a:pt x="398" y="34"/>
                </a:lnTo>
                <a:lnTo>
                  <a:pt x="445" y="36"/>
                </a:lnTo>
              </a:path>
            </a:pathLst>
          </a:custGeom>
          <a:noFill/>
          <a:ln w="12700" cap="rnd" cmpd="sng">
            <a:solidFill>
              <a:srgbClr val="DFDFDF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67" name="Freeform 234"/>
          <p:cNvSpPr>
            <a:spLocks/>
          </p:cNvSpPr>
          <p:nvPr/>
        </p:nvSpPr>
        <p:spPr bwMode="auto">
          <a:xfrm>
            <a:off x="1288716" y="5940425"/>
            <a:ext cx="918394" cy="65088"/>
          </a:xfrm>
          <a:custGeom>
            <a:avLst/>
            <a:gdLst>
              <a:gd name="T0" fmla="*/ 0 w 449"/>
              <a:gd name="T1" fmla="*/ 0 h 41"/>
              <a:gd name="T2" fmla="*/ 82 w 449"/>
              <a:gd name="T3" fmla="*/ 9 h 41"/>
              <a:gd name="T4" fmla="*/ 211 w 449"/>
              <a:gd name="T5" fmla="*/ 21 h 41"/>
              <a:gd name="T6" fmla="*/ 314 w 449"/>
              <a:gd name="T7" fmla="*/ 32 h 41"/>
              <a:gd name="T8" fmla="*/ 401 w 449"/>
              <a:gd name="T9" fmla="*/ 37 h 41"/>
              <a:gd name="T10" fmla="*/ 448 w 449"/>
              <a:gd name="T11" fmla="*/ 40 h 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9"/>
              <a:gd name="T19" fmla="*/ 0 h 41"/>
              <a:gd name="T20" fmla="*/ 449 w 449"/>
              <a:gd name="T21" fmla="*/ 41 h 4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9" h="41">
                <a:moveTo>
                  <a:pt x="0" y="0"/>
                </a:moveTo>
                <a:lnTo>
                  <a:pt x="82" y="9"/>
                </a:lnTo>
                <a:lnTo>
                  <a:pt x="211" y="21"/>
                </a:lnTo>
                <a:lnTo>
                  <a:pt x="314" y="32"/>
                </a:lnTo>
                <a:lnTo>
                  <a:pt x="401" y="37"/>
                </a:lnTo>
                <a:lnTo>
                  <a:pt x="448" y="40"/>
                </a:lnTo>
              </a:path>
            </a:pathLst>
          </a:custGeom>
          <a:noFill/>
          <a:ln w="12700" cap="rnd" cmpd="sng">
            <a:solidFill>
              <a:srgbClr val="DFDFDF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68" name="Freeform 235"/>
          <p:cNvSpPr>
            <a:spLocks/>
          </p:cNvSpPr>
          <p:nvPr/>
        </p:nvSpPr>
        <p:spPr bwMode="auto">
          <a:xfrm>
            <a:off x="2232503" y="5994400"/>
            <a:ext cx="499403" cy="101600"/>
          </a:xfrm>
          <a:custGeom>
            <a:avLst/>
            <a:gdLst>
              <a:gd name="T0" fmla="*/ 2 w 245"/>
              <a:gd name="T1" fmla="*/ 0 h 64"/>
              <a:gd name="T2" fmla="*/ 242 w 245"/>
              <a:gd name="T3" fmla="*/ 6 h 64"/>
              <a:gd name="T4" fmla="*/ 244 w 245"/>
              <a:gd name="T5" fmla="*/ 63 h 64"/>
              <a:gd name="T6" fmla="*/ 0 w 245"/>
              <a:gd name="T7" fmla="*/ 52 h 64"/>
              <a:gd name="T8" fmla="*/ 2 w 245"/>
              <a:gd name="T9" fmla="*/ 0 h 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5"/>
              <a:gd name="T16" fmla="*/ 0 h 64"/>
              <a:gd name="T17" fmla="*/ 245 w 245"/>
              <a:gd name="T18" fmla="*/ 64 h 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5" h="64">
                <a:moveTo>
                  <a:pt x="2" y="0"/>
                </a:moveTo>
                <a:lnTo>
                  <a:pt x="242" y="6"/>
                </a:lnTo>
                <a:lnTo>
                  <a:pt x="244" y="63"/>
                </a:lnTo>
                <a:lnTo>
                  <a:pt x="0" y="52"/>
                </a:lnTo>
                <a:lnTo>
                  <a:pt x="2" y="0"/>
                </a:lnTo>
              </a:path>
            </a:pathLst>
          </a:custGeom>
          <a:solidFill>
            <a:srgbClr val="FF0033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69" name="Freeform 236"/>
          <p:cNvSpPr>
            <a:spLocks/>
          </p:cNvSpPr>
          <p:nvPr/>
        </p:nvSpPr>
        <p:spPr bwMode="auto">
          <a:xfrm>
            <a:off x="2240967" y="5824539"/>
            <a:ext cx="490939" cy="161925"/>
          </a:xfrm>
          <a:custGeom>
            <a:avLst/>
            <a:gdLst>
              <a:gd name="T0" fmla="*/ 0 w 241"/>
              <a:gd name="T1" fmla="*/ 101 h 102"/>
              <a:gd name="T2" fmla="*/ 27 w 241"/>
              <a:gd name="T3" fmla="*/ 90 h 102"/>
              <a:gd name="T4" fmla="*/ 240 w 241"/>
              <a:gd name="T5" fmla="*/ 96 h 102"/>
              <a:gd name="T6" fmla="*/ 236 w 241"/>
              <a:gd name="T7" fmla="*/ 11 h 102"/>
              <a:gd name="T8" fmla="*/ 20 w 241"/>
              <a:gd name="T9" fmla="*/ 0 h 102"/>
              <a:gd name="T10" fmla="*/ 6 w 241"/>
              <a:gd name="T11" fmla="*/ 19 h 102"/>
              <a:gd name="T12" fmla="*/ 0 w 241"/>
              <a:gd name="T13" fmla="*/ 101 h 1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1"/>
              <a:gd name="T22" fmla="*/ 0 h 102"/>
              <a:gd name="T23" fmla="*/ 241 w 241"/>
              <a:gd name="T24" fmla="*/ 102 h 10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1" h="102">
                <a:moveTo>
                  <a:pt x="0" y="101"/>
                </a:moveTo>
                <a:lnTo>
                  <a:pt x="27" y="90"/>
                </a:lnTo>
                <a:lnTo>
                  <a:pt x="240" y="96"/>
                </a:lnTo>
                <a:lnTo>
                  <a:pt x="236" y="11"/>
                </a:lnTo>
                <a:lnTo>
                  <a:pt x="20" y="0"/>
                </a:lnTo>
                <a:lnTo>
                  <a:pt x="6" y="19"/>
                </a:lnTo>
                <a:lnTo>
                  <a:pt x="0" y="101"/>
                </a:lnTo>
              </a:path>
            </a:pathLst>
          </a:custGeom>
          <a:solidFill>
            <a:srgbClr val="FF0033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70" name="Freeform 237"/>
          <p:cNvSpPr>
            <a:spLocks/>
          </p:cNvSpPr>
          <p:nvPr/>
        </p:nvSpPr>
        <p:spPr bwMode="auto">
          <a:xfrm>
            <a:off x="2224038" y="5972175"/>
            <a:ext cx="507868" cy="38100"/>
          </a:xfrm>
          <a:custGeom>
            <a:avLst/>
            <a:gdLst>
              <a:gd name="T0" fmla="*/ 0 w 249"/>
              <a:gd name="T1" fmla="*/ 14 h 24"/>
              <a:gd name="T2" fmla="*/ 31 w 249"/>
              <a:gd name="T3" fmla="*/ 0 h 24"/>
              <a:gd name="T4" fmla="*/ 248 w 249"/>
              <a:gd name="T5" fmla="*/ 6 h 24"/>
              <a:gd name="T6" fmla="*/ 248 w 249"/>
              <a:gd name="T7" fmla="*/ 23 h 24"/>
              <a:gd name="T8" fmla="*/ 0 w 249"/>
              <a:gd name="T9" fmla="*/ 14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"/>
              <a:gd name="T16" fmla="*/ 0 h 24"/>
              <a:gd name="T17" fmla="*/ 249 w 249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" h="24">
                <a:moveTo>
                  <a:pt x="0" y="14"/>
                </a:moveTo>
                <a:lnTo>
                  <a:pt x="31" y="0"/>
                </a:lnTo>
                <a:lnTo>
                  <a:pt x="248" y="6"/>
                </a:lnTo>
                <a:lnTo>
                  <a:pt x="248" y="23"/>
                </a:lnTo>
                <a:lnTo>
                  <a:pt x="0" y="14"/>
                </a:lnTo>
              </a:path>
            </a:pathLst>
          </a:custGeom>
          <a:solidFill>
            <a:srgbClr val="FF0033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71" name="Freeform 238"/>
          <p:cNvSpPr>
            <a:spLocks/>
          </p:cNvSpPr>
          <p:nvPr/>
        </p:nvSpPr>
        <p:spPr bwMode="auto">
          <a:xfrm>
            <a:off x="903582" y="5757864"/>
            <a:ext cx="156593" cy="115887"/>
          </a:xfrm>
          <a:custGeom>
            <a:avLst/>
            <a:gdLst>
              <a:gd name="T0" fmla="*/ 0 w 78"/>
              <a:gd name="T1" fmla="*/ 0 h 73"/>
              <a:gd name="T2" fmla="*/ 77 w 78"/>
              <a:gd name="T3" fmla="*/ 6 h 73"/>
              <a:gd name="T4" fmla="*/ 77 w 78"/>
              <a:gd name="T5" fmla="*/ 72 h 73"/>
              <a:gd name="T6" fmla="*/ 0 w 78"/>
              <a:gd name="T7" fmla="*/ 62 h 73"/>
              <a:gd name="T8" fmla="*/ 0 w 78"/>
              <a:gd name="T9" fmla="*/ 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73"/>
              <a:gd name="T17" fmla="*/ 78 w 78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73">
                <a:moveTo>
                  <a:pt x="0" y="0"/>
                </a:moveTo>
                <a:lnTo>
                  <a:pt x="77" y="6"/>
                </a:lnTo>
                <a:lnTo>
                  <a:pt x="77" y="72"/>
                </a:lnTo>
                <a:lnTo>
                  <a:pt x="0" y="62"/>
                </a:lnTo>
                <a:lnTo>
                  <a:pt x="0" y="0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72" name="Freeform 239"/>
          <p:cNvSpPr>
            <a:spLocks/>
          </p:cNvSpPr>
          <p:nvPr/>
        </p:nvSpPr>
        <p:spPr bwMode="auto">
          <a:xfrm>
            <a:off x="2511830" y="5862639"/>
            <a:ext cx="188334" cy="103187"/>
          </a:xfrm>
          <a:custGeom>
            <a:avLst/>
            <a:gdLst>
              <a:gd name="T0" fmla="*/ 0 w 94"/>
              <a:gd name="T1" fmla="*/ 2 h 65"/>
              <a:gd name="T2" fmla="*/ 93 w 94"/>
              <a:gd name="T3" fmla="*/ 0 h 65"/>
              <a:gd name="T4" fmla="*/ 93 w 94"/>
              <a:gd name="T5" fmla="*/ 64 h 65"/>
              <a:gd name="T6" fmla="*/ 0 w 94"/>
              <a:gd name="T7" fmla="*/ 62 h 65"/>
              <a:gd name="T8" fmla="*/ 0 w 94"/>
              <a:gd name="T9" fmla="*/ 2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"/>
              <a:gd name="T16" fmla="*/ 0 h 65"/>
              <a:gd name="T17" fmla="*/ 94 w 94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" h="65">
                <a:moveTo>
                  <a:pt x="0" y="2"/>
                </a:moveTo>
                <a:lnTo>
                  <a:pt x="93" y="0"/>
                </a:lnTo>
                <a:lnTo>
                  <a:pt x="93" y="64"/>
                </a:lnTo>
                <a:lnTo>
                  <a:pt x="0" y="62"/>
                </a:lnTo>
                <a:lnTo>
                  <a:pt x="0" y="2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73" name="Freeform 240"/>
          <p:cNvSpPr>
            <a:spLocks/>
          </p:cNvSpPr>
          <p:nvPr/>
        </p:nvSpPr>
        <p:spPr bwMode="auto">
          <a:xfrm>
            <a:off x="2810201" y="5980113"/>
            <a:ext cx="95226" cy="106362"/>
          </a:xfrm>
          <a:custGeom>
            <a:avLst/>
            <a:gdLst>
              <a:gd name="T0" fmla="*/ 0 w 46"/>
              <a:gd name="T1" fmla="*/ 19 h 67"/>
              <a:gd name="T2" fmla="*/ 45 w 46"/>
              <a:gd name="T3" fmla="*/ 0 h 67"/>
              <a:gd name="T4" fmla="*/ 45 w 46"/>
              <a:gd name="T5" fmla="*/ 46 h 67"/>
              <a:gd name="T6" fmla="*/ 0 w 46"/>
              <a:gd name="T7" fmla="*/ 66 h 67"/>
              <a:gd name="T8" fmla="*/ 0 w 46"/>
              <a:gd name="T9" fmla="*/ 19 h 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"/>
              <a:gd name="T16" fmla="*/ 0 h 67"/>
              <a:gd name="T17" fmla="*/ 46 w 46"/>
              <a:gd name="T18" fmla="*/ 67 h 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" h="67">
                <a:moveTo>
                  <a:pt x="0" y="19"/>
                </a:moveTo>
                <a:lnTo>
                  <a:pt x="45" y="0"/>
                </a:lnTo>
                <a:lnTo>
                  <a:pt x="45" y="46"/>
                </a:lnTo>
                <a:lnTo>
                  <a:pt x="0" y="66"/>
                </a:lnTo>
                <a:lnTo>
                  <a:pt x="0" y="19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74" name="Freeform 241"/>
          <p:cNvSpPr>
            <a:spLocks/>
          </p:cNvSpPr>
          <p:nvPr/>
        </p:nvSpPr>
        <p:spPr bwMode="auto">
          <a:xfrm>
            <a:off x="675042" y="5957888"/>
            <a:ext cx="2154206" cy="379412"/>
          </a:xfrm>
          <a:custGeom>
            <a:avLst/>
            <a:gdLst>
              <a:gd name="T0" fmla="*/ 0 w 1056"/>
              <a:gd name="T1" fmla="*/ 30 h 239"/>
              <a:gd name="T2" fmla="*/ 16 w 1056"/>
              <a:gd name="T3" fmla="*/ 18 h 239"/>
              <a:gd name="T4" fmla="*/ 55 w 1056"/>
              <a:gd name="T5" fmla="*/ 0 h 239"/>
              <a:gd name="T6" fmla="*/ 79 w 1056"/>
              <a:gd name="T7" fmla="*/ 2 h 239"/>
              <a:gd name="T8" fmla="*/ 129 w 1056"/>
              <a:gd name="T9" fmla="*/ 8 h 239"/>
              <a:gd name="T10" fmla="*/ 264 w 1056"/>
              <a:gd name="T11" fmla="*/ 26 h 239"/>
              <a:gd name="T12" fmla="*/ 380 w 1056"/>
              <a:gd name="T13" fmla="*/ 39 h 239"/>
              <a:gd name="T14" fmla="*/ 513 w 1056"/>
              <a:gd name="T15" fmla="*/ 54 h 239"/>
              <a:gd name="T16" fmla="*/ 710 w 1056"/>
              <a:gd name="T17" fmla="*/ 72 h 239"/>
              <a:gd name="T18" fmla="*/ 864 w 1056"/>
              <a:gd name="T19" fmla="*/ 78 h 239"/>
              <a:gd name="T20" fmla="*/ 980 w 1056"/>
              <a:gd name="T21" fmla="*/ 83 h 239"/>
              <a:gd name="T22" fmla="*/ 1033 w 1056"/>
              <a:gd name="T23" fmla="*/ 88 h 239"/>
              <a:gd name="T24" fmla="*/ 1049 w 1056"/>
              <a:gd name="T25" fmla="*/ 97 h 239"/>
              <a:gd name="T26" fmla="*/ 1055 w 1056"/>
              <a:gd name="T27" fmla="*/ 113 h 239"/>
              <a:gd name="T28" fmla="*/ 1053 w 1056"/>
              <a:gd name="T29" fmla="*/ 129 h 239"/>
              <a:gd name="T30" fmla="*/ 1049 w 1056"/>
              <a:gd name="T31" fmla="*/ 146 h 239"/>
              <a:gd name="T32" fmla="*/ 1030 w 1056"/>
              <a:gd name="T33" fmla="*/ 186 h 239"/>
              <a:gd name="T34" fmla="*/ 1021 w 1056"/>
              <a:gd name="T35" fmla="*/ 217 h 239"/>
              <a:gd name="T36" fmla="*/ 1009 w 1056"/>
              <a:gd name="T37" fmla="*/ 232 h 239"/>
              <a:gd name="T38" fmla="*/ 984 w 1056"/>
              <a:gd name="T39" fmla="*/ 238 h 239"/>
              <a:gd name="T40" fmla="*/ 957 w 1056"/>
              <a:gd name="T41" fmla="*/ 238 h 239"/>
              <a:gd name="T42" fmla="*/ 812 w 1056"/>
              <a:gd name="T43" fmla="*/ 229 h 239"/>
              <a:gd name="T44" fmla="*/ 701 w 1056"/>
              <a:gd name="T45" fmla="*/ 220 h 239"/>
              <a:gd name="T46" fmla="*/ 584 w 1056"/>
              <a:gd name="T47" fmla="*/ 208 h 239"/>
              <a:gd name="T48" fmla="*/ 498 w 1056"/>
              <a:gd name="T49" fmla="*/ 199 h 239"/>
              <a:gd name="T50" fmla="*/ 406 w 1056"/>
              <a:gd name="T51" fmla="*/ 186 h 239"/>
              <a:gd name="T52" fmla="*/ 310 w 1056"/>
              <a:gd name="T53" fmla="*/ 171 h 239"/>
              <a:gd name="T54" fmla="*/ 187 w 1056"/>
              <a:gd name="T55" fmla="*/ 153 h 239"/>
              <a:gd name="T56" fmla="*/ 89 w 1056"/>
              <a:gd name="T57" fmla="*/ 132 h 239"/>
              <a:gd name="T58" fmla="*/ 52 w 1056"/>
              <a:gd name="T59" fmla="*/ 122 h 239"/>
              <a:gd name="T60" fmla="*/ 36 w 1056"/>
              <a:gd name="T61" fmla="*/ 103 h 239"/>
              <a:gd name="T62" fmla="*/ 28 w 1056"/>
              <a:gd name="T63" fmla="*/ 86 h 239"/>
              <a:gd name="T64" fmla="*/ 16 w 1056"/>
              <a:gd name="T65" fmla="*/ 74 h 239"/>
              <a:gd name="T66" fmla="*/ 4 w 1056"/>
              <a:gd name="T67" fmla="*/ 53 h 239"/>
              <a:gd name="T68" fmla="*/ 0 w 1056"/>
              <a:gd name="T69" fmla="*/ 30 h 23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056"/>
              <a:gd name="T106" fmla="*/ 0 h 239"/>
              <a:gd name="T107" fmla="*/ 1056 w 1056"/>
              <a:gd name="T108" fmla="*/ 239 h 23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056" h="239">
                <a:moveTo>
                  <a:pt x="0" y="30"/>
                </a:moveTo>
                <a:lnTo>
                  <a:pt x="16" y="18"/>
                </a:lnTo>
                <a:lnTo>
                  <a:pt x="55" y="0"/>
                </a:lnTo>
                <a:lnTo>
                  <a:pt x="79" y="2"/>
                </a:lnTo>
                <a:lnTo>
                  <a:pt x="129" y="8"/>
                </a:lnTo>
                <a:lnTo>
                  <a:pt x="264" y="26"/>
                </a:lnTo>
                <a:lnTo>
                  <a:pt x="380" y="39"/>
                </a:lnTo>
                <a:lnTo>
                  <a:pt x="513" y="54"/>
                </a:lnTo>
                <a:lnTo>
                  <a:pt x="710" y="72"/>
                </a:lnTo>
                <a:lnTo>
                  <a:pt x="864" y="78"/>
                </a:lnTo>
                <a:lnTo>
                  <a:pt x="980" y="83"/>
                </a:lnTo>
                <a:lnTo>
                  <a:pt x="1033" y="88"/>
                </a:lnTo>
                <a:lnTo>
                  <a:pt x="1049" y="97"/>
                </a:lnTo>
                <a:lnTo>
                  <a:pt x="1055" y="113"/>
                </a:lnTo>
                <a:lnTo>
                  <a:pt x="1053" y="129"/>
                </a:lnTo>
                <a:lnTo>
                  <a:pt x="1049" y="146"/>
                </a:lnTo>
                <a:lnTo>
                  <a:pt x="1030" y="186"/>
                </a:lnTo>
                <a:lnTo>
                  <a:pt x="1021" y="217"/>
                </a:lnTo>
                <a:lnTo>
                  <a:pt x="1009" y="232"/>
                </a:lnTo>
                <a:lnTo>
                  <a:pt x="984" y="238"/>
                </a:lnTo>
                <a:lnTo>
                  <a:pt x="957" y="238"/>
                </a:lnTo>
                <a:lnTo>
                  <a:pt x="812" y="229"/>
                </a:lnTo>
                <a:lnTo>
                  <a:pt x="701" y="220"/>
                </a:lnTo>
                <a:lnTo>
                  <a:pt x="584" y="208"/>
                </a:lnTo>
                <a:lnTo>
                  <a:pt x="498" y="199"/>
                </a:lnTo>
                <a:lnTo>
                  <a:pt x="406" y="186"/>
                </a:lnTo>
                <a:lnTo>
                  <a:pt x="310" y="171"/>
                </a:lnTo>
                <a:lnTo>
                  <a:pt x="187" y="153"/>
                </a:lnTo>
                <a:lnTo>
                  <a:pt x="89" y="132"/>
                </a:lnTo>
                <a:lnTo>
                  <a:pt x="52" y="122"/>
                </a:lnTo>
                <a:lnTo>
                  <a:pt x="36" y="103"/>
                </a:lnTo>
                <a:lnTo>
                  <a:pt x="28" y="86"/>
                </a:lnTo>
                <a:lnTo>
                  <a:pt x="16" y="74"/>
                </a:lnTo>
                <a:lnTo>
                  <a:pt x="4" y="53"/>
                </a:lnTo>
                <a:lnTo>
                  <a:pt x="0" y="30"/>
                </a:lnTo>
              </a:path>
            </a:pathLst>
          </a:custGeom>
          <a:solidFill>
            <a:srgbClr val="B2B2B2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75" name="Freeform 242"/>
          <p:cNvSpPr>
            <a:spLocks/>
          </p:cNvSpPr>
          <p:nvPr/>
        </p:nvSpPr>
        <p:spPr bwMode="auto">
          <a:xfrm>
            <a:off x="691970" y="6015039"/>
            <a:ext cx="2141509" cy="255587"/>
          </a:xfrm>
          <a:custGeom>
            <a:avLst/>
            <a:gdLst>
              <a:gd name="T0" fmla="*/ 18 w 1050"/>
              <a:gd name="T1" fmla="*/ 0 h 161"/>
              <a:gd name="T2" fmla="*/ 165 w 1050"/>
              <a:gd name="T3" fmla="*/ 19 h 161"/>
              <a:gd name="T4" fmla="*/ 327 w 1050"/>
              <a:gd name="T5" fmla="*/ 40 h 161"/>
              <a:gd name="T6" fmla="*/ 498 w 1050"/>
              <a:gd name="T7" fmla="*/ 61 h 161"/>
              <a:gd name="T8" fmla="*/ 680 w 1050"/>
              <a:gd name="T9" fmla="*/ 82 h 161"/>
              <a:gd name="T10" fmla="*/ 858 w 1050"/>
              <a:gd name="T11" fmla="*/ 92 h 161"/>
              <a:gd name="T12" fmla="*/ 957 w 1050"/>
              <a:gd name="T13" fmla="*/ 96 h 161"/>
              <a:gd name="T14" fmla="*/ 1015 w 1050"/>
              <a:gd name="T15" fmla="*/ 96 h 161"/>
              <a:gd name="T16" fmla="*/ 1032 w 1050"/>
              <a:gd name="T17" fmla="*/ 96 h 161"/>
              <a:gd name="T18" fmla="*/ 1043 w 1050"/>
              <a:gd name="T19" fmla="*/ 102 h 161"/>
              <a:gd name="T20" fmla="*/ 1049 w 1050"/>
              <a:gd name="T21" fmla="*/ 109 h 161"/>
              <a:gd name="T22" fmla="*/ 1049 w 1050"/>
              <a:gd name="T23" fmla="*/ 125 h 161"/>
              <a:gd name="T24" fmla="*/ 1046 w 1050"/>
              <a:gd name="T25" fmla="*/ 135 h 161"/>
              <a:gd name="T26" fmla="*/ 1040 w 1050"/>
              <a:gd name="T27" fmla="*/ 151 h 161"/>
              <a:gd name="T28" fmla="*/ 1027 w 1050"/>
              <a:gd name="T29" fmla="*/ 155 h 161"/>
              <a:gd name="T30" fmla="*/ 1006 w 1050"/>
              <a:gd name="T31" fmla="*/ 160 h 161"/>
              <a:gd name="T32" fmla="*/ 898 w 1050"/>
              <a:gd name="T33" fmla="*/ 157 h 161"/>
              <a:gd name="T34" fmla="*/ 719 w 1050"/>
              <a:gd name="T35" fmla="*/ 145 h 161"/>
              <a:gd name="T36" fmla="*/ 544 w 1050"/>
              <a:gd name="T37" fmla="*/ 126 h 161"/>
              <a:gd name="T38" fmla="*/ 393 w 1050"/>
              <a:gd name="T39" fmla="*/ 108 h 161"/>
              <a:gd name="T40" fmla="*/ 236 w 1050"/>
              <a:gd name="T41" fmla="*/ 86 h 161"/>
              <a:gd name="T42" fmla="*/ 73 w 1050"/>
              <a:gd name="T43" fmla="*/ 64 h 161"/>
              <a:gd name="T44" fmla="*/ 33 w 1050"/>
              <a:gd name="T45" fmla="*/ 58 h 161"/>
              <a:gd name="T46" fmla="*/ 15 w 1050"/>
              <a:gd name="T47" fmla="*/ 55 h 161"/>
              <a:gd name="T48" fmla="*/ 3 w 1050"/>
              <a:gd name="T49" fmla="*/ 31 h 161"/>
              <a:gd name="T50" fmla="*/ 0 w 1050"/>
              <a:gd name="T51" fmla="*/ 9 h 161"/>
              <a:gd name="T52" fmla="*/ 18 w 1050"/>
              <a:gd name="T53" fmla="*/ 0 h 16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050"/>
              <a:gd name="T82" fmla="*/ 0 h 161"/>
              <a:gd name="T83" fmla="*/ 1050 w 1050"/>
              <a:gd name="T84" fmla="*/ 161 h 16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050" h="161">
                <a:moveTo>
                  <a:pt x="18" y="0"/>
                </a:moveTo>
                <a:lnTo>
                  <a:pt x="165" y="19"/>
                </a:lnTo>
                <a:lnTo>
                  <a:pt x="327" y="40"/>
                </a:lnTo>
                <a:lnTo>
                  <a:pt x="498" y="61"/>
                </a:lnTo>
                <a:lnTo>
                  <a:pt x="680" y="82"/>
                </a:lnTo>
                <a:lnTo>
                  <a:pt x="858" y="92"/>
                </a:lnTo>
                <a:lnTo>
                  <a:pt x="957" y="96"/>
                </a:lnTo>
                <a:lnTo>
                  <a:pt x="1015" y="96"/>
                </a:lnTo>
                <a:lnTo>
                  <a:pt x="1032" y="96"/>
                </a:lnTo>
                <a:lnTo>
                  <a:pt x="1043" y="102"/>
                </a:lnTo>
                <a:lnTo>
                  <a:pt x="1049" y="109"/>
                </a:lnTo>
                <a:lnTo>
                  <a:pt x="1049" y="125"/>
                </a:lnTo>
                <a:lnTo>
                  <a:pt x="1046" y="135"/>
                </a:lnTo>
                <a:lnTo>
                  <a:pt x="1040" y="151"/>
                </a:lnTo>
                <a:lnTo>
                  <a:pt x="1027" y="155"/>
                </a:lnTo>
                <a:lnTo>
                  <a:pt x="1006" y="160"/>
                </a:lnTo>
                <a:lnTo>
                  <a:pt x="898" y="157"/>
                </a:lnTo>
                <a:lnTo>
                  <a:pt x="719" y="145"/>
                </a:lnTo>
                <a:lnTo>
                  <a:pt x="544" y="126"/>
                </a:lnTo>
                <a:lnTo>
                  <a:pt x="393" y="108"/>
                </a:lnTo>
                <a:lnTo>
                  <a:pt x="236" y="86"/>
                </a:lnTo>
                <a:lnTo>
                  <a:pt x="73" y="64"/>
                </a:lnTo>
                <a:lnTo>
                  <a:pt x="33" y="58"/>
                </a:lnTo>
                <a:lnTo>
                  <a:pt x="15" y="55"/>
                </a:lnTo>
                <a:lnTo>
                  <a:pt x="3" y="31"/>
                </a:lnTo>
                <a:lnTo>
                  <a:pt x="0" y="9"/>
                </a:lnTo>
                <a:lnTo>
                  <a:pt x="18" y="0"/>
                </a:lnTo>
              </a:path>
            </a:pathLst>
          </a:custGeom>
          <a:solidFill>
            <a:srgbClr val="F8F8F8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76" name="Freeform 243"/>
          <p:cNvSpPr>
            <a:spLocks/>
          </p:cNvSpPr>
          <p:nvPr/>
        </p:nvSpPr>
        <p:spPr bwMode="auto">
          <a:xfrm>
            <a:off x="675042" y="6007100"/>
            <a:ext cx="2120348" cy="204788"/>
          </a:xfrm>
          <a:custGeom>
            <a:avLst/>
            <a:gdLst>
              <a:gd name="T0" fmla="*/ 0 w 1040"/>
              <a:gd name="T1" fmla="*/ 0 h 129"/>
              <a:gd name="T2" fmla="*/ 179 w 1040"/>
              <a:gd name="T3" fmla="*/ 23 h 129"/>
              <a:gd name="T4" fmla="*/ 398 w 1040"/>
              <a:gd name="T5" fmla="*/ 50 h 129"/>
              <a:gd name="T6" fmla="*/ 528 w 1040"/>
              <a:gd name="T7" fmla="*/ 66 h 129"/>
              <a:gd name="T8" fmla="*/ 697 w 1040"/>
              <a:gd name="T9" fmla="*/ 82 h 129"/>
              <a:gd name="T10" fmla="*/ 820 w 1040"/>
              <a:gd name="T11" fmla="*/ 91 h 129"/>
              <a:gd name="T12" fmla="*/ 953 w 1040"/>
              <a:gd name="T13" fmla="*/ 97 h 129"/>
              <a:gd name="T14" fmla="*/ 1029 w 1040"/>
              <a:gd name="T15" fmla="*/ 97 h 129"/>
              <a:gd name="T16" fmla="*/ 1039 w 1040"/>
              <a:gd name="T17" fmla="*/ 104 h 129"/>
              <a:gd name="T18" fmla="*/ 1037 w 1040"/>
              <a:gd name="T19" fmla="*/ 120 h 129"/>
              <a:gd name="T20" fmla="*/ 1026 w 1040"/>
              <a:gd name="T21" fmla="*/ 125 h 129"/>
              <a:gd name="T22" fmla="*/ 1007 w 1040"/>
              <a:gd name="T23" fmla="*/ 127 h 129"/>
              <a:gd name="T24" fmla="*/ 980 w 1040"/>
              <a:gd name="T25" fmla="*/ 128 h 129"/>
              <a:gd name="T26" fmla="*/ 930 w 1040"/>
              <a:gd name="T27" fmla="*/ 127 h 129"/>
              <a:gd name="T28" fmla="*/ 872 w 1040"/>
              <a:gd name="T29" fmla="*/ 125 h 129"/>
              <a:gd name="T30" fmla="*/ 810 w 1040"/>
              <a:gd name="T31" fmla="*/ 121 h 129"/>
              <a:gd name="T32" fmla="*/ 734 w 1040"/>
              <a:gd name="T33" fmla="*/ 115 h 129"/>
              <a:gd name="T34" fmla="*/ 531 w 1040"/>
              <a:gd name="T35" fmla="*/ 94 h 129"/>
              <a:gd name="T36" fmla="*/ 342 w 1040"/>
              <a:gd name="T37" fmla="*/ 69 h 129"/>
              <a:gd name="T38" fmla="*/ 166 w 1040"/>
              <a:gd name="T39" fmla="*/ 47 h 129"/>
              <a:gd name="T40" fmla="*/ 53 w 1040"/>
              <a:gd name="T41" fmla="*/ 32 h 129"/>
              <a:gd name="T42" fmla="*/ 6 w 1040"/>
              <a:gd name="T43" fmla="*/ 24 h 129"/>
              <a:gd name="T44" fmla="*/ 0 w 1040"/>
              <a:gd name="T45" fmla="*/ 0 h 12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040"/>
              <a:gd name="T70" fmla="*/ 0 h 129"/>
              <a:gd name="T71" fmla="*/ 1040 w 1040"/>
              <a:gd name="T72" fmla="*/ 129 h 12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040" h="129">
                <a:moveTo>
                  <a:pt x="0" y="0"/>
                </a:moveTo>
                <a:lnTo>
                  <a:pt x="179" y="23"/>
                </a:lnTo>
                <a:lnTo>
                  <a:pt x="398" y="50"/>
                </a:lnTo>
                <a:lnTo>
                  <a:pt x="528" y="66"/>
                </a:lnTo>
                <a:lnTo>
                  <a:pt x="697" y="82"/>
                </a:lnTo>
                <a:lnTo>
                  <a:pt x="820" y="91"/>
                </a:lnTo>
                <a:lnTo>
                  <a:pt x="953" y="97"/>
                </a:lnTo>
                <a:lnTo>
                  <a:pt x="1029" y="97"/>
                </a:lnTo>
                <a:lnTo>
                  <a:pt x="1039" y="104"/>
                </a:lnTo>
                <a:lnTo>
                  <a:pt x="1037" y="120"/>
                </a:lnTo>
                <a:lnTo>
                  <a:pt x="1026" y="125"/>
                </a:lnTo>
                <a:lnTo>
                  <a:pt x="1007" y="127"/>
                </a:lnTo>
                <a:lnTo>
                  <a:pt x="980" y="128"/>
                </a:lnTo>
                <a:lnTo>
                  <a:pt x="930" y="127"/>
                </a:lnTo>
                <a:lnTo>
                  <a:pt x="872" y="125"/>
                </a:lnTo>
                <a:lnTo>
                  <a:pt x="810" y="121"/>
                </a:lnTo>
                <a:lnTo>
                  <a:pt x="734" y="115"/>
                </a:lnTo>
                <a:lnTo>
                  <a:pt x="531" y="94"/>
                </a:lnTo>
                <a:lnTo>
                  <a:pt x="342" y="69"/>
                </a:lnTo>
                <a:lnTo>
                  <a:pt x="166" y="47"/>
                </a:lnTo>
                <a:lnTo>
                  <a:pt x="53" y="32"/>
                </a:lnTo>
                <a:lnTo>
                  <a:pt x="6" y="24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77" name="Freeform 244"/>
          <p:cNvSpPr>
            <a:spLocks/>
          </p:cNvSpPr>
          <p:nvPr/>
        </p:nvSpPr>
        <p:spPr bwMode="auto">
          <a:xfrm>
            <a:off x="1178678" y="5926138"/>
            <a:ext cx="63483" cy="342900"/>
          </a:xfrm>
          <a:custGeom>
            <a:avLst/>
            <a:gdLst>
              <a:gd name="T0" fmla="*/ 0 w 30"/>
              <a:gd name="T1" fmla="*/ 0 h 216"/>
              <a:gd name="T2" fmla="*/ 29 w 30"/>
              <a:gd name="T3" fmla="*/ 61 h 216"/>
              <a:gd name="T4" fmla="*/ 29 w 30"/>
              <a:gd name="T5" fmla="*/ 176 h 216"/>
              <a:gd name="T6" fmla="*/ 0 w 30"/>
              <a:gd name="T7" fmla="*/ 215 h 216"/>
              <a:gd name="T8" fmla="*/ 0 w 30"/>
              <a:gd name="T9" fmla="*/ 0 h 2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216"/>
              <a:gd name="T17" fmla="*/ 30 w 30"/>
              <a:gd name="T18" fmla="*/ 216 h 2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216">
                <a:moveTo>
                  <a:pt x="0" y="0"/>
                </a:moveTo>
                <a:lnTo>
                  <a:pt x="29" y="61"/>
                </a:lnTo>
                <a:lnTo>
                  <a:pt x="29" y="176"/>
                </a:lnTo>
                <a:lnTo>
                  <a:pt x="0" y="215"/>
                </a:lnTo>
                <a:lnTo>
                  <a:pt x="0" y="0"/>
                </a:lnTo>
              </a:path>
            </a:pathLst>
          </a:custGeom>
          <a:solidFill>
            <a:srgbClr val="B2B2B2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78" name="Freeform 245"/>
          <p:cNvSpPr>
            <a:spLocks/>
          </p:cNvSpPr>
          <p:nvPr/>
        </p:nvSpPr>
        <p:spPr bwMode="auto">
          <a:xfrm>
            <a:off x="1974337" y="6007100"/>
            <a:ext cx="63483" cy="342900"/>
          </a:xfrm>
          <a:custGeom>
            <a:avLst/>
            <a:gdLst>
              <a:gd name="T0" fmla="*/ 0 w 31"/>
              <a:gd name="T1" fmla="*/ 0 h 216"/>
              <a:gd name="T2" fmla="*/ 30 w 31"/>
              <a:gd name="T3" fmla="*/ 61 h 216"/>
              <a:gd name="T4" fmla="*/ 30 w 31"/>
              <a:gd name="T5" fmla="*/ 176 h 216"/>
              <a:gd name="T6" fmla="*/ 0 w 31"/>
              <a:gd name="T7" fmla="*/ 215 h 216"/>
              <a:gd name="T8" fmla="*/ 0 w 31"/>
              <a:gd name="T9" fmla="*/ 0 h 2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216"/>
              <a:gd name="T17" fmla="*/ 31 w 31"/>
              <a:gd name="T18" fmla="*/ 216 h 2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216">
                <a:moveTo>
                  <a:pt x="0" y="0"/>
                </a:moveTo>
                <a:lnTo>
                  <a:pt x="30" y="61"/>
                </a:lnTo>
                <a:lnTo>
                  <a:pt x="30" y="176"/>
                </a:lnTo>
                <a:lnTo>
                  <a:pt x="0" y="215"/>
                </a:lnTo>
                <a:lnTo>
                  <a:pt x="0" y="0"/>
                </a:lnTo>
              </a:path>
            </a:pathLst>
          </a:custGeom>
          <a:solidFill>
            <a:srgbClr val="B2B2B2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79" name="Freeform 246"/>
          <p:cNvSpPr>
            <a:spLocks/>
          </p:cNvSpPr>
          <p:nvPr/>
        </p:nvSpPr>
        <p:spPr bwMode="auto">
          <a:xfrm>
            <a:off x="1140587" y="5921376"/>
            <a:ext cx="44438" cy="352425"/>
          </a:xfrm>
          <a:custGeom>
            <a:avLst/>
            <a:gdLst>
              <a:gd name="T0" fmla="*/ 0 w 22"/>
              <a:gd name="T1" fmla="*/ 0 h 222"/>
              <a:gd name="T2" fmla="*/ 19 w 22"/>
              <a:gd name="T3" fmla="*/ 1 h 222"/>
              <a:gd name="T4" fmla="*/ 21 w 22"/>
              <a:gd name="T5" fmla="*/ 221 h 222"/>
              <a:gd name="T6" fmla="*/ 0 w 22"/>
              <a:gd name="T7" fmla="*/ 218 h 222"/>
              <a:gd name="T8" fmla="*/ 0 w 22"/>
              <a:gd name="T9" fmla="*/ 0 h 2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222"/>
              <a:gd name="T17" fmla="*/ 22 w 22"/>
              <a:gd name="T18" fmla="*/ 222 h 2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222">
                <a:moveTo>
                  <a:pt x="0" y="0"/>
                </a:moveTo>
                <a:lnTo>
                  <a:pt x="19" y="1"/>
                </a:lnTo>
                <a:lnTo>
                  <a:pt x="21" y="221"/>
                </a:lnTo>
                <a:lnTo>
                  <a:pt x="0" y="218"/>
                </a:lnTo>
                <a:lnTo>
                  <a:pt x="0" y="0"/>
                </a:lnTo>
              </a:path>
            </a:pathLst>
          </a:custGeom>
          <a:solidFill>
            <a:srgbClr val="EAEAEA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80" name="Freeform 247"/>
          <p:cNvSpPr>
            <a:spLocks/>
          </p:cNvSpPr>
          <p:nvPr/>
        </p:nvSpPr>
        <p:spPr bwMode="auto">
          <a:xfrm>
            <a:off x="1938362" y="6002339"/>
            <a:ext cx="42322" cy="352425"/>
          </a:xfrm>
          <a:custGeom>
            <a:avLst/>
            <a:gdLst>
              <a:gd name="T0" fmla="*/ 0 w 21"/>
              <a:gd name="T1" fmla="*/ 0 h 222"/>
              <a:gd name="T2" fmla="*/ 19 w 21"/>
              <a:gd name="T3" fmla="*/ 1 h 222"/>
              <a:gd name="T4" fmla="*/ 20 w 21"/>
              <a:gd name="T5" fmla="*/ 221 h 222"/>
              <a:gd name="T6" fmla="*/ 0 w 21"/>
              <a:gd name="T7" fmla="*/ 218 h 222"/>
              <a:gd name="T8" fmla="*/ 0 w 21"/>
              <a:gd name="T9" fmla="*/ 0 h 2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222"/>
              <a:gd name="T17" fmla="*/ 21 w 21"/>
              <a:gd name="T18" fmla="*/ 222 h 2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222">
                <a:moveTo>
                  <a:pt x="0" y="0"/>
                </a:moveTo>
                <a:lnTo>
                  <a:pt x="19" y="1"/>
                </a:lnTo>
                <a:lnTo>
                  <a:pt x="20" y="221"/>
                </a:lnTo>
                <a:lnTo>
                  <a:pt x="0" y="218"/>
                </a:lnTo>
                <a:lnTo>
                  <a:pt x="0" y="0"/>
                </a:lnTo>
              </a:path>
            </a:pathLst>
          </a:custGeom>
          <a:solidFill>
            <a:srgbClr val="EAEAEA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239288" name="Rectangle 248"/>
          <p:cNvSpPr>
            <a:spLocks noChangeArrowheads="1"/>
          </p:cNvSpPr>
          <p:nvPr/>
        </p:nvSpPr>
        <p:spPr bwMode="auto">
          <a:xfrm>
            <a:off x="8479275" y="3560763"/>
            <a:ext cx="442429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solidFill>
                  <a:srgbClr val="FFFFFF"/>
                </a:solidFill>
                <a:latin typeface="Arial" pitchFamily="34" charset="0"/>
              </a:rPr>
              <a:t>46</a:t>
            </a:r>
          </a:p>
        </p:txBody>
      </p:sp>
      <p:grpSp>
        <p:nvGrpSpPr>
          <p:cNvPr id="2" name="Group 249"/>
          <p:cNvGrpSpPr>
            <a:grpSpLocks/>
          </p:cNvGrpSpPr>
          <p:nvPr/>
        </p:nvGrpSpPr>
        <p:grpSpPr bwMode="auto">
          <a:xfrm>
            <a:off x="6215032" y="3101976"/>
            <a:ext cx="1807163" cy="214313"/>
            <a:chOff x="3047" y="1954"/>
            <a:chExt cx="885" cy="135"/>
          </a:xfrm>
        </p:grpSpPr>
        <p:sp>
          <p:nvSpPr>
            <p:cNvPr id="18712" name="Freeform 250"/>
            <p:cNvSpPr>
              <a:spLocks/>
            </p:cNvSpPr>
            <p:nvPr/>
          </p:nvSpPr>
          <p:spPr bwMode="auto">
            <a:xfrm>
              <a:off x="3047" y="1954"/>
              <a:ext cx="78" cy="73"/>
            </a:xfrm>
            <a:custGeom>
              <a:avLst/>
              <a:gdLst>
                <a:gd name="T0" fmla="*/ 0 w 78"/>
                <a:gd name="T1" fmla="*/ 0 h 73"/>
                <a:gd name="T2" fmla="*/ 77 w 78"/>
                <a:gd name="T3" fmla="*/ 6 h 73"/>
                <a:gd name="T4" fmla="*/ 77 w 78"/>
                <a:gd name="T5" fmla="*/ 72 h 73"/>
                <a:gd name="T6" fmla="*/ 0 w 78"/>
                <a:gd name="T7" fmla="*/ 62 h 73"/>
                <a:gd name="T8" fmla="*/ 0 w 78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3"/>
                <a:gd name="T17" fmla="*/ 78 w 78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3">
                  <a:moveTo>
                    <a:pt x="0" y="0"/>
                  </a:moveTo>
                  <a:lnTo>
                    <a:pt x="77" y="6"/>
                  </a:lnTo>
                  <a:lnTo>
                    <a:pt x="77" y="72"/>
                  </a:lnTo>
                  <a:lnTo>
                    <a:pt x="0" y="62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13" name="Freeform 251"/>
            <p:cNvSpPr>
              <a:spLocks/>
            </p:cNvSpPr>
            <p:nvPr/>
          </p:nvSpPr>
          <p:spPr bwMode="auto">
            <a:xfrm>
              <a:off x="3835" y="2024"/>
              <a:ext cx="97" cy="65"/>
            </a:xfrm>
            <a:custGeom>
              <a:avLst/>
              <a:gdLst>
                <a:gd name="T0" fmla="*/ 0 w 97"/>
                <a:gd name="T1" fmla="*/ 0 h 65"/>
                <a:gd name="T2" fmla="*/ 96 w 97"/>
                <a:gd name="T3" fmla="*/ 2 h 65"/>
                <a:gd name="T4" fmla="*/ 96 w 97"/>
                <a:gd name="T5" fmla="*/ 64 h 65"/>
                <a:gd name="T6" fmla="*/ 0 w 97"/>
                <a:gd name="T7" fmla="*/ 64 h 65"/>
                <a:gd name="T8" fmla="*/ 0 w 97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65"/>
                <a:gd name="T17" fmla="*/ 97 w 97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65">
                  <a:moveTo>
                    <a:pt x="0" y="0"/>
                  </a:moveTo>
                  <a:lnTo>
                    <a:pt x="96" y="2"/>
                  </a:lnTo>
                  <a:lnTo>
                    <a:pt x="96" y="64"/>
                  </a:ln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252"/>
          <p:cNvGrpSpPr>
            <a:grpSpLocks/>
          </p:cNvGrpSpPr>
          <p:nvPr/>
        </p:nvGrpSpPr>
        <p:grpSpPr bwMode="auto">
          <a:xfrm>
            <a:off x="6397018" y="3121025"/>
            <a:ext cx="1405101" cy="192088"/>
            <a:chOff x="3136" y="1966"/>
            <a:chExt cx="689" cy="121"/>
          </a:xfrm>
        </p:grpSpPr>
        <p:sp>
          <p:nvSpPr>
            <p:cNvPr id="18710" name="Freeform 253"/>
            <p:cNvSpPr>
              <a:spLocks/>
            </p:cNvSpPr>
            <p:nvPr/>
          </p:nvSpPr>
          <p:spPr bwMode="auto">
            <a:xfrm>
              <a:off x="3136" y="1966"/>
              <a:ext cx="77" cy="71"/>
            </a:xfrm>
            <a:custGeom>
              <a:avLst/>
              <a:gdLst>
                <a:gd name="T0" fmla="*/ 0 w 77"/>
                <a:gd name="T1" fmla="*/ 0 h 71"/>
                <a:gd name="T2" fmla="*/ 76 w 77"/>
                <a:gd name="T3" fmla="*/ 6 h 71"/>
                <a:gd name="T4" fmla="*/ 76 w 77"/>
                <a:gd name="T5" fmla="*/ 70 h 71"/>
                <a:gd name="T6" fmla="*/ 0 w 77"/>
                <a:gd name="T7" fmla="*/ 62 h 71"/>
                <a:gd name="T8" fmla="*/ 0 w 77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1"/>
                <a:gd name="T17" fmla="*/ 77 w 77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1">
                  <a:moveTo>
                    <a:pt x="0" y="0"/>
                  </a:moveTo>
                  <a:lnTo>
                    <a:pt x="76" y="6"/>
                  </a:lnTo>
                  <a:lnTo>
                    <a:pt x="76" y="70"/>
                  </a:lnTo>
                  <a:lnTo>
                    <a:pt x="0" y="62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11" name="Freeform 254"/>
            <p:cNvSpPr>
              <a:spLocks/>
            </p:cNvSpPr>
            <p:nvPr/>
          </p:nvSpPr>
          <p:spPr bwMode="auto">
            <a:xfrm>
              <a:off x="3728" y="2022"/>
              <a:ext cx="97" cy="65"/>
            </a:xfrm>
            <a:custGeom>
              <a:avLst/>
              <a:gdLst>
                <a:gd name="T0" fmla="*/ 0 w 97"/>
                <a:gd name="T1" fmla="*/ 0 h 65"/>
                <a:gd name="T2" fmla="*/ 96 w 97"/>
                <a:gd name="T3" fmla="*/ 2 h 65"/>
                <a:gd name="T4" fmla="*/ 96 w 97"/>
                <a:gd name="T5" fmla="*/ 64 h 65"/>
                <a:gd name="T6" fmla="*/ 0 w 97"/>
                <a:gd name="T7" fmla="*/ 64 h 65"/>
                <a:gd name="T8" fmla="*/ 0 w 97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65"/>
                <a:gd name="T17" fmla="*/ 97 w 97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65">
                  <a:moveTo>
                    <a:pt x="0" y="0"/>
                  </a:moveTo>
                  <a:lnTo>
                    <a:pt x="96" y="2"/>
                  </a:lnTo>
                  <a:lnTo>
                    <a:pt x="96" y="64"/>
                  </a:ln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255"/>
          <p:cNvGrpSpPr>
            <a:grpSpLocks/>
          </p:cNvGrpSpPr>
          <p:nvPr/>
        </p:nvGrpSpPr>
        <p:grpSpPr bwMode="auto">
          <a:xfrm>
            <a:off x="6397018" y="2997200"/>
            <a:ext cx="1405101" cy="192088"/>
            <a:chOff x="3136" y="1888"/>
            <a:chExt cx="689" cy="121"/>
          </a:xfrm>
        </p:grpSpPr>
        <p:sp>
          <p:nvSpPr>
            <p:cNvPr id="18708" name="Freeform 256"/>
            <p:cNvSpPr>
              <a:spLocks/>
            </p:cNvSpPr>
            <p:nvPr/>
          </p:nvSpPr>
          <p:spPr bwMode="auto">
            <a:xfrm>
              <a:off x="3136" y="1888"/>
              <a:ext cx="77" cy="71"/>
            </a:xfrm>
            <a:custGeom>
              <a:avLst/>
              <a:gdLst>
                <a:gd name="T0" fmla="*/ 0 w 77"/>
                <a:gd name="T1" fmla="*/ 0 h 71"/>
                <a:gd name="T2" fmla="*/ 76 w 77"/>
                <a:gd name="T3" fmla="*/ 6 h 71"/>
                <a:gd name="T4" fmla="*/ 76 w 77"/>
                <a:gd name="T5" fmla="*/ 70 h 71"/>
                <a:gd name="T6" fmla="*/ 0 w 77"/>
                <a:gd name="T7" fmla="*/ 62 h 71"/>
                <a:gd name="T8" fmla="*/ 0 w 77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1"/>
                <a:gd name="T17" fmla="*/ 77 w 77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1">
                  <a:moveTo>
                    <a:pt x="0" y="0"/>
                  </a:moveTo>
                  <a:lnTo>
                    <a:pt x="76" y="6"/>
                  </a:lnTo>
                  <a:lnTo>
                    <a:pt x="76" y="70"/>
                  </a:lnTo>
                  <a:lnTo>
                    <a:pt x="0" y="62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09" name="Freeform 257"/>
            <p:cNvSpPr>
              <a:spLocks/>
            </p:cNvSpPr>
            <p:nvPr/>
          </p:nvSpPr>
          <p:spPr bwMode="auto">
            <a:xfrm>
              <a:off x="3728" y="1944"/>
              <a:ext cx="97" cy="65"/>
            </a:xfrm>
            <a:custGeom>
              <a:avLst/>
              <a:gdLst>
                <a:gd name="T0" fmla="*/ 0 w 97"/>
                <a:gd name="T1" fmla="*/ 0 h 65"/>
                <a:gd name="T2" fmla="*/ 96 w 97"/>
                <a:gd name="T3" fmla="*/ 2 h 65"/>
                <a:gd name="T4" fmla="*/ 96 w 97"/>
                <a:gd name="T5" fmla="*/ 64 h 65"/>
                <a:gd name="T6" fmla="*/ 0 w 97"/>
                <a:gd name="T7" fmla="*/ 64 h 65"/>
                <a:gd name="T8" fmla="*/ 0 w 97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65"/>
                <a:gd name="T17" fmla="*/ 97 w 97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65">
                  <a:moveTo>
                    <a:pt x="0" y="0"/>
                  </a:moveTo>
                  <a:lnTo>
                    <a:pt x="96" y="2"/>
                  </a:lnTo>
                  <a:lnTo>
                    <a:pt x="96" y="64"/>
                  </a:ln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39298" name="Rectangle 258"/>
          <p:cNvSpPr>
            <a:spLocks noChangeArrowheads="1"/>
          </p:cNvSpPr>
          <p:nvPr/>
        </p:nvSpPr>
        <p:spPr bwMode="auto">
          <a:xfrm>
            <a:off x="10739287" y="2171701"/>
            <a:ext cx="442429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solidFill>
                  <a:srgbClr val="FFFFFF"/>
                </a:solidFill>
                <a:latin typeface="Arial" pitchFamily="34" charset="0"/>
              </a:rPr>
              <a:t>59</a:t>
            </a:r>
          </a:p>
        </p:txBody>
      </p:sp>
      <p:grpSp>
        <p:nvGrpSpPr>
          <p:cNvPr id="5" name="Group 259"/>
          <p:cNvGrpSpPr>
            <a:grpSpLocks/>
          </p:cNvGrpSpPr>
          <p:nvPr/>
        </p:nvGrpSpPr>
        <p:grpSpPr bwMode="auto">
          <a:xfrm>
            <a:off x="8817854" y="1520826"/>
            <a:ext cx="1405101" cy="315913"/>
            <a:chOff x="4322" y="958"/>
            <a:chExt cx="689" cy="199"/>
          </a:xfrm>
        </p:grpSpPr>
        <p:sp>
          <p:nvSpPr>
            <p:cNvPr id="18704" name="Freeform 260"/>
            <p:cNvSpPr>
              <a:spLocks/>
            </p:cNvSpPr>
            <p:nvPr/>
          </p:nvSpPr>
          <p:spPr bwMode="auto">
            <a:xfrm>
              <a:off x="4322" y="958"/>
              <a:ext cx="77" cy="71"/>
            </a:xfrm>
            <a:custGeom>
              <a:avLst/>
              <a:gdLst>
                <a:gd name="T0" fmla="*/ 0 w 77"/>
                <a:gd name="T1" fmla="*/ 0 h 71"/>
                <a:gd name="T2" fmla="*/ 76 w 77"/>
                <a:gd name="T3" fmla="*/ 6 h 71"/>
                <a:gd name="T4" fmla="*/ 76 w 77"/>
                <a:gd name="T5" fmla="*/ 70 h 71"/>
                <a:gd name="T6" fmla="*/ 0 w 77"/>
                <a:gd name="T7" fmla="*/ 62 h 71"/>
                <a:gd name="T8" fmla="*/ 0 w 77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1"/>
                <a:gd name="T17" fmla="*/ 77 w 77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1">
                  <a:moveTo>
                    <a:pt x="0" y="0"/>
                  </a:moveTo>
                  <a:lnTo>
                    <a:pt x="76" y="6"/>
                  </a:lnTo>
                  <a:lnTo>
                    <a:pt x="76" y="70"/>
                  </a:lnTo>
                  <a:lnTo>
                    <a:pt x="0" y="62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05" name="Freeform 261"/>
            <p:cNvSpPr>
              <a:spLocks/>
            </p:cNvSpPr>
            <p:nvPr/>
          </p:nvSpPr>
          <p:spPr bwMode="auto">
            <a:xfrm>
              <a:off x="4914" y="1014"/>
              <a:ext cx="97" cy="65"/>
            </a:xfrm>
            <a:custGeom>
              <a:avLst/>
              <a:gdLst>
                <a:gd name="T0" fmla="*/ 0 w 97"/>
                <a:gd name="T1" fmla="*/ 0 h 65"/>
                <a:gd name="T2" fmla="*/ 96 w 97"/>
                <a:gd name="T3" fmla="*/ 2 h 65"/>
                <a:gd name="T4" fmla="*/ 96 w 97"/>
                <a:gd name="T5" fmla="*/ 64 h 65"/>
                <a:gd name="T6" fmla="*/ 0 w 97"/>
                <a:gd name="T7" fmla="*/ 64 h 65"/>
                <a:gd name="T8" fmla="*/ 0 w 97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65"/>
                <a:gd name="T17" fmla="*/ 97 w 97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65">
                  <a:moveTo>
                    <a:pt x="0" y="0"/>
                  </a:moveTo>
                  <a:lnTo>
                    <a:pt x="96" y="2"/>
                  </a:lnTo>
                  <a:lnTo>
                    <a:pt x="96" y="64"/>
                  </a:ln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06" name="Freeform 262"/>
            <p:cNvSpPr>
              <a:spLocks/>
            </p:cNvSpPr>
            <p:nvPr/>
          </p:nvSpPr>
          <p:spPr bwMode="auto">
            <a:xfrm>
              <a:off x="4322" y="1036"/>
              <a:ext cx="77" cy="71"/>
            </a:xfrm>
            <a:custGeom>
              <a:avLst/>
              <a:gdLst>
                <a:gd name="T0" fmla="*/ 0 w 77"/>
                <a:gd name="T1" fmla="*/ 0 h 71"/>
                <a:gd name="T2" fmla="*/ 76 w 77"/>
                <a:gd name="T3" fmla="*/ 6 h 71"/>
                <a:gd name="T4" fmla="*/ 76 w 77"/>
                <a:gd name="T5" fmla="*/ 70 h 71"/>
                <a:gd name="T6" fmla="*/ 0 w 77"/>
                <a:gd name="T7" fmla="*/ 62 h 71"/>
                <a:gd name="T8" fmla="*/ 0 w 77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1"/>
                <a:gd name="T17" fmla="*/ 77 w 77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1">
                  <a:moveTo>
                    <a:pt x="0" y="0"/>
                  </a:moveTo>
                  <a:lnTo>
                    <a:pt x="76" y="6"/>
                  </a:lnTo>
                  <a:lnTo>
                    <a:pt x="76" y="70"/>
                  </a:lnTo>
                  <a:lnTo>
                    <a:pt x="0" y="62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07" name="Freeform 263"/>
            <p:cNvSpPr>
              <a:spLocks/>
            </p:cNvSpPr>
            <p:nvPr/>
          </p:nvSpPr>
          <p:spPr bwMode="auto">
            <a:xfrm>
              <a:off x="4914" y="1092"/>
              <a:ext cx="97" cy="65"/>
            </a:xfrm>
            <a:custGeom>
              <a:avLst/>
              <a:gdLst>
                <a:gd name="T0" fmla="*/ 0 w 97"/>
                <a:gd name="T1" fmla="*/ 0 h 65"/>
                <a:gd name="T2" fmla="*/ 96 w 97"/>
                <a:gd name="T3" fmla="*/ 2 h 65"/>
                <a:gd name="T4" fmla="*/ 96 w 97"/>
                <a:gd name="T5" fmla="*/ 64 h 65"/>
                <a:gd name="T6" fmla="*/ 0 w 97"/>
                <a:gd name="T7" fmla="*/ 64 h 65"/>
                <a:gd name="T8" fmla="*/ 0 w 97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65"/>
                <a:gd name="T17" fmla="*/ 97 w 97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65">
                  <a:moveTo>
                    <a:pt x="0" y="0"/>
                  </a:moveTo>
                  <a:lnTo>
                    <a:pt x="96" y="2"/>
                  </a:lnTo>
                  <a:lnTo>
                    <a:pt x="96" y="64"/>
                  </a:ln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264"/>
          <p:cNvGrpSpPr>
            <a:grpSpLocks/>
          </p:cNvGrpSpPr>
          <p:nvPr/>
        </p:nvGrpSpPr>
        <p:grpSpPr bwMode="auto">
          <a:xfrm>
            <a:off x="9021001" y="1531939"/>
            <a:ext cx="990342" cy="287337"/>
            <a:chOff x="4422" y="965"/>
            <a:chExt cx="485" cy="181"/>
          </a:xfrm>
        </p:grpSpPr>
        <p:sp>
          <p:nvSpPr>
            <p:cNvPr id="18700" name="Freeform 265"/>
            <p:cNvSpPr>
              <a:spLocks/>
            </p:cNvSpPr>
            <p:nvPr/>
          </p:nvSpPr>
          <p:spPr bwMode="auto">
            <a:xfrm>
              <a:off x="4422" y="1049"/>
              <a:ext cx="77" cy="71"/>
            </a:xfrm>
            <a:custGeom>
              <a:avLst/>
              <a:gdLst>
                <a:gd name="T0" fmla="*/ 0 w 77"/>
                <a:gd name="T1" fmla="*/ 0 h 71"/>
                <a:gd name="T2" fmla="*/ 76 w 77"/>
                <a:gd name="T3" fmla="*/ 6 h 71"/>
                <a:gd name="T4" fmla="*/ 76 w 77"/>
                <a:gd name="T5" fmla="*/ 70 h 71"/>
                <a:gd name="T6" fmla="*/ 0 w 77"/>
                <a:gd name="T7" fmla="*/ 62 h 71"/>
                <a:gd name="T8" fmla="*/ 0 w 77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1"/>
                <a:gd name="T17" fmla="*/ 77 w 77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1">
                  <a:moveTo>
                    <a:pt x="0" y="0"/>
                  </a:moveTo>
                  <a:lnTo>
                    <a:pt x="76" y="6"/>
                  </a:lnTo>
                  <a:lnTo>
                    <a:pt x="76" y="70"/>
                  </a:lnTo>
                  <a:lnTo>
                    <a:pt x="0" y="62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01" name="Freeform 266"/>
            <p:cNvSpPr>
              <a:spLocks/>
            </p:cNvSpPr>
            <p:nvPr/>
          </p:nvSpPr>
          <p:spPr bwMode="auto">
            <a:xfrm>
              <a:off x="4422" y="965"/>
              <a:ext cx="77" cy="71"/>
            </a:xfrm>
            <a:custGeom>
              <a:avLst/>
              <a:gdLst>
                <a:gd name="T0" fmla="*/ 0 w 77"/>
                <a:gd name="T1" fmla="*/ 0 h 71"/>
                <a:gd name="T2" fmla="*/ 76 w 77"/>
                <a:gd name="T3" fmla="*/ 6 h 71"/>
                <a:gd name="T4" fmla="*/ 76 w 77"/>
                <a:gd name="T5" fmla="*/ 70 h 71"/>
                <a:gd name="T6" fmla="*/ 0 w 77"/>
                <a:gd name="T7" fmla="*/ 62 h 71"/>
                <a:gd name="T8" fmla="*/ 0 w 77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1"/>
                <a:gd name="T17" fmla="*/ 77 w 77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1">
                  <a:moveTo>
                    <a:pt x="0" y="0"/>
                  </a:moveTo>
                  <a:lnTo>
                    <a:pt x="76" y="6"/>
                  </a:lnTo>
                  <a:lnTo>
                    <a:pt x="76" y="70"/>
                  </a:lnTo>
                  <a:lnTo>
                    <a:pt x="0" y="62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02" name="Freeform 267"/>
            <p:cNvSpPr>
              <a:spLocks/>
            </p:cNvSpPr>
            <p:nvPr/>
          </p:nvSpPr>
          <p:spPr bwMode="auto">
            <a:xfrm>
              <a:off x="4803" y="1003"/>
              <a:ext cx="97" cy="65"/>
            </a:xfrm>
            <a:custGeom>
              <a:avLst/>
              <a:gdLst>
                <a:gd name="T0" fmla="*/ 0 w 97"/>
                <a:gd name="T1" fmla="*/ 0 h 65"/>
                <a:gd name="T2" fmla="*/ 96 w 97"/>
                <a:gd name="T3" fmla="*/ 2 h 65"/>
                <a:gd name="T4" fmla="*/ 96 w 97"/>
                <a:gd name="T5" fmla="*/ 64 h 65"/>
                <a:gd name="T6" fmla="*/ 0 w 97"/>
                <a:gd name="T7" fmla="*/ 64 h 65"/>
                <a:gd name="T8" fmla="*/ 0 w 97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65"/>
                <a:gd name="T17" fmla="*/ 97 w 97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65">
                  <a:moveTo>
                    <a:pt x="0" y="0"/>
                  </a:moveTo>
                  <a:lnTo>
                    <a:pt x="96" y="2"/>
                  </a:lnTo>
                  <a:lnTo>
                    <a:pt x="96" y="64"/>
                  </a:ln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03" name="Freeform 268"/>
            <p:cNvSpPr>
              <a:spLocks/>
            </p:cNvSpPr>
            <p:nvPr/>
          </p:nvSpPr>
          <p:spPr bwMode="auto">
            <a:xfrm>
              <a:off x="4810" y="1081"/>
              <a:ext cx="97" cy="65"/>
            </a:xfrm>
            <a:custGeom>
              <a:avLst/>
              <a:gdLst>
                <a:gd name="T0" fmla="*/ 0 w 97"/>
                <a:gd name="T1" fmla="*/ 0 h 65"/>
                <a:gd name="T2" fmla="*/ 96 w 97"/>
                <a:gd name="T3" fmla="*/ 2 h 65"/>
                <a:gd name="T4" fmla="*/ 96 w 97"/>
                <a:gd name="T5" fmla="*/ 64 h 65"/>
                <a:gd name="T6" fmla="*/ 0 w 97"/>
                <a:gd name="T7" fmla="*/ 64 h 65"/>
                <a:gd name="T8" fmla="*/ 0 w 97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65"/>
                <a:gd name="T17" fmla="*/ 97 w 97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65">
                  <a:moveTo>
                    <a:pt x="0" y="0"/>
                  </a:moveTo>
                  <a:lnTo>
                    <a:pt x="96" y="2"/>
                  </a:lnTo>
                  <a:lnTo>
                    <a:pt x="96" y="64"/>
                  </a:ln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269"/>
          <p:cNvGrpSpPr>
            <a:grpSpLocks/>
          </p:cNvGrpSpPr>
          <p:nvPr/>
        </p:nvGrpSpPr>
        <p:grpSpPr bwMode="auto">
          <a:xfrm>
            <a:off x="9190291" y="1531939"/>
            <a:ext cx="156593" cy="255587"/>
            <a:chOff x="4506" y="965"/>
            <a:chExt cx="77" cy="161"/>
          </a:xfrm>
        </p:grpSpPr>
        <p:sp>
          <p:nvSpPr>
            <p:cNvPr id="18698" name="Freeform 270"/>
            <p:cNvSpPr>
              <a:spLocks/>
            </p:cNvSpPr>
            <p:nvPr/>
          </p:nvSpPr>
          <p:spPr bwMode="auto">
            <a:xfrm>
              <a:off x="4506" y="965"/>
              <a:ext cx="77" cy="71"/>
            </a:xfrm>
            <a:custGeom>
              <a:avLst/>
              <a:gdLst>
                <a:gd name="T0" fmla="*/ 0 w 77"/>
                <a:gd name="T1" fmla="*/ 0 h 71"/>
                <a:gd name="T2" fmla="*/ 76 w 77"/>
                <a:gd name="T3" fmla="*/ 6 h 71"/>
                <a:gd name="T4" fmla="*/ 76 w 77"/>
                <a:gd name="T5" fmla="*/ 70 h 71"/>
                <a:gd name="T6" fmla="*/ 0 w 77"/>
                <a:gd name="T7" fmla="*/ 62 h 71"/>
                <a:gd name="T8" fmla="*/ 0 w 77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1"/>
                <a:gd name="T17" fmla="*/ 77 w 77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1">
                  <a:moveTo>
                    <a:pt x="0" y="0"/>
                  </a:moveTo>
                  <a:lnTo>
                    <a:pt x="76" y="6"/>
                  </a:lnTo>
                  <a:lnTo>
                    <a:pt x="76" y="70"/>
                  </a:lnTo>
                  <a:lnTo>
                    <a:pt x="0" y="62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99" name="Freeform 271"/>
            <p:cNvSpPr>
              <a:spLocks/>
            </p:cNvSpPr>
            <p:nvPr/>
          </p:nvSpPr>
          <p:spPr bwMode="auto">
            <a:xfrm>
              <a:off x="4506" y="1055"/>
              <a:ext cx="77" cy="71"/>
            </a:xfrm>
            <a:custGeom>
              <a:avLst/>
              <a:gdLst>
                <a:gd name="T0" fmla="*/ 0 w 77"/>
                <a:gd name="T1" fmla="*/ 0 h 71"/>
                <a:gd name="T2" fmla="*/ 76 w 77"/>
                <a:gd name="T3" fmla="*/ 6 h 71"/>
                <a:gd name="T4" fmla="*/ 76 w 77"/>
                <a:gd name="T5" fmla="*/ 70 h 71"/>
                <a:gd name="T6" fmla="*/ 0 w 77"/>
                <a:gd name="T7" fmla="*/ 62 h 71"/>
                <a:gd name="T8" fmla="*/ 0 w 77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1"/>
                <a:gd name="T17" fmla="*/ 77 w 77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1">
                  <a:moveTo>
                    <a:pt x="0" y="0"/>
                  </a:moveTo>
                  <a:lnTo>
                    <a:pt x="76" y="6"/>
                  </a:lnTo>
                  <a:lnTo>
                    <a:pt x="76" y="70"/>
                  </a:lnTo>
                  <a:lnTo>
                    <a:pt x="0" y="62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272"/>
          <p:cNvGrpSpPr>
            <a:grpSpLocks/>
          </p:cNvGrpSpPr>
          <p:nvPr/>
        </p:nvGrpSpPr>
        <p:grpSpPr bwMode="auto">
          <a:xfrm>
            <a:off x="9575424" y="1582738"/>
            <a:ext cx="215844" cy="227012"/>
            <a:chOff x="4695" y="997"/>
            <a:chExt cx="104" cy="143"/>
          </a:xfrm>
        </p:grpSpPr>
        <p:sp>
          <p:nvSpPr>
            <p:cNvPr id="18696" name="Freeform 273"/>
            <p:cNvSpPr>
              <a:spLocks/>
            </p:cNvSpPr>
            <p:nvPr/>
          </p:nvSpPr>
          <p:spPr bwMode="auto">
            <a:xfrm>
              <a:off x="4702" y="1075"/>
              <a:ext cx="97" cy="65"/>
            </a:xfrm>
            <a:custGeom>
              <a:avLst/>
              <a:gdLst>
                <a:gd name="T0" fmla="*/ 0 w 97"/>
                <a:gd name="T1" fmla="*/ 0 h 65"/>
                <a:gd name="T2" fmla="*/ 96 w 97"/>
                <a:gd name="T3" fmla="*/ 2 h 65"/>
                <a:gd name="T4" fmla="*/ 96 w 97"/>
                <a:gd name="T5" fmla="*/ 64 h 65"/>
                <a:gd name="T6" fmla="*/ 0 w 97"/>
                <a:gd name="T7" fmla="*/ 64 h 65"/>
                <a:gd name="T8" fmla="*/ 0 w 97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65"/>
                <a:gd name="T17" fmla="*/ 97 w 97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65">
                  <a:moveTo>
                    <a:pt x="0" y="0"/>
                  </a:moveTo>
                  <a:lnTo>
                    <a:pt x="96" y="2"/>
                  </a:lnTo>
                  <a:lnTo>
                    <a:pt x="96" y="64"/>
                  </a:ln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97" name="Freeform 274"/>
            <p:cNvSpPr>
              <a:spLocks/>
            </p:cNvSpPr>
            <p:nvPr/>
          </p:nvSpPr>
          <p:spPr bwMode="auto">
            <a:xfrm>
              <a:off x="4695" y="997"/>
              <a:ext cx="97" cy="65"/>
            </a:xfrm>
            <a:custGeom>
              <a:avLst/>
              <a:gdLst>
                <a:gd name="T0" fmla="*/ 0 w 97"/>
                <a:gd name="T1" fmla="*/ 0 h 65"/>
                <a:gd name="T2" fmla="*/ 96 w 97"/>
                <a:gd name="T3" fmla="*/ 2 h 65"/>
                <a:gd name="T4" fmla="*/ 96 w 97"/>
                <a:gd name="T5" fmla="*/ 64 h 65"/>
                <a:gd name="T6" fmla="*/ 0 w 97"/>
                <a:gd name="T7" fmla="*/ 64 h 65"/>
                <a:gd name="T8" fmla="*/ 0 w 97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65"/>
                <a:gd name="T17" fmla="*/ 97 w 97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65">
                  <a:moveTo>
                    <a:pt x="0" y="0"/>
                  </a:moveTo>
                  <a:lnTo>
                    <a:pt x="96" y="2"/>
                  </a:lnTo>
                  <a:lnTo>
                    <a:pt x="96" y="64"/>
                  </a:ln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39315" name="Freeform 275"/>
          <p:cNvSpPr>
            <a:spLocks/>
          </p:cNvSpPr>
          <p:nvPr/>
        </p:nvSpPr>
        <p:spPr bwMode="auto">
          <a:xfrm>
            <a:off x="8642216" y="1633539"/>
            <a:ext cx="158709" cy="115887"/>
          </a:xfrm>
          <a:custGeom>
            <a:avLst/>
            <a:gdLst>
              <a:gd name="T0" fmla="*/ 0 w 78"/>
              <a:gd name="T1" fmla="*/ 0 h 73"/>
              <a:gd name="T2" fmla="*/ 77 w 78"/>
              <a:gd name="T3" fmla="*/ 6 h 73"/>
              <a:gd name="T4" fmla="*/ 77 w 78"/>
              <a:gd name="T5" fmla="*/ 72 h 73"/>
              <a:gd name="T6" fmla="*/ 0 w 78"/>
              <a:gd name="T7" fmla="*/ 62 h 73"/>
              <a:gd name="T8" fmla="*/ 0 w 78"/>
              <a:gd name="T9" fmla="*/ 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73"/>
              <a:gd name="T17" fmla="*/ 78 w 78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73">
                <a:moveTo>
                  <a:pt x="0" y="0"/>
                </a:moveTo>
                <a:lnTo>
                  <a:pt x="77" y="6"/>
                </a:lnTo>
                <a:lnTo>
                  <a:pt x="77" y="72"/>
                </a:lnTo>
                <a:lnTo>
                  <a:pt x="0" y="62"/>
                </a:lnTo>
                <a:lnTo>
                  <a:pt x="0" y="0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239316" name="Freeform 276"/>
          <p:cNvSpPr>
            <a:spLocks/>
          </p:cNvSpPr>
          <p:nvPr/>
        </p:nvSpPr>
        <p:spPr bwMode="auto">
          <a:xfrm>
            <a:off x="10250464" y="1741489"/>
            <a:ext cx="201032" cy="103187"/>
          </a:xfrm>
          <a:custGeom>
            <a:avLst/>
            <a:gdLst>
              <a:gd name="T0" fmla="*/ 0 w 97"/>
              <a:gd name="T1" fmla="*/ 0 h 65"/>
              <a:gd name="T2" fmla="*/ 96 w 97"/>
              <a:gd name="T3" fmla="*/ 2 h 65"/>
              <a:gd name="T4" fmla="*/ 96 w 97"/>
              <a:gd name="T5" fmla="*/ 64 h 65"/>
              <a:gd name="T6" fmla="*/ 0 w 97"/>
              <a:gd name="T7" fmla="*/ 64 h 65"/>
              <a:gd name="T8" fmla="*/ 0 w 97"/>
              <a:gd name="T9" fmla="*/ 0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7"/>
              <a:gd name="T16" fmla="*/ 0 h 65"/>
              <a:gd name="T17" fmla="*/ 97 w 97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7" h="65">
                <a:moveTo>
                  <a:pt x="0" y="0"/>
                </a:moveTo>
                <a:lnTo>
                  <a:pt x="96" y="2"/>
                </a:lnTo>
                <a:lnTo>
                  <a:pt x="96" y="64"/>
                </a:lnTo>
                <a:lnTo>
                  <a:pt x="0" y="64"/>
                </a:lnTo>
                <a:lnTo>
                  <a:pt x="0" y="0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92" name="Line 277"/>
          <p:cNvSpPr>
            <a:spLocks noChangeShapeType="1"/>
          </p:cNvSpPr>
          <p:nvPr/>
        </p:nvSpPr>
        <p:spPr bwMode="auto">
          <a:xfrm flipV="1">
            <a:off x="3777267" y="6351589"/>
            <a:ext cx="0" cy="2047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93" name="Line 278"/>
          <p:cNvSpPr>
            <a:spLocks noChangeShapeType="1"/>
          </p:cNvSpPr>
          <p:nvPr/>
        </p:nvSpPr>
        <p:spPr bwMode="auto">
          <a:xfrm flipV="1">
            <a:off x="6498591" y="5027614"/>
            <a:ext cx="0" cy="153193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94" name="Line 279"/>
          <p:cNvSpPr>
            <a:spLocks noChangeShapeType="1"/>
          </p:cNvSpPr>
          <p:nvPr/>
        </p:nvSpPr>
        <p:spPr bwMode="auto">
          <a:xfrm flipV="1">
            <a:off x="9059091" y="3629026"/>
            <a:ext cx="0" cy="2919413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695" name="Line 280"/>
          <p:cNvSpPr>
            <a:spLocks noChangeShapeType="1"/>
          </p:cNvSpPr>
          <p:nvPr/>
        </p:nvSpPr>
        <p:spPr bwMode="auto">
          <a:xfrm flipV="1">
            <a:off x="11350843" y="2239963"/>
            <a:ext cx="0" cy="4318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pic>
        <p:nvPicPr>
          <p:cNvPr id="282" name="Picture 281" descr="Captu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307" y="63799"/>
            <a:ext cx="1913693" cy="318973"/>
          </a:xfrm>
          <a:prstGeom prst="rect">
            <a:avLst/>
          </a:prstGeom>
        </p:spPr>
      </p:pic>
      <p:sp>
        <p:nvSpPr>
          <p:cNvPr id="283" name="TextBox 282"/>
          <p:cNvSpPr txBox="1"/>
          <p:nvPr/>
        </p:nvSpPr>
        <p:spPr>
          <a:xfrm>
            <a:off x="5008724" y="0"/>
            <a:ext cx="7180101" cy="5049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Факторы, влияющие на безопасность человека на дороге</a:t>
            </a:r>
            <a:endParaRPr lang="ru-RU" sz="2000" dirty="0" smtClean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23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239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123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39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39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39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3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217" grpId="0" autoUpdateAnimBg="0"/>
      <p:bldP spid="1239218" grpId="0" animBg="1"/>
      <p:bldP spid="1239219" grpId="0" animBg="1"/>
      <p:bldP spid="1239288" grpId="0" autoUpdateAnimBg="0"/>
      <p:bldP spid="1239298" grpId="0" autoUpdateAnimBg="0"/>
      <p:bldP spid="1239315" grpId="0" animBg="1"/>
      <p:bldP spid="12393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2494" y="404506"/>
            <a:ext cx="10563648" cy="493713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3600" dirty="0" smtClean="0"/>
              <a:t>Стандарт безопасности рекомендует</a:t>
            </a:r>
            <a:endParaRPr lang="en-US" sz="3600" dirty="0" smtClean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8497" y="919329"/>
            <a:ext cx="7516442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000" indent="0" eaLnBrk="1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</a:pPr>
            <a:r>
              <a:rPr lang="ru-RU" sz="2400" dirty="0" smtClean="0"/>
              <a:t> Расположение </a:t>
            </a:r>
            <a:r>
              <a:rPr lang="ru-RU" sz="2400" dirty="0" err="1" smtClean="0"/>
              <a:t>световозвращающего</a:t>
            </a:r>
            <a:r>
              <a:rPr lang="ru-RU" sz="2400" dirty="0" smtClean="0"/>
              <a:t> материала</a:t>
            </a:r>
          </a:p>
          <a:p>
            <a:pPr marL="36000" lvl="1" indent="0" eaLnBrk="1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</a:pPr>
            <a:r>
              <a:rPr lang="ru-RU" dirty="0" smtClean="0"/>
              <a:t>- контур человека, распознавание</a:t>
            </a:r>
          </a:p>
          <a:p>
            <a:pPr marL="36000" indent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</a:pPr>
            <a:r>
              <a:rPr lang="ru-RU" sz="2400" dirty="0" smtClean="0"/>
              <a:t> Общая площадь </a:t>
            </a:r>
            <a:r>
              <a:rPr lang="ru-RU" sz="2400" dirty="0" err="1" smtClean="0"/>
              <a:t>световозвращающего</a:t>
            </a:r>
            <a:r>
              <a:rPr lang="ru-RU" sz="2400" dirty="0" smtClean="0"/>
              <a:t> материала </a:t>
            </a:r>
          </a:p>
          <a:p>
            <a:pPr marL="36000" lvl="1" indent="0" eaLnBrk="1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</a:pPr>
            <a:r>
              <a:rPr lang="ru-RU" dirty="0" smtClean="0"/>
              <a:t>- степень видимости</a:t>
            </a:r>
          </a:p>
          <a:p>
            <a:pPr marL="36000" indent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</a:pPr>
            <a:r>
              <a:rPr lang="ru-RU" sz="2400" dirty="0" smtClean="0"/>
              <a:t> Качество СВМ</a:t>
            </a:r>
          </a:p>
          <a:p>
            <a:pPr marL="36000" lvl="1" indent="0" eaLnBrk="1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</a:pPr>
            <a:r>
              <a:rPr lang="ru-RU" dirty="0" smtClean="0"/>
              <a:t>- лучше не иметь никакого СВМ, чем некачественный, т.к. это влияет на поведение человека</a:t>
            </a:r>
          </a:p>
        </p:txBody>
      </p:sp>
      <p:pic>
        <p:nvPicPr>
          <p:cNvPr id="32773" name="Picture 7" descr="3M Russia BANK ACCOU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9779" y="965958"/>
            <a:ext cx="3821705" cy="4648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6" name="Picture 5" descr="Captu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307" y="63799"/>
            <a:ext cx="1913693" cy="318973"/>
          </a:xfrm>
          <a:prstGeom prst="rect">
            <a:avLst/>
          </a:prstGeom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1721" y="3766889"/>
            <a:ext cx="4166691" cy="221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08724" y="0"/>
            <a:ext cx="7180101" cy="5049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Стандарты видимости пешехода на дороге</a:t>
            </a:r>
            <a:endParaRPr lang="ru-RU" sz="2000" dirty="0" smtClean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0648" y="564131"/>
            <a:ext cx="5618265" cy="6604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80000"/>
              </a:lnSpc>
            </a:pPr>
            <a:r>
              <a:rPr lang="ru-RU" sz="3600" dirty="0" smtClean="0"/>
              <a:t>С</a:t>
            </a:r>
            <a:r>
              <a:rPr lang="en-US" sz="3600" dirty="0" err="1" smtClean="0"/>
              <a:t>тандарт</a:t>
            </a:r>
            <a:r>
              <a:rPr lang="en-US" sz="3600" dirty="0" smtClean="0"/>
              <a:t> </a:t>
            </a:r>
            <a:r>
              <a:rPr lang="en-US" sz="3600" dirty="0" err="1" smtClean="0"/>
              <a:t>безопасности</a:t>
            </a:r>
            <a:endParaRPr lang="en-US" sz="3600" dirty="0" smtClean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4705" y="1757363"/>
            <a:ext cx="6907001" cy="41148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Взрослые: </a:t>
            </a:r>
            <a:r>
              <a:rPr lang="ru-RU" sz="2400" b="1" dirty="0" smtClean="0">
                <a:solidFill>
                  <a:srgbClr val="FF0000"/>
                </a:solidFill>
              </a:rPr>
              <a:t>800 </a:t>
            </a:r>
            <a:r>
              <a:rPr lang="ru-RU" sz="2400" b="1" dirty="0" err="1" smtClean="0">
                <a:solidFill>
                  <a:srgbClr val="FF0000"/>
                </a:solidFill>
              </a:rPr>
              <a:t>cм</a:t>
            </a:r>
            <a:r>
              <a:rPr lang="ru-RU" sz="2400" b="1" dirty="0" smtClean="0">
                <a:solidFill>
                  <a:srgbClr val="FF0000"/>
                </a:solidFill>
              </a:rPr>
              <a:t>² (0,08 м²)</a:t>
            </a:r>
            <a:r>
              <a:rPr lang="ru-RU" sz="2400" dirty="0" smtClean="0"/>
              <a:t> площади </a:t>
            </a:r>
            <a:r>
              <a:rPr lang="ru-RU" sz="2400" dirty="0" err="1" smtClean="0"/>
              <a:t>световозврата</a:t>
            </a:r>
            <a:endParaRPr lang="ru-RU" sz="2400" dirty="0" smtClean="0"/>
          </a:p>
          <a:p>
            <a:pPr eaLnBrk="1" hangingPunct="1">
              <a:lnSpc>
                <a:spcPct val="80000"/>
              </a:lnSpc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Дети: </a:t>
            </a:r>
            <a:r>
              <a:rPr lang="ru-RU" sz="2400" b="1" dirty="0" smtClean="0">
                <a:solidFill>
                  <a:srgbClr val="FF0000"/>
                </a:solidFill>
              </a:rPr>
              <a:t>450 </a:t>
            </a:r>
            <a:r>
              <a:rPr lang="ru-RU" sz="2400" b="1" dirty="0" err="1" smtClean="0">
                <a:solidFill>
                  <a:srgbClr val="FF0000"/>
                </a:solidFill>
              </a:rPr>
              <a:t>cм</a:t>
            </a:r>
            <a:r>
              <a:rPr lang="ru-RU" sz="2400" b="1" dirty="0" smtClean="0">
                <a:solidFill>
                  <a:srgbClr val="FF0000"/>
                </a:solidFill>
              </a:rPr>
              <a:t>² (0,045 м²)</a:t>
            </a:r>
            <a:r>
              <a:rPr lang="ru-RU" sz="2400" dirty="0" smtClean="0"/>
              <a:t> при росте до 158 </a:t>
            </a:r>
            <a:r>
              <a:rPr lang="ru-RU" sz="2400" dirty="0" err="1" smtClean="0"/>
              <a:t>cм</a:t>
            </a:r>
            <a:r>
              <a:rPr lang="ru-RU" sz="2400" dirty="0" smtClean="0"/>
              <a:t> и 650 при росте до176 </a:t>
            </a:r>
            <a:r>
              <a:rPr lang="ru-RU" sz="2400" dirty="0" err="1" smtClean="0"/>
              <a:t>cм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Если используются </a:t>
            </a:r>
            <a:r>
              <a:rPr lang="ru-RU" sz="2400" dirty="0" err="1" smtClean="0"/>
              <a:t>световозвращающие</a:t>
            </a:r>
            <a:r>
              <a:rPr lang="ru-RU" sz="2400" dirty="0" smtClean="0"/>
              <a:t> материалы в виде фигурной вырубки и шевронов, площадь должна быть увеличена</a:t>
            </a:r>
          </a:p>
          <a:p>
            <a:pPr eaLnBrk="1" hangingPunct="1">
              <a:lnSpc>
                <a:spcPct val="80000"/>
              </a:lnSpc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Площадь </a:t>
            </a:r>
            <a:r>
              <a:rPr lang="ru-RU" sz="2400" dirty="0" err="1" smtClean="0"/>
              <a:t>световозвращающего</a:t>
            </a:r>
            <a:r>
              <a:rPr lang="ru-RU" sz="2400" dirty="0" smtClean="0"/>
              <a:t> материала должна быть не менее 100 </a:t>
            </a:r>
            <a:r>
              <a:rPr lang="ru-RU" sz="2400" dirty="0" err="1" smtClean="0"/>
              <a:t>cм</a:t>
            </a:r>
            <a:r>
              <a:rPr lang="ru-RU" sz="2400" dirty="0" smtClean="0"/>
              <a:t>² (0,01 м²) с любой стороны изделия</a:t>
            </a:r>
          </a:p>
        </p:txBody>
      </p:sp>
      <p:pic>
        <p:nvPicPr>
          <p:cNvPr id="33797" name="Picture 7" descr="3M Russia BANK ACCOU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0958" y="1711325"/>
            <a:ext cx="3974065" cy="43243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6" name="Picture 5" descr="Captu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307" y="63799"/>
            <a:ext cx="1913693" cy="3189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8724" y="0"/>
            <a:ext cx="7180101" cy="5049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Стандарты видимости пешехода на дороге</a:t>
            </a:r>
            <a:endParaRPr lang="ru-RU" sz="2000" dirty="0" smtClean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804124" y="363820"/>
            <a:ext cx="1098890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lang="ru-RU" sz="3600" b="0" dirty="0">
                <a:solidFill>
                  <a:schemeClr val="tx1"/>
                </a:solidFill>
                <a:latin typeface="+mj-lt"/>
              </a:rPr>
              <a:t>Дети на дороге должны быть видны </a:t>
            </a:r>
            <a:r>
              <a:rPr lang="ru-RU" sz="3600" b="0" dirty="0" smtClean="0">
                <a:solidFill>
                  <a:schemeClr val="tx1"/>
                </a:solidFill>
                <a:latin typeface="+mj-lt"/>
              </a:rPr>
              <a:t>водителям</a:t>
            </a:r>
          </a:p>
          <a:p>
            <a:endParaRPr lang="ru-RU" sz="1200" b="1" dirty="0" smtClean="0">
              <a:solidFill>
                <a:srgbClr val="CC0000"/>
              </a:solidFill>
              <a:latin typeface="+mn-lt"/>
            </a:endParaRPr>
          </a:p>
          <a:p>
            <a:r>
              <a:rPr lang="ru-RU" sz="2000" b="1" dirty="0" smtClean="0">
                <a:solidFill>
                  <a:srgbClr val="CC0000"/>
                </a:solidFill>
                <a:latin typeface="+mn-lt"/>
              </a:rPr>
              <a:t>Видимость - единственный способ защиты пешеходов</a:t>
            </a:r>
            <a:r>
              <a:rPr lang="ru-RU" sz="2000" dirty="0" smtClean="0">
                <a:latin typeface="+mn-lt"/>
              </a:rPr>
              <a:t>, а наличие </a:t>
            </a:r>
            <a:r>
              <a:rPr lang="ru-RU" sz="2000" dirty="0" err="1" smtClean="0">
                <a:latin typeface="+mn-lt"/>
              </a:rPr>
              <a:t>световозвращающих</a:t>
            </a:r>
            <a:r>
              <a:rPr lang="ru-RU" sz="2000" dirty="0" smtClean="0">
                <a:latin typeface="+mn-lt"/>
              </a:rPr>
              <a:t> элементов на одежде – единственное средство увеличить контраст с окружающей средой</a:t>
            </a:r>
          </a:p>
        </p:txBody>
      </p:sp>
      <p:pic>
        <p:nvPicPr>
          <p:cNvPr id="30725" name="Picture 10" descr="3M Russia BANK ACCOU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3266" y="1856092"/>
            <a:ext cx="8500268" cy="445841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6" name="Picture 5" descr="Captu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307" y="63799"/>
            <a:ext cx="1913693" cy="3189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70997" y="0"/>
            <a:ext cx="8817829" cy="5049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Требования к наличию </a:t>
            </a:r>
            <a:r>
              <a:rPr lang="ru-RU" sz="2000" dirty="0" err="1" smtClean="0">
                <a:solidFill>
                  <a:schemeClr val="bg1"/>
                </a:solidFill>
              </a:rPr>
              <a:t>световозвращающих</a:t>
            </a:r>
            <a:r>
              <a:rPr lang="ru-RU" sz="2000" dirty="0" smtClean="0">
                <a:solidFill>
                  <a:schemeClr val="bg1"/>
                </a:solidFill>
              </a:rPr>
              <a:t> элементов на портфелях</a:t>
            </a:r>
            <a:endParaRPr lang="ru-RU" sz="2000" dirty="0" smtClean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07" y="63799"/>
            <a:ext cx="1913693" cy="318973"/>
          </a:xfrm>
          <a:prstGeom prst="rect">
            <a:avLst/>
          </a:prstGeom>
        </p:spPr>
      </p:pic>
      <p:pic>
        <p:nvPicPr>
          <p:cNvPr id="7" name="Содержимое 7" descr="Жихарева Варя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8254" y="4394578"/>
            <a:ext cx="3677532" cy="2117367"/>
          </a:xfrm>
        </p:spPr>
      </p:pic>
      <p:pic>
        <p:nvPicPr>
          <p:cNvPr id="9" name="Содержимое 7" descr="Бондарь Олег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313830" y="2688607"/>
            <a:ext cx="3160971" cy="3301873"/>
          </a:xfrm>
        </p:spPr>
      </p:pic>
      <p:pic>
        <p:nvPicPr>
          <p:cNvPr id="10" name="Содержимое 7" descr="Иван Сербин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344605" y="1856095"/>
            <a:ext cx="3640540" cy="2427026"/>
          </a:xfrm>
        </p:spPr>
      </p:pic>
      <p:pic>
        <p:nvPicPr>
          <p:cNvPr id="14" name="Содержимое 6" descr="Андрей Грибашов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7738860" y="1855300"/>
            <a:ext cx="4286191" cy="4286191"/>
          </a:xfrm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71227" y="567353"/>
            <a:ext cx="11143017" cy="132968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6538" marR="0" lvl="0" indent="-236538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500"/>
              </a:spcAft>
              <a:buClr>
                <a:schemeClr val="bg2"/>
              </a:buClr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	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Согласно тех. регламенту о безопасности продукции для детей и подростков (Постановление Правительства №307 от 7 апр. 2009 г.) портфели и ранцы должны иметь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световозвращающие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детали.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70997" y="0"/>
            <a:ext cx="8817829" cy="5049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Требования к наличию </a:t>
            </a:r>
            <a:r>
              <a:rPr lang="ru-RU" sz="2000" dirty="0" err="1" smtClean="0">
                <a:solidFill>
                  <a:schemeClr val="bg1"/>
                </a:solidFill>
              </a:rPr>
              <a:t>световозвращающих</a:t>
            </a:r>
            <a:r>
              <a:rPr lang="ru-RU" sz="2000" dirty="0" smtClean="0">
                <a:solidFill>
                  <a:schemeClr val="bg1"/>
                </a:solidFill>
              </a:rPr>
              <a:t> элементов на портфелях</a:t>
            </a:r>
            <a:endParaRPr lang="ru-RU" sz="2000" dirty="0" smtClean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7798" y="622300"/>
            <a:ext cx="11139922" cy="1206500"/>
          </a:xfrm>
        </p:spPr>
        <p:txBody>
          <a:bodyPr/>
          <a:lstStyle/>
          <a:p>
            <a:r>
              <a:rPr lang="ru-RU" dirty="0" smtClean="0"/>
              <a:t>Победитель всероссийского конкурса 2012 г.«Безопасный портфель» Рустам </a:t>
            </a:r>
            <a:r>
              <a:rPr lang="ru-RU" dirty="0" err="1" smtClean="0"/>
              <a:t>Фатыков</a:t>
            </a:r>
            <a:r>
              <a:rPr lang="ru-RU" dirty="0" smtClean="0"/>
              <a:t>, г. Первоуральск Свердловской области, выиграл приз планшетный компьютер </a:t>
            </a:r>
            <a:r>
              <a:rPr lang="en-US" dirty="0" smtClean="0"/>
              <a:t>Apple </a:t>
            </a:r>
            <a:r>
              <a:rPr lang="en-US" dirty="0" err="1" smtClean="0"/>
              <a:t>iPad</a:t>
            </a:r>
            <a:r>
              <a:rPr lang="ru-RU" dirty="0" smtClean="0"/>
              <a:t> за первое место.</a:t>
            </a:r>
            <a:endParaRPr lang="ru-RU" dirty="0"/>
          </a:p>
        </p:txBody>
      </p:sp>
      <p:pic>
        <p:nvPicPr>
          <p:cNvPr id="7" name="Содержимое 6" descr="Рустам Фатык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162" y="2057401"/>
            <a:ext cx="10870486" cy="3772755"/>
          </a:xfrm>
        </p:spPr>
      </p:pic>
      <p:pic>
        <p:nvPicPr>
          <p:cNvPr id="6" name="Picture 5" descr="Cap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07" y="63799"/>
            <a:ext cx="1913693" cy="318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70997" y="0"/>
            <a:ext cx="8817829" cy="5049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Требования к наличию </a:t>
            </a:r>
            <a:r>
              <a:rPr lang="ru-RU" sz="2000" dirty="0" err="1" smtClean="0">
                <a:solidFill>
                  <a:schemeClr val="bg1"/>
                </a:solidFill>
              </a:rPr>
              <a:t>световозвращающих</a:t>
            </a:r>
            <a:r>
              <a:rPr lang="ru-RU" sz="2000" dirty="0" smtClean="0">
                <a:solidFill>
                  <a:schemeClr val="bg1"/>
                </a:solidFill>
              </a:rPr>
              <a:t> элементов на портфелях</a:t>
            </a:r>
            <a:endParaRPr lang="ru-RU" sz="2000" dirty="0" smtClean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2047" y="411141"/>
            <a:ext cx="10563648" cy="646113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err="1" smtClean="0">
                <a:latin typeface="+mn-lt"/>
              </a:rPr>
              <a:t>Пример</a:t>
            </a:r>
            <a:r>
              <a:rPr lang="en-US" sz="3600" dirty="0" smtClean="0">
                <a:latin typeface="+mn-lt"/>
              </a:rPr>
              <a:t> </a:t>
            </a:r>
            <a:r>
              <a:rPr lang="en-US" sz="3600" dirty="0" err="1" smtClean="0">
                <a:latin typeface="+mn-lt"/>
              </a:rPr>
              <a:t>удачного</a:t>
            </a:r>
            <a:r>
              <a:rPr lang="en-US" sz="3600" dirty="0" smtClean="0">
                <a:latin typeface="+mn-lt"/>
              </a:rPr>
              <a:t> </a:t>
            </a:r>
            <a:r>
              <a:rPr lang="en-US" sz="3600" dirty="0" err="1" smtClean="0">
                <a:latin typeface="+mn-lt"/>
              </a:rPr>
              <a:t>применения</a:t>
            </a:r>
            <a:r>
              <a:rPr lang="en-US" sz="3600" dirty="0" smtClean="0">
                <a:latin typeface="+mn-lt"/>
              </a:rPr>
              <a:t> СВМ</a:t>
            </a:r>
            <a:br>
              <a:rPr lang="en-US" sz="3600" dirty="0" smtClean="0">
                <a:latin typeface="+mn-lt"/>
              </a:rPr>
            </a:br>
            <a:endParaRPr lang="en-US" sz="3600" dirty="0" smtClean="0">
              <a:latin typeface="+mn-lt"/>
            </a:endParaRPr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3332883" y="1662113"/>
            <a:ext cx="289611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b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de-DE" b="0">
                <a:solidFill>
                  <a:schemeClr val="tx1"/>
                </a:solidFill>
                <a:latin typeface="Arial" pitchFamily="34" charset="0"/>
              </a:rPr>
              <a:t>Puma – </a:t>
            </a:r>
            <a:r>
              <a:rPr lang="ru-RU" b="0">
                <a:solidFill>
                  <a:schemeClr val="tx1"/>
                </a:solidFill>
                <a:latin typeface="Arial" pitchFamily="34" charset="0"/>
              </a:rPr>
              <a:t>одежда для бега</a:t>
            </a:r>
            <a:endParaRPr lang="de-DE" b="0">
              <a:solidFill>
                <a:schemeClr val="tx1"/>
              </a:solidFill>
              <a:latin typeface="Arial" pitchFamily="34" charset="0"/>
            </a:endParaRPr>
          </a:p>
          <a:p>
            <a:pPr algn="l" eaLnBrk="1" hangingPunct="1">
              <a:lnSpc>
                <a:spcPct val="100000"/>
              </a:lnSpc>
            </a:pPr>
            <a:endParaRPr lang="en-US" sz="2400" b="0">
              <a:solidFill>
                <a:schemeClr val="tx1"/>
              </a:solidFill>
            </a:endParaRPr>
          </a:p>
        </p:txBody>
      </p:sp>
      <p:pic>
        <p:nvPicPr>
          <p:cNvPr id="34821" name="Picture 8" descr="3M Russia BANK ACCOU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9128" y="2384425"/>
            <a:ext cx="6234076" cy="37147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34822" name="Picture 9" descr="3M Russia BANK ACCOU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6334" y="1719264"/>
            <a:ext cx="3478894" cy="41052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7" name="Picture 6" descr="Captur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307" y="63799"/>
            <a:ext cx="1913693" cy="318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70997" y="0"/>
            <a:ext cx="8817829" cy="5049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Удачные примеры применения световозвращения на одежде</a:t>
            </a:r>
            <a:endParaRPr lang="ru-RU" sz="2000" dirty="0" smtClean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544745" y="428342"/>
            <a:ext cx="10563648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100000"/>
              </a:lnSpc>
            </a:pPr>
            <a:r>
              <a:rPr lang="en-US" sz="3600" b="0" dirty="0" err="1">
                <a:latin typeface="+mn-lt"/>
              </a:rPr>
              <a:t>Пример</a:t>
            </a:r>
            <a:r>
              <a:rPr lang="en-US" sz="3600" b="0" dirty="0">
                <a:latin typeface="+mn-lt"/>
              </a:rPr>
              <a:t> </a:t>
            </a:r>
            <a:r>
              <a:rPr lang="en-US" sz="3600" b="0" dirty="0" err="1">
                <a:latin typeface="+mn-lt"/>
              </a:rPr>
              <a:t>удачного</a:t>
            </a:r>
            <a:r>
              <a:rPr lang="en-US" sz="3600" b="0" dirty="0">
                <a:latin typeface="+mn-lt"/>
              </a:rPr>
              <a:t> </a:t>
            </a:r>
            <a:r>
              <a:rPr lang="en-US" sz="3600" b="0" dirty="0" err="1">
                <a:latin typeface="+mn-lt"/>
              </a:rPr>
              <a:t>применения</a:t>
            </a:r>
            <a:r>
              <a:rPr lang="en-US" sz="3600" b="0" dirty="0">
                <a:latin typeface="+mn-lt"/>
              </a:rPr>
              <a:t> </a:t>
            </a:r>
            <a:r>
              <a:rPr lang="en-US" sz="3600" b="0" dirty="0" smtClean="0">
                <a:latin typeface="+mn-lt"/>
              </a:rPr>
              <a:t>СВМ</a:t>
            </a:r>
            <a:endParaRPr lang="en-US" sz="3600" b="0" dirty="0">
              <a:latin typeface="+mn-lt"/>
            </a:endParaRPr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1487631" y="1916113"/>
            <a:ext cx="283205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b="0">
                <a:solidFill>
                  <a:schemeClr val="tx1"/>
                </a:solidFill>
              </a:rPr>
              <a:t> </a:t>
            </a:r>
            <a:r>
              <a:rPr lang="de-DE" b="0">
                <a:solidFill>
                  <a:schemeClr val="tx1"/>
                </a:solidFill>
              </a:rPr>
              <a:t>Asics – </a:t>
            </a:r>
            <a:r>
              <a:rPr lang="ru-RU" b="0">
                <a:solidFill>
                  <a:schemeClr val="tx1"/>
                </a:solidFill>
              </a:rPr>
              <a:t>одежда для бега</a:t>
            </a:r>
            <a:endParaRPr lang="de-DE" b="0">
              <a:solidFill>
                <a:schemeClr val="tx1"/>
              </a:solidFill>
            </a:endParaRPr>
          </a:p>
          <a:p>
            <a:pPr algn="l" eaLnBrk="1" hangingPunct="1">
              <a:lnSpc>
                <a:spcPct val="100000"/>
              </a:lnSpc>
            </a:pPr>
            <a:endParaRPr lang="en-US" sz="2400" b="0">
              <a:solidFill>
                <a:schemeClr val="tx1"/>
              </a:solidFill>
            </a:endParaRPr>
          </a:p>
        </p:txBody>
      </p:sp>
      <p:pic>
        <p:nvPicPr>
          <p:cNvPr id="35845" name="Picture 7" descr="3M Russia BANK ACCOU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5237" y="1157289"/>
            <a:ext cx="4926317" cy="50006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6" name="Picture 5" descr="Captu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307" y="63799"/>
            <a:ext cx="1913693" cy="3189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70996" y="0"/>
            <a:ext cx="8817829" cy="5049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Удачные примеры применения световозвращения на одежде</a:t>
            </a:r>
            <a:endParaRPr lang="ru-RU" sz="2000" dirty="0" smtClean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657209" y="601972"/>
            <a:ext cx="1056364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100000"/>
              </a:lnSpc>
            </a:pPr>
            <a:r>
              <a:rPr lang="en-US" sz="3600" b="0" dirty="0" err="1">
                <a:latin typeface="+mj-lt"/>
              </a:rPr>
              <a:t>Пример</a:t>
            </a:r>
            <a:r>
              <a:rPr lang="en-US" sz="3600" b="0" dirty="0">
                <a:latin typeface="+mj-lt"/>
              </a:rPr>
              <a:t> </a:t>
            </a:r>
            <a:r>
              <a:rPr lang="en-US" sz="3600" b="0" dirty="0" err="1">
                <a:latin typeface="+mj-lt"/>
              </a:rPr>
              <a:t>удачного</a:t>
            </a:r>
            <a:r>
              <a:rPr lang="en-US" sz="3600" b="0" dirty="0">
                <a:latin typeface="+mj-lt"/>
              </a:rPr>
              <a:t> </a:t>
            </a:r>
            <a:r>
              <a:rPr lang="en-US" sz="3600" b="0" dirty="0" err="1">
                <a:latin typeface="+mj-lt"/>
              </a:rPr>
              <a:t>применения</a:t>
            </a:r>
            <a:r>
              <a:rPr lang="en-US" sz="3600" b="0" dirty="0">
                <a:latin typeface="+mj-lt"/>
              </a:rPr>
              <a:t> СВМ</a:t>
            </a:r>
            <a:br>
              <a:rPr lang="en-US" sz="3600" b="0" dirty="0">
                <a:latin typeface="+mj-lt"/>
              </a:rPr>
            </a:br>
            <a:endParaRPr lang="en-US" sz="3600" b="0" dirty="0">
              <a:latin typeface="+mj-lt"/>
            </a:endParaRPr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2255779" y="1412876"/>
            <a:ext cx="51294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lang="de-DE" b="0">
                <a:solidFill>
                  <a:schemeClr val="tx1"/>
                </a:solidFill>
              </a:rPr>
              <a:t>Jack Wolfskin – </a:t>
            </a:r>
            <a:r>
              <a:rPr lang="ru-RU" b="0">
                <a:solidFill>
                  <a:schemeClr val="tx1"/>
                </a:solidFill>
              </a:rPr>
              <a:t>детская одежда</a:t>
            </a:r>
            <a:endParaRPr lang="en-US" b="0">
              <a:solidFill>
                <a:schemeClr val="tx1"/>
              </a:solidFill>
            </a:endParaRPr>
          </a:p>
        </p:txBody>
      </p:sp>
      <p:pic>
        <p:nvPicPr>
          <p:cNvPr id="36869" name="Picture 8" descr="3M Russia BANK ACCOU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6057" y="1793875"/>
            <a:ext cx="5015194" cy="45910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36870" name="Picture 9" descr="3M Russia BANK ACCOU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8612" y="1230314"/>
            <a:ext cx="4621596" cy="47529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7" name="Picture 6" descr="Captur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307" y="63799"/>
            <a:ext cx="1913693" cy="318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70996" y="0"/>
            <a:ext cx="8817829" cy="5049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Удачные примеры применения световозвращения на одежде</a:t>
            </a:r>
            <a:endParaRPr lang="ru-RU" sz="2000" dirty="0" smtClean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p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07" y="63799"/>
            <a:ext cx="1913693" cy="318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29709" y="646386"/>
            <a:ext cx="4447759" cy="5990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3200" dirty="0" smtClean="0">
                <a:latin typeface="+mj-lt"/>
              </a:rPr>
              <a:t>План презентации: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354" y="1405719"/>
            <a:ext cx="10672549" cy="27704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+mn-lt"/>
              </a:rPr>
              <a:t>История открытия световозвращения.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+mn-lt"/>
              </a:rPr>
              <a:t>Опыт применения в разных странах.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+mn-lt"/>
              </a:rPr>
              <a:t>Факторы, влияющие на безопасность человека на дороге.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+mn-lt"/>
              </a:rPr>
              <a:t>Стандарты видимости пешехода на дороге.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+mn-lt"/>
              </a:rPr>
              <a:t>Требования к наличию </a:t>
            </a:r>
            <a:r>
              <a:rPr lang="ru-RU" sz="2800" dirty="0" err="1" smtClean="0">
                <a:latin typeface="+mn-lt"/>
              </a:rPr>
              <a:t>световозвращающих</a:t>
            </a:r>
            <a:r>
              <a:rPr lang="ru-RU" sz="2800" dirty="0" smtClean="0">
                <a:latin typeface="+mn-lt"/>
              </a:rPr>
              <a:t> элементов на портфелях.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+mn-lt"/>
              </a:rPr>
              <a:t>Удачные примеры применения световозвращения на одежде</a:t>
            </a:r>
            <a:r>
              <a:rPr lang="en-US" sz="2800" dirty="0" smtClean="0">
                <a:latin typeface="+mn-lt"/>
              </a:rPr>
              <a:t>.</a:t>
            </a:r>
            <a:endParaRPr lang="ru-RU" sz="2800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+mn-lt"/>
              </a:rPr>
              <a:t>Требования к качественному </a:t>
            </a:r>
            <a:r>
              <a:rPr lang="ru-RU" sz="2800" dirty="0" err="1" smtClean="0">
                <a:latin typeface="+mn-lt"/>
              </a:rPr>
              <a:t>световозвращателю</a:t>
            </a:r>
            <a:r>
              <a:rPr lang="ru-RU" sz="2800" dirty="0" smtClean="0">
                <a:latin typeface="+mn-lt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+mn-lt"/>
              </a:rPr>
              <a:t>Где купить?</a:t>
            </a:r>
          </a:p>
          <a:p>
            <a:pPr marL="342900" indent="-342900"/>
            <a:endParaRPr lang="ru-RU" sz="2800" dirty="0" smtClean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9838" y="1052513"/>
            <a:ext cx="9503474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640280" y="642346"/>
            <a:ext cx="1056364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100000"/>
              </a:lnSpc>
            </a:pPr>
            <a:r>
              <a:rPr lang="ru-RU" sz="3600" b="0">
                <a:latin typeface="+mj-lt"/>
              </a:rPr>
              <a:t>Пример дизайнерских решений с СВМ</a:t>
            </a:r>
            <a:r>
              <a:rPr lang="en-US" sz="3600" b="0">
                <a:latin typeface="+mj-lt"/>
              </a:rPr>
              <a:t/>
            </a:r>
            <a:br>
              <a:rPr lang="en-US" sz="3600" b="0">
                <a:latin typeface="+mj-lt"/>
              </a:rPr>
            </a:br>
            <a:endParaRPr lang="en-US" sz="3600" b="0">
              <a:latin typeface="+mj-lt"/>
            </a:endParaRPr>
          </a:p>
        </p:txBody>
      </p:sp>
      <p:pic>
        <p:nvPicPr>
          <p:cNvPr id="5" name="Picture 4" descr="Captu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307" y="63799"/>
            <a:ext cx="1913693" cy="3189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70996" y="0"/>
            <a:ext cx="8817829" cy="5049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Удачные примеры применения световозвращения на одежде</a:t>
            </a:r>
            <a:endParaRPr lang="ru-RU" sz="2000" dirty="0" smtClean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840099" y="354013"/>
            <a:ext cx="10076942" cy="1008062"/>
          </a:xfrm>
          <a:solidFill>
            <a:srgbClr val="FFFFFF"/>
          </a:solidFill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sz="3200" dirty="0" smtClean="0">
                <a:latin typeface="+mj-lt"/>
              </a:rPr>
              <a:t>Элементы дизайна детской одежды – </a:t>
            </a:r>
          </a:p>
          <a:p>
            <a:pPr marL="0" indent="0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sz="3200" dirty="0" smtClean="0">
                <a:latin typeface="+mj-lt"/>
              </a:rPr>
              <a:t>аппликации, детали кроя и рисунки</a:t>
            </a:r>
            <a:endParaRPr lang="en-US" sz="3200" dirty="0" smtClean="0">
              <a:latin typeface="+mj-lt"/>
            </a:endParaRPr>
          </a:p>
        </p:txBody>
      </p:sp>
      <p:pic>
        <p:nvPicPr>
          <p:cNvPr id="39940" name="Picture 7" descr="3M Russia BANK ACCOU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4314" y="1535114"/>
            <a:ext cx="4367662" cy="47529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39941" name="Picture 9" descr="3M Russia BANK ACCOU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6209" y="1535114"/>
            <a:ext cx="4697776" cy="47529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6" name="Picture 5" descr="Captur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307" y="63799"/>
            <a:ext cx="1913693" cy="3189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70996" y="0"/>
            <a:ext cx="8817829" cy="5049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Удачные примеры применения световозвращения на одежде</a:t>
            </a:r>
            <a:endParaRPr lang="ru-RU" sz="2000" dirty="0" smtClean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5793" y="383820"/>
            <a:ext cx="10969943" cy="7747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600" dirty="0" smtClean="0">
                <a:latin typeface="+mn-lt"/>
              </a:rPr>
              <a:t>Программа «360</a:t>
            </a:r>
            <a:r>
              <a:rPr lang="en-US" sz="3600" dirty="0" smtClean="0">
                <a:latin typeface="+mn-lt"/>
              </a:rPr>
              <a:t>º</a:t>
            </a:r>
            <a:r>
              <a:rPr lang="ru-RU" sz="3600" dirty="0" smtClean="0">
                <a:latin typeface="+mn-lt"/>
              </a:rPr>
              <a:t>С видимости» в Европе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37440" y="1440216"/>
            <a:ext cx="10267393" cy="4811739"/>
            <a:chOff x="603" y="1096"/>
            <a:chExt cx="4852" cy="3113"/>
          </a:xfrm>
        </p:grpSpPr>
        <p:pic>
          <p:nvPicPr>
            <p:cNvPr id="38917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15" y="1096"/>
              <a:ext cx="4838" cy="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18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3" y="3678"/>
              <a:ext cx="4852" cy="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19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5" y="1624"/>
              <a:ext cx="4838" cy="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0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5" y="2151"/>
              <a:ext cx="4838" cy="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1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15" y="2678"/>
              <a:ext cx="4838" cy="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2" name="Picture 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15" y="3206"/>
              <a:ext cx="4838" cy="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10" descr="Captur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307" y="63799"/>
            <a:ext cx="1913693" cy="3189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70996" y="0"/>
            <a:ext cx="8817829" cy="5049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Удачные примеры применения световозвращения на одежде</a:t>
            </a:r>
            <a:endParaRPr lang="ru-RU" sz="2000" dirty="0" smtClean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4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802009" y="765175"/>
            <a:ext cx="10914923" cy="73025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ru-RU" sz="2000" b="1">
                <a:solidFill>
                  <a:schemeClr val="accent2"/>
                </a:solidFill>
                <a:latin typeface="Arial Narrow" pitchFamily="34" charset="0"/>
              </a:rPr>
              <a:t>Парад моды на пешеходной улице «Кировка», на котором представлена коллекция одежды со световозвращающими элементами</a:t>
            </a:r>
          </a:p>
        </p:txBody>
      </p:sp>
      <p:pic>
        <p:nvPicPr>
          <p:cNvPr id="1172486" name="Picture 6" descr="0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36030" y="1557338"/>
            <a:ext cx="2238850" cy="2519362"/>
          </a:xfrm>
          <a:prstGeom prst="rect">
            <a:avLst/>
          </a:prstGeom>
          <a:noFill/>
        </p:spPr>
      </p:pic>
      <p:pic>
        <p:nvPicPr>
          <p:cNvPr id="1172487" name="Picture 7" descr="0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36030" y="4149726"/>
            <a:ext cx="2238850" cy="2519363"/>
          </a:xfrm>
          <a:prstGeom prst="rect">
            <a:avLst/>
          </a:prstGeom>
          <a:noFill/>
        </p:spPr>
      </p:pic>
      <p:pic>
        <p:nvPicPr>
          <p:cNvPr id="1172488" name="Picture 8" descr="0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35705" y="4149726"/>
            <a:ext cx="2188063" cy="2519363"/>
          </a:xfrm>
          <a:prstGeom prst="rect">
            <a:avLst/>
          </a:prstGeom>
          <a:noFill/>
        </p:spPr>
      </p:pic>
      <p:pic>
        <p:nvPicPr>
          <p:cNvPr id="1172489" name="Picture 9" descr="0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36355" y="1557339"/>
            <a:ext cx="2224037" cy="2503487"/>
          </a:xfrm>
          <a:prstGeom prst="rect">
            <a:avLst/>
          </a:prstGeom>
          <a:noFill/>
        </p:spPr>
      </p:pic>
      <p:pic>
        <p:nvPicPr>
          <p:cNvPr id="1172490" name="Picture 10" descr="0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87142" y="4149726"/>
            <a:ext cx="2236733" cy="2519363"/>
          </a:xfrm>
          <a:prstGeom prst="rect">
            <a:avLst/>
          </a:prstGeom>
          <a:noFill/>
        </p:spPr>
      </p:pic>
      <p:pic>
        <p:nvPicPr>
          <p:cNvPr id="1172491" name="Picture 11" descr="0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38039" y="4149726"/>
            <a:ext cx="2238850" cy="2517775"/>
          </a:xfrm>
          <a:prstGeom prst="rect">
            <a:avLst/>
          </a:prstGeom>
          <a:noFill/>
        </p:spPr>
      </p:pic>
      <p:pic>
        <p:nvPicPr>
          <p:cNvPr id="1172492" name="Picture 12" descr="0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935705" y="1557339"/>
            <a:ext cx="4549648" cy="2492375"/>
          </a:xfrm>
          <a:prstGeom prst="rect">
            <a:avLst/>
          </a:prstGeom>
          <a:noFill/>
        </p:spPr>
      </p:pic>
      <p:sp>
        <p:nvSpPr>
          <p:cNvPr id="117249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33578" y="347639"/>
            <a:ext cx="2637419" cy="5095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5000"/>
              </a:lnSpc>
            </a:pPr>
            <a:r>
              <a:rPr lang="ru-RU" sz="3600" dirty="0"/>
              <a:t>Челябинск</a:t>
            </a:r>
          </a:p>
        </p:txBody>
      </p:sp>
      <p:pic>
        <p:nvPicPr>
          <p:cNvPr id="12" name="Picture 11" descr="Captur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2307" y="63799"/>
            <a:ext cx="1913693" cy="31897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70996" y="0"/>
            <a:ext cx="8817829" cy="5049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Удачные примеры применения световозвращения на одежде</a:t>
            </a:r>
            <a:endParaRPr lang="ru-RU" sz="2000" dirty="0" smtClean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5" descr="3M Russia BANK ACCOU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703" y="685800"/>
            <a:ext cx="9903420" cy="5486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4" name="Picture 3" descr="Cap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07" y="63799"/>
            <a:ext cx="1913693" cy="3189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0996" y="0"/>
            <a:ext cx="8817829" cy="5049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Удачные примеры применения световозвращения на одежде</a:t>
            </a:r>
            <a:endParaRPr lang="ru-RU" sz="2000" dirty="0" smtClean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6" descr="3M Russia BANK ACCOU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6560" y="850900"/>
            <a:ext cx="4621596" cy="5257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41988" name="Picture 7" descr="3M Russia BANK ACCOU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8738" y="835025"/>
            <a:ext cx="5548455" cy="52387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5" name="Picture 4" descr="Captu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307" y="63799"/>
            <a:ext cx="1913693" cy="3189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70996" y="0"/>
            <a:ext cx="8817829" cy="5049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Удачные примеры применения световозвращения на одежде</a:t>
            </a:r>
            <a:endParaRPr lang="ru-RU" sz="2000" dirty="0" smtClean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5" descr="3M Russia BANK ACCOU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4949" y="742950"/>
            <a:ext cx="10258928" cy="53721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4" name="Picture 3" descr="Cap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07" y="63799"/>
            <a:ext cx="1913693" cy="3189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0996" y="0"/>
            <a:ext cx="8817829" cy="5049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Удачные примеры применения световозвращения на одежде</a:t>
            </a:r>
            <a:endParaRPr lang="ru-RU" sz="2000" dirty="0" smtClean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3206" y="450376"/>
            <a:ext cx="8789158" cy="7369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3200" dirty="0" smtClean="0">
                <a:latin typeface="+mj-lt"/>
              </a:rPr>
              <a:t>Требования к качественному </a:t>
            </a:r>
            <a:r>
              <a:rPr lang="ru-RU" sz="3200" dirty="0" err="1" smtClean="0">
                <a:latin typeface="+mj-lt"/>
              </a:rPr>
              <a:t>световозвращателю</a:t>
            </a:r>
            <a:r>
              <a:rPr lang="ru-RU" sz="3200" dirty="0" smtClean="0">
                <a:latin typeface="+mj-lt"/>
              </a:rPr>
              <a:t>:</a:t>
            </a:r>
          </a:p>
        </p:txBody>
      </p:sp>
      <p:pic>
        <p:nvPicPr>
          <p:cNvPr id="3" name="Picture 2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07" y="63799"/>
            <a:ext cx="1913693" cy="3189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3331" y="1282890"/>
            <a:ext cx="9908275" cy="27295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+mj-lt"/>
              <a:buAutoNum type="arabicPeriod"/>
            </a:pPr>
            <a:endParaRPr lang="ru-RU" sz="2400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+mn-lt"/>
              </a:rPr>
              <a:t>Качество материала (</a:t>
            </a:r>
            <a:r>
              <a:rPr lang="ru-RU" sz="2400" dirty="0" err="1" smtClean="0">
                <a:latin typeface="+mn-lt"/>
              </a:rPr>
              <a:t>микропризматический</a:t>
            </a:r>
            <a:r>
              <a:rPr lang="ru-RU" sz="2400" dirty="0" smtClean="0">
                <a:latin typeface="+mn-lt"/>
              </a:rPr>
              <a:t> и флуоресцентный).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+mn-lt"/>
              </a:rPr>
              <a:t>Цвет материала (желтый или белый, т.к. чувствительность человеческого глаза к желтому самая высокая).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+mn-lt"/>
              </a:rPr>
              <a:t> Минимум рисунка.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+mn-lt"/>
              </a:rPr>
              <a:t> Место ношения (на левом рукаве и на брючине).</a:t>
            </a:r>
          </a:p>
          <a:p>
            <a:pPr marL="342900" indent="-342900">
              <a:buFont typeface="+mj-lt"/>
              <a:buAutoNum type="arabicPeriod"/>
            </a:pPr>
            <a:endParaRPr lang="ru-RU" sz="2400" dirty="0" smtClean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70996" y="0"/>
            <a:ext cx="8817829" cy="5049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Требования к качественному </a:t>
            </a:r>
            <a:r>
              <a:rPr lang="ru-RU" sz="2000" dirty="0" err="1" smtClean="0">
                <a:solidFill>
                  <a:schemeClr val="bg1"/>
                </a:solidFill>
              </a:rPr>
              <a:t>световозвращателю</a:t>
            </a:r>
            <a:endParaRPr lang="ru-RU" sz="2000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Picture 8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7991" y="3680128"/>
            <a:ext cx="3240027" cy="2680386"/>
          </a:xfrm>
          <a:prstGeom prst="rect">
            <a:avLst/>
          </a:prstGeom>
        </p:spPr>
      </p:pic>
      <p:pic>
        <p:nvPicPr>
          <p:cNvPr id="10" name="Picture 9" descr="Captu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9052" y="3684896"/>
            <a:ext cx="1670411" cy="27159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463825"/>
            <a:ext cx="2679669" cy="70282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600" dirty="0" smtClean="0"/>
              <a:t>Где купить?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0931" y="1166650"/>
            <a:ext cx="7807894" cy="495951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2000" dirty="0" smtClean="0"/>
              <a:t>Контакты партнеров, кто реализует </a:t>
            </a:r>
            <a:r>
              <a:rPr lang="ru-RU" sz="2000" dirty="0" err="1" smtClean="0"/>
              <a:t>световозвращающие</a:t>
            </a:r>
            <a:r>
              <a:rPr lang="ru-RU" sz="2000" dirty="0" smtClean="0"/>
              <a:t> материалы 3М:</a:t>
            </a:r>
          </a:p>
          <a:p>
            <a:pPr indent="0"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2000" b="1" dirty="0" smtClean="0"/>
              <a:t>ООО «Пульсар»</a:t>
            </a:r>
          </a:p>
          <a:p>
            <a:pPr indent="0"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2000" dirty="0" smtClean="0"/>
              <a:t>г. Екатеринбург, ул. </a:t>
            </a:r>
            <a:r>
              <a:rPr lang="ru-RU" sz="2000" dirty="0" err="1" smtClean="0"/>
              <a:t>Новинская</a:t>
            </a:r>
            <a:r>
              <a:rPr lang="ru-RU" sz="2000" dirty="0" smtClean="0"/>
              <a:t>, д. 1</a:t>
            </a:r>
          </a:p>
          <a:p>
            <a:pPr indent="0"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2000" dirty="0" smtClean="0"/>
              <a:t>Телефоны.: (343) 385 96 78/79</a:t>
            </a:r>
          </a:p>
          <a:p>
            <a:pPr indent="0"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2000" dirty="0" err="1" smtClean="0"/>
              <a:t>Электронна</a:t>
            </a:r>
            <a:r>
              <a:rPr lang="ru-RU" sz="2000" dirty="0" smtClean="0"/>
              <a:t> почта: </a:t>
            </a:r>
            <a:r>
              <a:rPr lang="en-US" sz="2000" u="sng" dirty="0" smtClean="0">
                <a:hlinkClick r:id="rId2"/>
              </a:rPr>
              <a:t>pulsar</a:t>
            </a:r>
            <a:r>
              <a:rPr lang="ru-RU" sz="2000" u="sng" dirty="0" smtClean="0">
                <a:hlinkClick r:id="rId2"/>
              </a:rPr>
              <a:t>3@</a:t>
            </a:r>
            <a:r>
              <a:rPr lang="en-US" sz="2000" u="sng" dirty="0" smtClean="0">
                <a:hlinkClick r:id="rId2"/>
              </a:rPr>
              <a:t>r</a:t>
            </a:r>
            <a:r>
              <a:rPr lang="ru-RU" sz="2000" u="sng" dirty="0" smtClean="0">
                <a:hlinkClick r:id="rId2"/>
              </a:rPr>
              <a:t>66.</a:t>
            </a:r>
            <a:r>
              <a:rPr lang="en-US" sz="2000" u="sng" dirty="0" err="1" smtClean="0">
                <a:hlinkClick r:id="rId2"/>
              </a:rPr>
              <a:t>ru</a:t>
            </a:r>
            <a:endParaRPr lang="ru-RU" sz="2000" u="sng" dirty="0" smtClean="0"/>
          </a:p>
          <a:p>
            <a:pPr indent="0">
              <a:spcBef>
                <a:spcPts val="0"/>
              </a:spcBef>
              <a:spcAft>
                <a:spcPts val="0"/>
              </a:spcAft>
            </a:pPr>
            <a:endParaRPr lang="ru-RU" sz="2000" u="sng" dirty="0" smtClean="0"/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err="1" smtClean="0"/>
              <a:t>Световозвращатели</a:t>
            </a:r>
            <a:r>
              <a:rPr lang="ru-RU" sz="2000" b="1" dirty="0" smtClean="0"/>
              <a:t> также продаются в магазинах:</a:t>
            </a:r>
            <a:endParaRPr lang="ru-RU" sz="2000" dirty="0" smtClean="0"/>
          </a:p>
          <a:p>
            <a:pPr lvl="0" indent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sz="2000" dirty="0" smtClean="0"/>
              <a:t> Строй Арсенал</a:t>
            </a:r>
          </a:p>
          <a:p>
            <a:pPr lvl="0" indent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 err="1" smtClean="0"/>
              <a:t>Супер</a:t>
            </a:r>
            <a:r>
              <a:rPr lang="ru-RU" sz="2000" dirty="0" smtClean="0"/>
              <a:t> Строй</a:t>
            </a:r>
          </a:p>
          <a:p>
            <a:pPr lvl="0" indent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 err="1" smtClean="0"/>
              <a:t>Мегамарт</a:t>
            </a:r>
            <a:endParaRPr lang="ru-RU" sz="2000" dirty="0" smtClean="0"/>
          </a:p>
          <a:p>
            <a:pPr lvl="0" indent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sz="2000" dirty="0" smtClean="0"/>
              <a:t> КОР – главный терминал</a:t>
            </a:r>
          </a:p>
          <a:p>
            <a:pPr indent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sz="2000" dirty="0" smtClean="0"/>
              <a:t> Гипермаркеты «ДОМ»</a:t>
            </a:r>
          </a:p>
          <a:p>
            <a:pPr eaLnBrk="1" hangingPunct="1">
              <a:buFontTx/>
              <a:buNone/>
            </a:pPr>
            <a:endParaRPr lang="ru-RU" sz="2000" dirty="0" smtClean="0"/>
          </a:p>
        </p:txBody>
      </p:sp>
      <p:pic>
        <p:nvPicPr>
          <p:cNvPr id="6" name="Picture 5" descr="Cap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07" y="63799"/>
            <a:ext cx="1913693" cy="318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0500" y="1187354"/>
            <a:ext cx="3821374" cy="222458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ru-RU" sz="2000" b="1" dirty="0" smtClean="0">
                <a:latin typeface="+mn-lt"/>
              </a:rPr>
              <a:t>Контакты ЗАО «3М Россия»</a:t>
            </a:r>
          </a:p>
          <a:p>
            <a:endParaRPr lang="ru-RU" sz="2000" dirty="0" smtClean="0">
              <a:latin typeface="+mn-lt"/>
            </a:endParaRPr>
          </a:p>
          <a:p>
            <a:r>
              <a:rPr lang="ru-RU" sz="2000" dirty="0" smtClean="0">
                <a:latin typeface="+mn-lt"/>
              </a:rPr>
              <a:t>Уральский филиал</a:t>
            </a:r>
          </a:p>
          <a:p>
            <a:r>
              <a:rPr lang="ru-RU" sz="2000" dirty="0" smtClean="0">
                <a:latin typeface="+mn-lt"/>
              </a:rPr>
              <a:t>620014 Россия, Екатеринбург </a:t>
            </a:r>
          </a:p>
          <a:p>
            <a:r>
              <a:rPr lang="ru-RU" sz="2000" dirty="0" smtClean="0">
                <a:latin typeface="+mn-lt"/>
              </a:rPr>
              <a:t>ул. Бориса Ельцина, 1А, 11 этаж</a:t>
            </a:r>
          </a:p>
          <a:p>
            <a:r>
              <a:rPr lang="ru-RU" sz="2000" dirty="0" smtClean="0">
                <a:latin typeface="+mn-lt"/>
              </a:rPr>
              <a:t>Бизнес-центр "Президент"</a:t>
            </a:r>
          </a:p>
          <a:p>
            <a:r>
              <a:rPr lang="ru-RU" sz="2000" dirty="0" smtClean="0">
                <a:latin typeface="+mn-lt"/>
              </a:rPr>
              <a:t>Тел.: +7 (343) 228 22 88</a:t>
            </a:r>
          </a:p>
          <a:p>
            <a:r>
              <a:rPr lang="ru-RU" sz="2000" dirty="0" smtClean="0">
                <a:latin typeface="+mn-lt"/>
              </a:rPr>
              <a:t>Факс: +7 (343) 228 22 99</a:t>
            </a:r>
          </a:p>
          <a:p>
            <a:endParaRPr lang="ru-RU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www.3mrussia.ru</a:t>
            </a:r>
            <a:endParaRPr lang="ru-RU" sz="2000" dirty="0" smtClean="0">
              <a:latin typeface="+mn-lt"/>
            </a:endParaRPr>
          </a:p>
          <a:p>
            <a:endParaRPr lang="ru-RU" sz="2000" dirty="0" smtClean="0">
              <a:latin typeface="+mn-lt"/>
            </a:endParaRPr>
          </a:p>
          <a:p>
            <a:endParaRPr lang="ru-RU" sz="2000" dirty="0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3313" y="0"/>
            <a:ext cx="4614312" cy="5049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Где купить</a:t>
            </a:r>
            <a:endParaRPr lang="ru-RU" sz="2000" dirty="0" smtClean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5" descr="3M Russia BANK ACCOU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508" y="1304925"/>
            <a:ext cx="11477810" cy="42481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3250354" y="1752600"/>
            <a:ext cx="8640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58775" indent="-358775" algn="l">
              <a:lnSpc>
                <a:spcPct val="100000"/>
              </a:lnSpc>
            </a:pPr>
            <a:r>
              <a:rPr lang="de-DE" sz="2400" b="0">
                <a:solidFill>
                  <a:schemeClr val="bg1"/>
                </a:solidFill>
                <a:latin typeface="Arial Narrow" pitchFamily="34" charset="0"/>
              </a:rPr>
              <a:t>…</a:t>
            </a:r>
            <a:r>
              <a:rPr lang="ru-RU" sz="2400" b="0">
                <a:solidFill>
                  <a:schemeClr val="bg1"/>
                </a:solidFill>
                <a:latin typeface="Arial Narrow" pitchFamily="34" charset="0"/>
              </a:rPr>
              <a:t>позволяет видеть детей и взрослых в свете </a:t>
            </a:r>
            <a:r>
              <a:rPr lang="de-DE" sz="2400" b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 marL="358775" indent="-358775" algn="l">
              <a:lnSpc>
                <a:spcPct val="100000"/>
              </a:lnSpc>
            </a:pPr>
            <a:r>
              <a:rPr lang="de-DE" sz="2400" b="0">
                <a:solidFill>
                  <a:srgbClr val="FF1221"/>
                </a:solidFill>
                <a:latin typeface="Arial Narrow" pitchFamily="34" charset="0"/>
              </a:rPr>
              <a:t>	</a:t>
            </a:r>
            <a:r>
              <a:rPr lang="ru-RU" sz="2400" b="0">
                <a:solidFill>
                  <a:srgbClr val="FF1221"/>
                </a:solidFill>
                <a:latin typeface="Arial Narrow" pitchFamily="34" charset="0"/>
              </a:rPr>
              <a:t>фар дорожного транспорта в сумерки в любое время года и суток, в любую погоду.</a:t>
            </a:r>
            <a:r>
              <a:rPr lang="de-DE" sz="2400" b="0">
                <a:solidFill>
                  <a:srgbClr val="FF1221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596422" y="614858"/>
            <a:ext cx="5852884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3200" b="0" dirty="0">
                <a:solidFill>
                  <a:schemeClr val="tx1"/>
                </a:solidFill>
                <a:latin typeface="+mj-lt"/>
              </a:rPr>
              <a:t>Мы являемся компанией, которая…</a:t>
            </a:r>
            <a:endParaRPr lang="en-US" sz="32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294" name="Rectangle 6" descr="3M Russia BANK ACCOUNT"/>
          <p:cNvSpPr>
            <a:spLocks noChangeArrowheads="1"/>
          </p:cNvSpPr>
          <p:nvPr/>
        </p:nvSpPr>
        <p:spPr bwMode="auto">
          <a:xfrm>
            <a:off x="556539" y="5657850"/>
            <a:ext cx="7984109" cy="52322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tx1"/>
                </a:solidFill>
                <a:latin typeface="Arial" pitchFamily="34" charset="0"/>
              </a:rPr>
              <a:t>Программа компании 3М – «100% видимости»</a:t>
            </a:r>
          </a:p>
        </p:txBody>
      </p:sp>
      <p:pic>
        <p:nvPicPr>
          <p:cNvPr id="7" name="Picture 6" descr="Captu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307" y="63799"/>
            <a:ext cx="1913693" cy="3189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83192" y="0"/>
            <a:ext cx="5119285" cy="3002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История открытия световозвращения</a:t>
            </a:r>
          </a:p>
          <a:p>
            <a:endParaRPr lang="ru-RU" sz="2000" dirty="0" smtClean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6330" y="573593"/>
            <a:ext cx="10563648" cy="493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 smtClean="0"/>
              <a:t>Социальный аспект смертности на дорогах</a:t>
            </a:r>
            <a:endParaRPr lang="en-US" dirty="0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9592" y="1440903"/>
            <a:ext cx="10654642" cy="4263862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2400" b="1" dirty="0" smtClean="0"/>
              <a:t>ВОЗ:</a:t>
            </a:r>
            <a:r>
              <a:rPr lang="ru-RU" sz="2400" dirty="0" smtClean="0"/>
              <a:t> </a:t>
            </a:r>
          </a:p>
          <a:p>
            <a:pPr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Смертность на дорогах занимает 3 место после </a:t>
            </a:r>
            <a:r>
              <a:rPr lang="ru-RU" sz="2400" dirty="0" err="1" smtClean="0"/>
              <a:t>сердечно-сосудистых</a:t>
            </a:r>
            <a:r>
              <a:rPr lang="ru-RU" sz="2400" dirty="0" smtClean="0"/>
              <a:t> и онкологических заболеваний.</a:t>
            </a:r>
          </a:p>
          <a:p>
            <a:pPr indent="0" eaLnBrk="1" hangingPunct="1">
              <a:spcBef>
                <a:spcPts val="0"/>
              </a:spcBef>
              <a:spcAft>
                <a:spcPts val="0"/>
              </a:spcAft>
              <a:buNone/>
            </a:pPr>
            <a:endParaRPr lang="ru-RU" sz="2400" b="1" dirty="0" smtClean="0"/>
          </a:p>
          <a:p>
            <a:pPr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/>
              <a:t>ООН:</a:t>
            </a:r>
          </a:p>
          <a:p>
            <a:pPr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«Нельзя рассматривать смертность на дорогах как неизбежное положение вещей».</a:t>
            </a:r>
          </a:p>
          <a:p>
            <a:pPr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В развитых странах выработаны и успешно применяются эффективные меры снижения аварийности на дорогах.</a:t>
            </a:r>
          </a:p>
          <a:p>
            <a:pPr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Результат – уменьшение количества ДТП, в том числе приводящих к смертельному исходу.</a:t>
            </a:r>
          </a:p>
        </p:txBody>
      </p:sp>
      <p:pic>
        <p:nvPicPr>
          <p:cNvPr id="5" name="Picture 4" descr="Cap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07" y="63799"/>
            <a:ext cx="1913693" cy="3189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83192" y="0"/>
            <a:ext cx="5119285" cy="3002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Опыт применения в разных странах</a:t>
            </a:r>
            <a:endParaRPr lang="ru-RU" sz="2000" dirty="0" smtClean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439738"/>
            <a:ext cx="10969943" cy="723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 smtClean="0"/>
              <a:t>Опыт внедрения программы в Финляндии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6616" y="1163472"/>
            <a:ext cx="10106567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</a:pPr>
            <a:r>
              <a:rPr lang="ru-RU" sz="2400" dirty="0" smtClean="0"/>
              <a:t>2003 г. – внедрение программы, соглашение между 3М и Ассоциацией дорожной безопасности Финляндии.</a:t>
            </a:r>
          </a:p>
          <a:p>
            <a:pPr eaLnBrk="1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</a:pPr>
            <a:r>
              <a:rPr lang="ru-RU" sz="2400" dirty="0" smtClean="0"/>
              <a:t>Результат: </a:t>
            </a:r>
          </a:p>
          <a:p>
            <a:pPr lvl="1" eaLnBrk="1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</a:pPr>
            <a:r>
              <a:rPr lang="ru-RU" dirty="0" smtClean="0"/>
              <a:t>43% городского населения стали использовать </a:t>
            </a:r>
            <a:r>
              <a:rPr lang="ru-RU" dirty="0" err="1" smtClean="0"/>
              <a:t>световозвращатели</a:t>
            </a:r>
            <a:r>
              <a:rPr lang="ru-RU" dirty="0" smtClean="0"/>
              <a:t>.</a:t>
            </a:r>
          </a:p>
          <a:p>
            <a:pPr lvl="1" eaLnBrk="1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</a:pPr>
            <a:r>
              <a:rPr lang="ru-RU" dirty="0" smtClean="0"/>
              <a:t>Количество травм по причине наезда сократилось на 55%.</a:t>
            </a:r>
          </a:p>
          <a:p>
            <a:pPr lvl="1" eaLnBrk="1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</a:pPr>
            <a:r>
              <a:rPr lang="ru-RU" dirty="0" smtClean="0"/>
              <a:t>Количество случаев со смертельным исходом сократилось на 29%.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</a:pPr>
            <a:r>
              <a:rPr lang="ru-RU" sz="2400" dirty="0" smtClean="0"/>
              <a:t>Факторы успеха программы:</a:t>
            </a:r>
          </a:p>
          <a:p>
            <a:pPr lvl="1" eaLnBrk="1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</a:pPr>
            <a:r>
              <a:rPr lang="ru-RU" dirty="0" smtClean="0"/>
              <a:t>Образовательная составляющая.</a:t>
            </a:r>
          </a:p>
          <a:p>
            <a:pPr lvl="1" eaLnBrk="1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</a:pPr>
            <a:r>
              <a:rPr lang="ru-RU" dirty="0" smtClean="0"/>
              <a:t>Система распространения (розница).</a:t>
            </a:r>
          </a:p>
          <a:p>
            <a:pPr lvl="1" eaLnBrk="1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</a:pPr>
            <a:r>
              <a:rPr lang="ru-RU" dirty="0" smtClean="0"/>
              <a:t>Информационная поддержка (СМИ, Интернет).</a:t>
            </a:r>
          </a:p>
        </p:txBody>
      </p:sp>
      <p:pic>
        <p:nvPicPr>
          <p:cNvPr id="5" name="Picture 4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07" y="63799"/>
            <a:ext cx="1913693" cy="3189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3192" y="0"/>
            <a:ext cx="5119285" cy="3002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Опыт применения в разных странах</a:t>
            </a:r>
            <a:endParaRPr lang="ru-RU" sz="2000" dirty="0" smtClean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419078"/>
            <a:ext cx="10969943" cy="53626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 smtClean="0"/>
              <a:t>Опыт внедрения программы в Республике Беларусь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265" y="1136177"/>
            <a:ext cx="10850207" cy="489613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</a:pPr>
            <a:r>
              <a:rPr lang="ru-RU" sz="2400" dirty="0" smtClean="0"/>
              <a:t>2006 г. – внедрение программы, Госстандарт обязывает носить </a:t>
            </a:r>
            <a:r>
              <a:rPr lang="ru-RU" sz="2400" dirty="0" err="1" smtClean="0"/>
              <a:t>световозвращатели</a:t>
            </a:r>
            <a:endParaRPr lang="ru-RU" sz="2400" dirty="0" smtClean="0"/>
          </a:p>
          <a:p>
            <a:pPr eaLnBrk="1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</a:pPr>
            <a:r>
              <a:rPr lang="ru-RU" sz="2400" dirty="0" smtClean="0"/>
              <a:t>Результат: </a:t>
            </a:r>
          </a:p>
          <a:p>
            <a:pPr lvl="1" eaLnBrk="1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</a:pPr>
            <a:r>
              <a:rPr lang="ru-RU" dirty="0" smtClean="0"/>
              <a:t>За 2 года число ДТП сократилось на 30%.</a:t>
            </a:r>
          </a:p>
          <a:p>
            <a:pPr lvl="1" eaLnBrk="1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</a:pPr>
            <a:r>
              <a:rPr lang="ru-RU" dirty="0" smtClean="0"/>
              <a:t>Количество пострадавших сократилось на 32%.</a:t>
            </a:r>
          </a:p>
          <a:p>
            <a:pPr lvl="1" eaLnBrk="1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</a:pPr>
            <a:r>
              <a:rPr lang="ru-RU" dirty="0" smtClean="0"/>
              <a:t>Количество случаев со смертельным исходом сократилось на 26%.</a:t>
            </a:r>
          </a:p>
          <a:p>
            <a:pPr eaLnBrk="1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</a:pPr>
            <a:r>
              <a:rPr lang="ru-RU" sz="2400" dirty="0" smtClean="0"/>
              <a:t>Факторы успеха программы:</a:t>
            </a:r>
          </a:p>
          <a:p>
            <a:pPr lvl="1" eaLnBrk="1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</a:pPr>
            <a:r>
              <a:rPr lang="ru-RU" dirty="0" smtClean="0"/>
              <a:t>Обязательная составляющая.</a:t>
            </a:r>
          </a:p>
          <a:p>
            <a:pPr lvl="1" eaLnBrk="1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</a:pPr>
            <a:r>
              <a:rPr lang="ru-RU" dirty="0" smtClean="0"/>
              <a:t>Контроль производителей.</a:t>
            </a:r>
          </a:p>
          <a:p>
            <a:pPr lvl="1" eaLnBrk="1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</a:pPr>
            <a:r>
              <a:rPr lang="ru-RU" dirty="0" smtClean="0"/>
              <a:t>Поддержка на государственном уровне.</a:t>
            </a:r>
          </a:p>
          <a:p>
            <a:pPr lvl="1" eaLnBrk="1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</a:pPr>
            <a:r>
              <a:rPr lang="ru-RU" dirty="0" smtClean="0"/>
              <a:t>Информационная поддержка (СМИ, Интернет).</a:t>
            </a:r>
          </a:p>
        </p:txBody>
      </p:sp>
      <p:pic>
        <p:nvPicPr>
          <p:cNvPr id="5" name="Picture 4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07" y="63799"/>
            <a:ext cx="1913693" cy="3189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3192" y="0"/>
            <a:ext cx="5119285" cy="3002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Опыт применения в разных странах</a:t>
            </a:r>
            <a:endParaRPr lang="ru-RU" sz="2000" dirty="0" smtClean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763" y="2770189"/>
            <a:ext cx="10921273" cy="32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Line 3"/>
          <p:cNvSpPr>
            <a:spLocks noChangeShapeType="1"/>
          </p:cNvSpPr>
          <p:nvPr/>
        </p:nvSpPr>
        <p:spPr bwMode="auto">
          <a:xfrm>
            <a:off x="2156322" y="3462338"/>
            <a:ext cx="9040045" cy="0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2164788" y="2879725"/>
            <a:ext cx="9033696" cy="53975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Line 5"/>
          <p:cNvSpPr>
            <a:spLocks noChangeShapeType="1"/>
          </p:cNvSpPr>
          <p:nvPr/>
        </p:nvSpPr>
        <p:spPr bwMode="auto">
          <a:xfrm>
            <a:off x="4094684" y="2870201"/>
            <a:ext cx="0" cy="2200275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3" name="Line 6"/>
          <p:cNvSpPr>
            <a:spLocks noChangeShapeType="1"/>
          </p:cNvSpPr>
          <p:nvPr/>
        </p:nvSpPr>
        <p:spPr bwMode="auto">
          <a:xfrm flipH="1">
            <a:off x="11213296" y="2860675"/>
            <a:ext cx="0" cy="1587500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Line 7"/>
          <p:cNvSpPr>
            <a:spLocks noChangeShapeType="1"/>
          </p:cNvSpPr>
          <p:nvPr/>
        </p:nvSpPr>
        <p:spPr bwMode="auto">
          <a:xfrm>
            <a:off x="6481662" y="2873376"/>
            <a:ext cx="0" cy="1624013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5" name="Line 8"/>
          <p:cNvSpPr>
            <a:spLocks noChangeShapeType="1"/>
          </p:cNvSpPr>
          <p:nvPr/>
        </p:nvSpPr>
        <p:spPr bwMode="auto">
          <a:xfrm>
            <a:off x="4081987" y="3463925"/>
            <a:ext cx="0" cy="1624013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6" name="Line 9"/>
          <p:cNvSpPr>
            <a:spLocks noChangeShapeType="1"/>
          </p:cNvSpPr>
          <p:nvPr/>
        </p:nvSpPr>
        <p:spPr bwMode="auto">
          <a:xfrm>
            <a:off x="9672764" y="2873376"/>
            <a:ext cx="0" cy="1624013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7" name="Rectangle 10"/>
          <p:cNvSpPr>
            <a:spLocks noChangeArrowheads="1"/>
          </p:cNvSpPr>
          <p:nvPr/>
        </p:nvSpPr>
        <p:spPr bwMode="auto">
          <a:xfrm>
            <a:off x="2101755" y="3017838"/>
            <a:ext cx="914116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762000">
              <a:lnSpc>
                <a:spcPct val="100000"/>
              </a:lnSpc>
            </a:pPr>
            <a:r>
              <a:rPr lang="en-US" sz="1600" dirty="0" err="1">
                <a:solidFill>
                  <a:srgbClr val="FFFFFF"/>
                </a:solidFill>
                <a:latin typeface="Arial" pitchFamily="34" charset="0"/>
              </a:rPr>
              <a:t>Привлечение</a:t>
            </a:r>
            <a:r>
              <a:rPr lang="en-US" sz="1600" dirty="0">
                <a:solidFill>
                  <a:srgbClr val="FFFFFF"/>
                </a:solidFill>
                <a:latin typeface="Arial" pitchFamily="34" charset="0"/>
              </a:rPr>
              <a:t>   </a:t>
            </a:r>
            <a:r>
              <a:rPr lang="ru-RU" sz="1600" dirty="0" smtClean="0">
                <a:solidFill>
                  <a:srgbClr val="FFFFFF"/>
                </a:solidFill>
                <a:latin typeface="Arial" pitchFamily="34" charset="0"/>
              </a:rPr>
              <a:t>                 </a:t>
            </a:r>
            <a:r>
              <a:rPr lang="en-US" sz="1600" dirty="0" err="1" smtClean="0">
                <a:solidFill>
                  <a:srgbClr val="FFFFFF"/>
                </a:solidFill>
                <a:latin typeface="Arial" pitchFamily="34" charset="0"/>
              </a:rPr>
              <a:t>Распознавание</a:t>
            </a: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     </a:t>
            </a:r>
            <a:r>
              <a:rPr lang="ru-RU" sz="1600" dirty="0" smtClean="0">
                <a:solidFill>
                  <a:srgbClr val="FFFFFF"/>
                </a:solidFill>
                <a:latin typeface="Arial" pitchFamily="34" charset="0"/>
              </a:rPr>
              <a:t>                       </a:t>
            </a:r>
            <a:r>
              <a:rPr lang="ru-RU" sz="1600" dirty="0" err="1">
                <a:solidFill>
                  <a:srgbClr val="FFFFFF"/>
                </a:solidFill>
                <a:latin typeface="Arial" pitchFamily="34" charset="0"/>
              </a:rPr>
              <a:t>Реш</a:t>
            </a:r>
            <a:r>
              <a:rPr lang="en-US" sz="1600" dirty="0">
                <a:solidFill>
                  <a:srgbClr val="FFFFFF"/>
                </a:solidFill>
                <a:latin typeface="Arial" pitchFamily="34" charset="0"/>
              </a:rPr>
              <a:t>е</a:t>
            </a:r>
            <a:r>
              <a:rPr lang="ru-RU" sz="1600" dirty="0" err="1">
                <a:solidFill>
                  <a:srgbClr val="FFFFFF"/>
                </a:solidFill>
                <a:latin typeface="Arial" pitchFamily="34" charset="0"/>
              </a:rPr>
              <a:t>ние</a:t>
            </a:r>
            <a:r>
              <a:rPr lang="en-US" sz="1600" dirty="0">
                <a:solidFill>
                  <a:srgbClr val="FFFFFF"/>
                </a:solidFill>
                <a:latin typeface="Arial" pitchFamily="34" charset="0"/>
              </a:rPr>
              <a:t>  </a:t>
            </a:r>
            <a:r>
              <a:rPr lang="ru-RU" sz="1600" dirty="0">
                <a:solidFill>
                  <a:srgbClr val="FFFFFF"/>
                </a:solidFill>
                <a:latin typeface="Arial" pitchFamily="34" charset="0"/>
              </a:rPr>
              <a:t>      </a:t>
            </a:r>
            <a:r>
              <a:rPr lang="en-US" sz="1600" dirty="0">
                <a:solidFill>
                  <a:srgbClr val="FFFFFF"/>
                </a:solidFill>
                <a:latin typeface="Arial" pitchFamily="34" charset="0"/>
              </a:rPr>
              <a:t>     </a:t>
            </a:r>
            <a:r>
              <a:rPr lang="ru-RU" sz="1600" dirty="0" smtClean="0">
                <a:solidFill>
                  <a:srgbClr val="FFFFFF"/>
                </a:solidFill>
                <a:latin typeface="Arial" pitchFamily="34" charset="0"/>
              </a:rPr>
              <a:t>      </a:t>
            </a: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       </a:t>
            </a:r>
            <a:r>
              <a:rPr lang="en-US" sz="1600" dirty="0" err="1">
                <a:solidFill>
                  <a:srgbClr val="FFFFFF"/>
                </a:solidFill>
                <a:latin typeface="Arial" pitchFamily="34" charset="0"/>
              </a:rPr>
              <a:t>Действие</a:t>
            </a: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4120078" y="5534025"/>
            <a:ext cx="7101683" cy="4826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9" name="Line 12"/>
          <p:cNvSpPr>
            <a:spLocks noChangeShapeType="1"/>
          </p:cNvSpPr>
          <p:nvPr/>
        </p:nvSpPr>
        <p:spPr bwMode="auto">
          <a:xfrm>
            <a:off x="4088336" y="5851525"/>
            <a:ext cx="7141890" cy="0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0" name="Rectangle 13"/>
          <p:cNvSpPr>
            <a:spLocks noChangeArrowheads="1"/>
          </p:cNvSpPr>
          <p:nvPr/>
        </p:nvSpPr>
        <p:spPr bwMode="auto">
          <a:xfrm>
            <a:off x="6413947" y="5524501"/>
            <a:ext cx="2260234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>
              <a:lnSpc>
                <a:spcPct val="100000"/>
              </a:lnSpc>
            </a:pPr>
            <a:r>
              <a:rPr lang="en-US" sz="1800">
                <a:solidFill>
                  <a:srgbClr val="FFFFFF"/>
                </a:solidFill>
                <a:latin typeface="Arial" pitchFamily="34" charset="0"/>
              </a:rPr>
              <a:t>278 м  при 100 км/ч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34835" y="2665414"/>
            <a:ext cx="10944549" cy="3354387"/>
            <a:chOff x="300" y="1679"/>
            <a:chExt cx="5172" cy="2113"/>
          </a:xfrm>
        </p:grpSpPr>
        <p:sp>
          <p:nvSpPr>
            <p:cNvPr id="14353" name="Line 15"/>
            <p:cNvSpPr>
              <a:spLocks noChangeShapeType="1"/>
            </p:cNvSpPr>
            <p:nvPr/>
          </p:nvSpPr>
          <p:spPr bwMode="auto">
            <a:xfrm>
              <a:off x="301" y="3792"/>
              <a:ext cx="5171" cy="0"/>
            </a:xfrm>
            <a:prstGeom prst="line">
              <a:avLst/>
            </a:prstGeom>
            <a:noFill/>
            <a:ln w="50800">
              <a:solidFill>
                <a:srgbClr val="B2B2B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4" name="Line 16"/>
            <p:cNvSpPr>
              <a:spLocks noChangeShapeType="1"/>
            </p:cNvSpPr>
            <p:nvPr/>
          </p:nvSpPr>
          <p:spPr bwMode="auto">
            <a:xfrm>
              <a:off x="301" y="1679"/>
              <a:ext cx="5171" cy="0"/>
            </a:xfrm>
            <a:prstGeom prst="line">
              <a:avLst/>
            </a:prstGeom>
            <a:noFill/>
            <a:ln w="50800">
              <a:solidFill>
                <a:srgbClr val="F8F8F8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5" name="Line 17"/>
            <p:cNvSpPr>
              <a:spLocks noChangeShapeType="1"/>
            </p:cNvSpPr>
            <p:nvPr/>
          </p:nvSpPr>
          <p:spPr bwMode="auto">
            <a:xfrm flipV="1">
              <a:off x="5472" y="1679"/>
              <a:ext cx="0" cy="2112"/>
            </a:xfrm>
            <a:prstGeom prst="line">
              <a:avLst/>
            </a:prstGeom>
            <a:noFill/>
            <a:ln w="50800">
              <a:solidFill>
                <a:srgbClr val="F8F8F8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6" name="Line 18"/>
            <p:cNvSpPr>
              <a:spLocks noChangeShapeType="1"/>
            </p:cNvSpPr>
            <p:nvPr/>
          </p:nvSpPr>
          <p:spPr bwMode="auto">
            <a:xfrm flipV="1">
              <a:off x="300" y="1679"/>
              <a:ext cx="0" cy="2112"/>
            </a:xfrm>
            <a:prstGeom prst="line">
              <a:avLst/>
            </a:prstGeom>
            <a:noFill/>
            <a:ln w="50800">
              <a:solidFill>
                <a:srgbClr val="CBCBCB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352" name="Rectangle 19"/>
          <p:cNvSpPr>
            <a:spLocks noChangeArrowheads="1"/>
          </p:cNvSpPr>
          <p:nvPr/>
        </p:nvSpPr>
        <p:spPr bwMode="auto">
          <a:xfrm>
            <a:off x="509771" y="464785"/>
            <a:ext cx="5429371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>
              <a:lnSpc>
                <a:spcPct val="100000"/>
              </a:lnSpc>
            </a:pPr>
            <a:r>
              <a:rPr lang="en-US" sz="3600" dirty="0" err="1" smtClean="0">
                <a:solidFill>
                  <a:schemeClr val="tx1"/>
                </a:solidFill>
                <a:latin typeface="+mj-lt"/>
              </a:rPr>
              <a:t>Действия</a:t>
            </a:r>
            <a:r>
              <a:rPr lang="en-US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+mj-lt"/>
              </a:rPr>
              <a:t>водителя</a:t>
            </a:r>
            <a:r>
              <a:rPr lang="en-US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+mj-lt"/>
              </a:rPr>
              <a:t>на</a:t>
            </a:r>
            <a:r>
              <a:rPr lang="en-US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+mj-lt"/>
              </a:rPr>
              <a:t>дороге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8724" y="0"/>
            <a:ext cx="7180101" cy="5049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Факторы, влияющие на безопасность человека на дороге</a:t>
            </a:r>
            <a:endParaRPr lang="ru-RU" sz="2000" dirty="0" smtClean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pic>
        <p:nvPicPr>
          <p:cNvPr id="22" name="Picture 21" descr="Captu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307" y="63799"/>
            <a:ext cx="1913693" cy="318973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0225" y="499071"/>
            <a:ext cx="10563648" cy="493712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600" dirty="0" err="1" smtClean="0"/>
              <a:t>Дистанция</a:t>
            </a:r>
            <a:r>
              <a:rPr lang="en-US" sz="3600" dirty="0" smtClean="0"/>
              <a:t> </a:t>
            </a:r>
            <a:r>
              <a:rPr lang="en-US" sz="3600" dirty="0" err="1" smtClean="0"/>
              <a:t>торможения</a:t>
            </a:r>
            <a:endParaRPr lang="en-US" sz="3600" dirty="0" smtClean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66523" y="1538288"/>
            <a:ext cx="10703312" cy="4408920"/>
            <a:chOff x="950" y="1301"/>
            <a:chExt cx="4810" cy="2444"/>
          </a:xfrm>
        </p:grpSpPr>
        <p:sp>
          <p:nvSpPr>
            <p:cNvPr id="15365" name="Rectangle 6"/>
            <p:cNvSpPr>
              <a:spLocks noChangeArrowheads="1"/>
            </p:cNvSpPr>
            <p:nvPr/>
          </p:nvSpPr>
          <p:spPr bwMode="auto">
            <a:xfrm>
              <a:off x="2110" y="3540"/>
              <a:ext cx="2706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 defTabSz="762000">
                <a:lnSpc>
                  <a:spcPct val="100000"/>
                </a:lnSpc>
              </a:pPr>
              <a:r>
                <a:rPr lang="ru-RU" sz="1800" b="0">
                  <a:solidFill>
                    <a:schemeClr val="tx1"/>
                  </a:solidFill>
                  <a:latin typeface="Arial" pitchFamily="34" charset="0"/>
                </a:rPr>
                <a:t>Время реакции</a:t>
              </a:r>
              <a:r>
                <a:rPr lang="en-GB" sz="1800" b="0">
                  <a:solidFill>
                    <a:schemeClr val="tx1"/>
                  </a:solidFill>
                  <a:latin typeface="Arial" pitchFamily="34" charset="0"/>
                </a:rPr>
                <a:t> 2 </a:t>
              </a:r>
              <a:r>
                <a:rPr lang="ru-RU" sz="1800" b="0">
                  <a:solidFill>
                    <a:schemeClr val="tx1"/>
                  </a:solidFill>
                  <a:latin typeface="Arial" pitchFamily="34" charset="0"/>
                </a:rPr>
                <a:t>сек</a:t>
              </a:r>
              <a:r>
                <a:rPr lang="en-GB" sz="1800" b="0">
                  <a:solidFill>
                    <a:schemeClr val="tx1"/>
                  </a:solidFill>
                  <a:latin typeface="Arial" pitchFamily="34" charset="0"/>
                </a:rPr>
                <a:t>, </a:t>
              </a:r>
              <a:r>
                <a:rPr lang="ru-RU" sz="1800" b="0">
                  <a:solidFill>
                    <a:schemeClr val="tx1"/>
                  </a:solidFill>
                  <a:latin typeface="Arial" pitchFamily="34" charset="0"/>
                </a:rPr>
                <a:t>скорость торможения</a:t>
              </a:r>
              <a:r>
                <a:rPr lang="en-GB" sz="1800" b="0">
                  <a:solidFill>
                    <a:schemeClr val="tx1"/>
                  </a:solidFill>
                  <a:latin typeface="Arial" pitchFamily="34" charset="0"/>
                </a:rPr>
                <a:t> 4 - 6 </a:t>
              </a:r>
              <a:r>
                <a:rPr lang="ru-RU" sz="1800" b="0">
                  <a:solidFill>
                    <a:schemeClr val="tx1"/>
                  </a:solidFill>
                  <a:latin typeface="Arial" pitchFamily="34" charset="0"/>
                </a:rPr>
                <a:t>м</a:t>
              </a:r>
              <a:r>
                <a:rPr lang="en-US" sz="1800" b="0">
                  <a:solidFill>
                    <a:schemeClr val="tx1"/>
                  </a:solidFill>
                  <a:latin typeface="Arial" pitchFamily="34" charset="0"/>
                </a:rPr>
                <a:t>/</a:t>
              </a:r>
              <a:r>
                <a:rPr lang="ru-RU" sz="1800" b="0">
                  <a:solidFill>
                    <a:schemeClr val="tx1"/>
                  </a:solidFill>
                  <a:latin typeface="Arial" pitchFamily="34" charset="0"/>
                </a:rPr>
                <a:t>сек</a:t>
              </a:r>
              <a:endParaRPr lang="en-GB" sz="1800" b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828" y="2339"/>
              <a:ext cx="1857" cy="114"/>
              <a:chOff x="1368" y="2259"/>
              <a:chExt cx="1857" cy="114"/>
            </a:xfrm>
          </p:grpSpPr>
          <p:sp>
            <p:nvSpPr>
              <p:cNvPr id="15497" name="Line 8"/>
              <p:cNvSpPr>
                <a:spLocks noChangeShapeType="1"/>
              </p:cNvSpPr>
              <p:nvPr/>
            </p:nvSpPr>
            <p:spPr bwMode="auto">
              <a:xfrm>
                <a:off x="1368" y="2315"/>
                <a:ext cx="1771" cy="0"/>
              </a:xfrm>
              <a:prstGeom prst="line">
                <a:avLst/>
              </a:prstGeom>
              <a:noFill/>
              <a:ln w="508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98" name="Freeform 9"/>
              <p:cNvSpPr>
                <a:spLocks/>
              </p:cNvSpPr>
              <p:nvPr/>
            </p:nvSpPr>
            <p:spPr bwMode="auto">
              <a:xfrm>
                <a:off x="2944" y="2259"/>
                <a:ext cx="281" cy="114"/>
              </a:xfrm>
              <a:custGeom>
                <a:avLst/>
                <a:gdLst>
                  <a:gd name="T0" fmla="*/ 0 w 281"/>
                  <a:gd name="T1" fmla="*/ 0 h 114"/>
                  <a:gd name="T2" fmla="*/ 280 w 281"/>
                  <a:gd name="T3" fmla="*/ 56 h 114"/>
                  <a:gd name="T4" fmla="*/ 0 w 281"/>
                  <a:gd name="T5" fmla="*/ 113 h 114"/>
                  <a:gd name="T6" fmla="*/ 0 w 281"/>
                  <a:gd name="T7" fmla="*/ 0 h 1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1"/>
                  <a:gd name="T13" fmla="*/ 0 h 114"/>
                  <a:gd name="T14" fmla="*/ 281 w 281"/>
                  <a:gd name="T15" fmla="*/ 114 h 1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1" h="114">
                    <a:moveTo>
                      <a:pt x="0" y="0"/>
                    </a:moveTo>
                    <a:lnTo>
                      <a:pt x="280" y="56"/>
                    </a:lnTo>
                    <a:lnTo>
                      <a:pt x="0" y="113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hlink"/>
              </a:solidFill>
              <a:ln w="50800" cap="rnd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839" y="2309"/>
              <a:ext cx="1482" cy="114"/>
              <a:chOff x="1379" y="2229"/>
              <a:chExt cx="1482" cy="114"/>
            </a:xfrm>
          </p:grpSpPr>
          <p:sp>
            <p:nvSpPr>
              <p:cNvPr id="15495" name="Line 11"/>
              <p:cNvSpPr>
                <a:spLocks noChangeShapeType="1"/>
              </p:cNvSpPr>
              <p:nvPr/>
            </p:nvSpPr>
            <p:spPr bwMode="auto">
              <a:xfrm>
                <a:off x="1379" y="2285"/>
                <a:ext cx="1413" cy="0"/>
              </a:xfrm>
              <a:prstGeom prst="line">
                <a:avLst/>
              </a:prstGeom>
              <a:noFill/>
              <a:ln w="508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96" name="Freeform 12"/>
              <p:cNvSpPr>
                <a:spLocks/>
              </p:cNvSpPr>
              <p:nvPr/>
            </p:nvSpPr>
            <p:spPr bwMode="auto">
              <a:xfrm>
                <a:off x="2636" y="2229"/>
                <a:ext cx="225" cy="114"/>
              </a:xfrm>
              <a:custGeom>
                <a:avLst/>
                <a:gdLst>
                  <a:gd name="T0" fmla="*/ 0 w 225"/>
                  <a:gd name="T1" fmla="*/ 0 h 114"/>
                  <a:gd name="T2" fmla="*/ 224 w 225"/>
                  <a:gd name="T3" fmla="*/ 56 h 114"/>
                  <a:gd name="T4" fmla="*/ 0 w 225"/>
                  <a:gd name="T5" fmla="*/ 113 h 114"/>
                  <a:gd name="T6" fmla="*/ 0 w 225"/>
                  <a:gd name="T7" fmla="*/ 0 h 1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5"/>
                  <a:gd name="T13" fmla="*/ 0 h 114"/>
                  <a:gd name="T14" fmla="*/ 225 w 225"/>
                  <a:gd name="T15" fmla="*/ 114 h 1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5" h="114">
                    <a:moveTo>
                      <a:pt x="0" y="0"/>
                    </a:moveTo>
                    <a:lnTo>
                      <a:pt x="224" y="56"/>
                    </a:lnTo>
                    <a:lnTo>
                      <a:pt x="0" y="11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00"/>
              </a:solidFill>
              <a:ln w="50800" cap="rnd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368" name="Line 13"/>
            <p:cNvSpPr>
              <a:spLocks noChangeShapeType="1"/>
            </p:cNvSpPr>
            <p:nvPr/>
          </p:nvSpPr>
          <p:spPr bwMode="auto">
            <a:xfrm flipV="1">
              <a:off x="5604" y="1470"/>
              <a:ext cx="0" cy="19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9" name="Rectangle 14"/>
            <p:cNvSpPr>
              <a:spLocks noChangeArrowheads="1"/>
            </p:cNvSpPr>
            <p:nvPr/>
          </p:nvSpPr>
          <p:spPr bwMode="auto">
            <a:xfrm>
              <a:off x="2162" y="2100"/>
              <a:ext cx="1520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 defTabSz="762000">
                <a:lnSpc>
                  <a:spcPct val="100000"/>
                </a:lnSpc>
              </a:pPr>
              <a:r>
                <a:rPr lang="ru-RU" sz="1600" b="0">
                  <a:solidFill>
                    <a:schemeClr val="tx1"/>
                  </a:solidFill>
                  <a:latin typeface="Arial" pitchFamily="34" charset="0"/>
                </a:rPr>
                <a:t>Дистанция торможения</a:t>
              </a:r>
              <a:r>
                <a:rPr lang="en-GB" sz="1600" b="0">
                  <a:solidFill>
                    <a:schemeClr val="tx1"/>
                  </a:solidFill>
                  <a:latin typeface="Arial" pitchFamily="34" charset="0"/>
                </a:rPr>
                <a:t> 45  - 5</a:t>
              </a:r>
              <a:r>
                <a:rPr lang="ru-RU" sz="1600" b="0">
                  <a:solidFill>
                    <a:schemeClr val="tx1"/>
                  </a:solidFill>
                  <a:latin typeface="Arial" pitchFamily="34" charset="0"/>
                </a:rPr>
                <a:t>5</a:t>
              </a:r>
              <a:r>
                <a:rPr lang="en-GB" sz="1600" b="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r>
                <a:rPr lang="ru-RU" sz="1600" b="0">
                  <a:solidFill>
                    <a:schemeClr val="tx1"/>
                  </a:solidFill>
                  <a:latin typeface="Arial" pitchFamily="34" charset="0"/>
                </a:rPr>
                <a:t>м</a:t>
              </a:r>
              <a:endParaRPr lang="en-GB" sz="1600" b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5370" name="Line 15"/>
            <p:cNvSpPr>
              <a:spLocks noChangeShapeType="1"/>
            </p:cNvSpPr>
            <p:nvPr/>
          </p:nvSpPr>
          <p:spPr bwMode="auto">
            <a:xfrm>
              <a:off x="1194" y="3216"/>
              <a:ext cx="4566" cy="4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1" name="Rectangle 16"/>
            <p:cNvSpPr>
              <a:spLocks noChangeArrowheads="1"/>
            </p:cNvSpPr>
            <p:nvPr/>
          </p:nvSpPr>
          <p:spPr bwMode="auto">
            <a:xfrm>
              <a:off x="1006" y="2227"/>
              <a:ext cx="447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 defTabSz="762000">
                <a:lnSpc>
                  <a:spcPct val="100000"/>
                </a:lnSpc>
              </a:pPr>
              <a:r>
                <a:rPr lang="en-GB" sz="1900">
                  <a:solidFill>
                    <a:schemeClr val="tx1"/>
                  </a:solidFill>
                  <a:latin typeface="Arial" pitchFamily="34" charset="0"/>
                </a:rPr>
                <a:t>50 </a:t>
              </a:r>
              <a:r>
                <a:rPr lang="ru-RU" sz="1900">
                  <a:solidFill>
                    <a:schemeClr val="tx1"/>
                  </a:solidFill>
                  <a:latin typeface="Arial" pitchFamily="34" charset="0"/>
                </a:rPr>
                <a:t>км</a:t>
              </a:r>
              <a:r>
                <a:rPr lang="en-US" sz="1900">
                  <a:solidFill>
                    <a:schemeClr val="tx1"/>
                  </a:solidFill>
                  <a:latin typeface="Arial" pitchFamily="34" charset="0"/>
                </a:rPr>
                <a:t>/</a:t>
              </a:r>
              <a:r>
                <a:rPr lang="ru-RU" sz="1900">
                  <a:solidFill>
                    <a:schemeClr val="tx1"/>
                  </a:solidFill>
                  <a:latin typeface="Arial" pitchFamily="34" charset="0"/>
                </a:rPr>
                <a:t>ч</a:t>
              </a:r>
              <a:endParaRPr lang="en-GB" sz="19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1828" y="1528"/>
              <a:ext cx="3801" cy="115"/>
              <a:chOff x="1368" y="1480"/>
              <a:chExt cx="3801" cy="115"/>
            </a:xfrm>
          </p:grpSpPr>
          <p:sp>
            <p:nvSpPr>
              <p:cNvPr id="15493" name="Line 18"/>
              <p:cNvSpPr>
                <a:spLocks noChangeShapeType="1"/>
              </p:cNvSpPr>
              <p:nvPr/>
            </p:nvSpPr>
            <p:spPr bwMode="auto">
              <a:xfrm>
                <a:off x="1368" y="1537"/>
                <a:ext cx="3708" cy="0"/>
              </a:xfrm>
              <a:prstGeom prst="line">
                <a:avLst/>
              </a:prstGeom>
              <a:noFill/>
              <a:ln w="508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94" name="Freeform 19"/>
              <p:cNvSpPr>
                <a:spLocks/>
              </p:cNvSpPr>
              <p:nvPr/>
            </p:nvSpPr>
            <p:spPr bwMode="auto">
              <a:xfrm>
                <a:off x="4866" y="1480"/>
                <a:ext cx="303" cy="115"/>
              </a:xfrm>
              <a:custGeom>
                <a:avLst/>
                <a:gdLst>
                  <a:gd name="T0" fmla="*/ 0 w 303"/>
                  <a:gd name="T1" fmla="*/ 0 h 115"/>
                  <a:gd name="T2" fmla="*/ 302 w 303"/>
                  <a:gd name="T3" fmla="*/ 57 h 115"/>
                  <a:gd name="T4" fmla="*/ 0 w 303"/>
                  <a:gd name="T5" fmla="*/ 114 h 115"/>
                  <a:gd name="T6" fmla="*/ 0 w 303"/>
                  <a:gd name="T7" fmla="*/ 0 h 1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3"/>
                  <a:gd name="T13" fmla="*/ 0 h 115"/>
                  <a:gd name="T14" fmla="*/ 303 w 303"/>
                  <a:gd name="T15" fmla="*/ 115 h 1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3" h="115">
                    <a:moveTo>
                      <a:pt x="0" y="0"/>
                    </a:moveTo>
                    <a:lnTo>
                      <a:pt x="302" y="57"/>
                    </a:lnTo>
                    <a:lnTo>
                      <a:pt x="0" y="114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hlink"/>
              </a:solidFill>
              <a:ln w="50800" cap="rnd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955" y="2701"/>
              <a:ext cx="1463" cy="504"/>
              <a:chOff x="687" y="2653"/>
              <a:chExt cx="1463" cy="504"/>
            </a:xfrm>
          </p:grpSpPr>
          <p:sp>
            <p:nvSpPr>
              <p:cNvPr id="15388" name="Rectangle 21"/>
              <p:cNvSpPr>
                <a:spLocks noChangeArrowheads="1"/>
              </p:cNvSpPr>
              <p:nvPr/>
            </p:nvSpPr>
            <p:spPr bwMode="auto">
              <a:xfrm>
                <a:off x="1654" y="2894"/>
                <a:ext cx="332" cy="169"/>
              </a:xfrm>
              <a:prstGeom prst="rect">
                <a:avLst/>
              </a:prstGeom>
              <a:solidFill>
                <a:srgbClr val="5F5F5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89" name="Rectangle 22"/>
              <p:cNvSpPr>
                <a:spLocks noChangeArrowheads="1"/>
              </p:cNvSpPr>
              <p:nvPr/>
            </p:nvSpPr>
            <p:spPr bwMode="auto">
              <a:xfrm>
                <a:off x="882" y="2885"/>
                <a:ext cx="332" cy="170"/>
              </a:xfrm>
              <a:prstGeom prst="rect">
                <a:avLst/>
              </a:prstGeom>
              <a:solidFill>
                <a:srgbClr val="5F5F5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90" name="Freeform 23"/>
              <p:cNvSpPr>
                <a:spLocks/>
              </p:cNvSpPr>
              <p:nvPr/>
            </p:nvSpPr>
            <p:spPr bwMode="auto">
              <a:xfrm>
                <a:off x="1154" y="3077"/>
                <a:ext cx="532" cy="23"/>
              </a:xfrm>
              <a:custGeom>
                <a:avLst/>
                <a:gdLst>
                  <a:gd name="T0" fmla="*/ 0 w 532"/>
                  <a:gd name="T1" fmla="*/ 1 h 23"/>
                  <a:gd name="T2" fmla="*/ 0 w 532"/>
                  <a:gd name="T3" fmla="*/ 22 h 23"/>
                  <a:gd name="T4" fmla="*/ 25 w 532"/>
                  <a:gd name="T5" fmla="*/ 17 h 23"/>
                  <a:gd name="T6" fmla="*/ 64 w 532"/>
                  <a:gd name="T7" fmla="*/ 13 h 23"/>
                  <a:gd name="T8" fmla="*/ 107 w 532"/>
                  <a:gd name="T9" fmla="*/ 11 h 23"/>
                  <a:gd name="T10" fmla="*/ 527 w 532"/>
                  <a:gd name="T11" fmla="*/ 10 h 23"/>
                  <a:gd name="T12" fmla="*/ 531 w 532"/>
                  <a:gd name="T13" fmla="*/ 0 h 23"/>
                  <a:gd name="T14" fmla="*/ 0 w 532"/>
                  <a:gd name="T15" fmla="*/ 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32"/>
                  <a:gd name="T25" fmla="*/ 0 h 23"/>
                  <a:gd name="T26" fmla="*/ 532 w 532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32" h="23">
                    <a:moveTo>
                      <a:pt x="0" y="1"/>
                    </a:moveTo>
                    <a:lnTo>
                      <a:pt x="0" y="22"/>
                    </a:lnTo>
                    <a:lnTo>
                      <a:pt x="25" y="17"/>
                    </a:lnTo>
                    <a:lnTo>
                      <a:pt x="64" y="13"/>
                    </a:lnTo>
                    <a:lnTo>
                      <a:pt x="107" y="11"/>
                    </a:lnTo>
                    <a:lnTo>
                      <a:pt x="527" y="10"/>
                    </a:lnTo>
                    <a:lnTo>
                      <a:pt x="531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1" name="Freeform 24"/>
              <p:cNvSpPr>
                <a:spLocks/>
              </p:cNvSpPr>
              <p:nvPr/>
            </p:nvSpPr>
            <p:spPr bwMode="auto">
              <a:xfrm>
                <a:off x="701" y="3015"/>
                <a:ext cx="60" cy="32"/>
              </a:xfrm>
              <a:custGeom>
                <a:avLst/>
                <a:gdLst>
                  <a:gd name="T0" fmla="*/ 0 w 60"/>
                  <a:gd name="T1" fmla="*/ 24 h 32"/>
                  <a:gd name="T2" fmla="*/ 55 w 60"/>
                  <a:gd name="T3" fmla="*/ 31 h 32"/>
                  <a:gd name="T4" fmla="*/ 59 w 60"/>
                  <a:gd name="T5" fmla="*/ 6 h 32"/>
                  <a:gd name="T6" fmla="*/ 4 w 60"/>
                  <a:gd name="T7" fmla="*/ 0 h 32"/>
                  <a:gd name="T8" fmla="*/ 0 w 60"/>
                  <a:gd name="T9" fmla="*/ 24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2"/>
                  <a:gd name="T17" fmla="*/ 60 w 60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2">
                    <a:moveTo>
                      <a:pt x="0" y="24"/>
                    </a:moveTo>
                    <a:lnTo>
                      <a:pt x="55" y="31"/>
                    </a:lnTo>
                    <a:lnTo>
                      <a:pt x="59" y="6"/>
                    </a:lnTo>
                    <a:lnTo>
                      <a:pt x="4" y="0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8F8F8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2" name="Freeform 25"/>
              <p:cNvSpPr>
                <a:spLocks/>
              </p:cNvSpPr>
              <p:nvPr/>
            </p:nvSpPr>
            <p:spPr bwMode="auto">
              <a:xfrm>
                <a:off x="733" y="3008"/>
                <a:ext cx="190" cy="60"/>
              </a:xfrm>
              <a:custGeom>
                <a:avLst/>
                <a:gdLst>
                  <a:gd name="T0" fmla="*/ 189 w 190"/>
                  <a:gd name="T1" fmla="*/ 59 h 60"/>
                  <a:gd name="T2" fmla="*/ 2 w 190"/>
                  <a:gd name="T3" fmla="*/ 39 h 60"/>
                  <a:gd name="T4" fmla="*/ 0 w 190"/>
                  <a:gd name="T5" fmla="*/ 0 h 60"/>
                  <a:gd name="T6" fmla="*/ 185 w 190"/>
                  <a:gd name="T7" fmla="*/ 10 h 60"/>
                  <a:gd name="T8" fmla="*/ 189 w 190"/>
                  <a:gd name="T9" fmla="*/ 59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0"/>
                  <a:gd name="T16" fmla="*/ 0 h 60"/>
                  <a:gd name="T17" fmla="*/ 190 w 190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0" h="60">
                    <a:moveTo>
                      <a:pt x="189" y="59"/>
                    </a:moveTo>
                    <a:lnTo>
                      <a:pt x="2" y="39"/>
                    </a:lnTo>
                    <a:lnTo>
                      <a:pt x="0" y="0"/>
                    </a:lnTo>
                    <a:lnTo>
                      <a:pt x="185" y="10"/>
                    </a:lnTo>
                    <a:lnTo>
                      <a:pt x="189" y="59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3" name="Freeform 26"/>
              <p:cNvSpPr>
                <a:spLocks/>
              </p:cNvSpPr>
              <p:nvPr/>
            </p:nvSpPr>
            <p:spPr bwMode="auto">
              <a:xfrm>
                <a:off x="695" y="2653"/>
                <a:ext cx="1455" cy="434"/>
              </a:xfrm>
              <a:custGeom>
                <a:avLst/>
                <a:gdLst>
                  <a:gd name="T0" fmla="*/ 1448 w 1455"/>
                  <a:gd name="T1" fmla="*/ 332 h 434"/>
                  <a:gd name="T2" fmla="*/ 1454 w 1455"/>
                  <a:gd name="T3" fmla="*/ 300 h 434"/>
                  <a:gd name="T4" fmla="*/ 1432 w 1455"/>
                  <a:gd name="T5" fmla="*/ 275 h 434"/>
                  <a:gd name="T6" fmla="*/ 1372 w 1455"/>
                  <a:gd name="T7" fmla="*/ 234 h 434"/>
                  <a:gd name="T8" fmla="*/ 1287 w 1455"/>
                  <a:gd name="T9" fmla="*/ 200 h 434"/>
                  <a:gd name="T10" fmla="*/ 1215 w 1455"/>
                  <a:gd name="T11" fmla="*/ 178 h 434"/>
                  <a:gd name="T12" fmla="*/ 1126 w 1455"/>
                  <a:gd name="T13" fmla="*/ 159 h 434"/>
                  <a:gd name="T14" fmla="*/ 1018 w 1455"/>
                  <a:gd name="T15" fmla="*/ 145 h 434"/>
                  <a:gd name="T16" fmla="*/ 896 w 1455"/>
                  <a:gd name="T17" fmla="*/ 151 h 434"/>
                  <a:gd name="T18" fmla="*/ 763 w 1455"/>
                  <a:gd name="T19" fmla="*/ 17 h 434"/>
                  <a:gd name="T20" fmla="*/ 744 w 1455"/>
                  <a:gd name="T21" fmla="*/ 7 h 434"/>
                  <a:gd name="T22" fmla="*/ 670 w 1455"/>
                  <a:gd name="T23" fmla="*/ 1 h 434"/>
                  <a:gd name="T24" fmla="*/ 584 w 1455"/>
                  <a:gd name="T25" fmla="*/ 1 h 434"/>
                  <a:gd name="T26" fmla="*/ 533 w 1455"/>
                  <a:gd name="T27" fmla="*/ 4 h 434"/>
                  <a:gd name="T28" fmla="*/ 441 w 1455"/>
                  <a:gd name="T29" fmla="*/ 19 h 434"/>
                  <a:gd name="T30" fmla="*/ 357 w 1455"/>
                  <a:gd name="T31" fmla="*/ 123 h 434"/>
                  <a:gd name="T32" fmla="*/ 67 w 1455"/>
                  <a:gd name="T33" fmla="*/ 148 h 434"/>
                  <a:gd name="T34" fmla="*/ 29 w 1455"/>
                  <a:gd name="T35" fmla="*/ 186 h 434"/>
                  <a:gd name="T36" fmla="*/ 41 w 1455"/>
                  <a:gd name="T37" fmla="*/ 201 h 434"/>
                  <a:gd name="T38" fmla="*/ 37 w 1455"/>
                  <a:gd name="T39" fmla="*/ 292 h 434"/>
                  <a:gd name="T40" fmla="*/ 24 w 1455"/>
                  <a:gd name="T41" fmla="*/ 307 h 434"/>
                  <a:gd name="T42" fmla="*/ 1 w 1455"/>
                  <a:gd name="T43" fmla="*/ 330 h 434"/>
                  <a:gd name="T44" fmla="*/ 44 w 1455"/>
                  <a:gd name="T45" fmla="*/ 362 h 434"/>
                  <a:gd name="T46" fmla="*/ 148 w 1455"/>
                  <a:gd name="T47" fmla="*/ 390 h 434"/>
                  <a:gd name="T48" fmla="*/ 211 w 1455"/>
                  <a:gd name="T49" fmla="*/ 386 h 434"/>
                  <a:gd name="T50" fmla="*/ 216 w 1455"/>
                  <a:gd name="T51" fmla="*/ 349 h 434"/>
                  <a:gd name="T52" fmla="*/ 234 w 1455"/>
                  <a:gd name="T53" fmla="*/ 313 h 434"/>
                  <a:gd name="T54" fmla="*/ 260 w 1455"/>
                  <a:gd name="T55" fmla="*/ 282 h 434"/>
                  <a:gd name="T56" fmla="*/ 296 w 1455"/>
                  <a:gd name="T57" fmla="*/ 261 h 434"/>
                  <a:gd name="T58" fmla="*/ 337 w 1455"/>
                  <a:gd name="T59" fmla="*/ 252 h 434"/>
                  <a:gd name="T60" fmla="*/ 374 w 1455"/>
                  <a:gd name="T61" fmla="*/ 258 h 434"/>
                  <a:gd name="T62" fmla="*/ 397 w 1455"/>
                  <a:gd name="T63" fmla="*/ 269 h 434"/>
                  <a:gd name="T64" fmla="*/ 422 w 1455"/>
                  <a:gd name="T65" fmla="*/ 290 h 434"/>
                  <a:gd name="T66" fmla="*/ 445 w 1455"/>
                  <a:gd name="T67" fmla="*/ 324 h 434"/>
                  <a:gd name="T68" fmla="*/ 457 w 1455"/>
                  <a:gd name="T69" fmla="*/ 364 h 434"/>
                  <a:gd name="T70" fmla="*/ 458 w 1455"/>
                  <a:gd name="T71" fmla="*/ 433 h 434"/>
                  <a:gd name="T72" fmla="*/ 991 w 1455"/>
                  <a:gd name="T73" fmla="*/ 431 h 434"/>
                  <a:gd name="T74" fmla="*/ 1009 w 1455"/>
                  <a:gd name="T75" fmla="*/ 396 h 434"/>
                  <a:gd name="T76" fmla="*/ 1026 w 1455"/>
                  <a:gd name="T77" fmla="*/ 333 h 434"/>
                  <a:gd name="T78" fmla="*/ 1042 w 1455"/>
                  <a:gd name="T79" fmla="*/ 300 h 434"/>
                  <a:gd name="T80" fmla="*/ 1068 w 1455"/>
                  <a:gd name="T81" fmla="*/ 271 h 434"/>
                  <a:gd name="T82" fmla="*/ 1093 w 1455"/>
                  <a:gd name="T83" fmla="*/ 256 h 434"/>
                  <a:gd name="T84" fmla="*/ 1138 w 1455"/>
                  <a:gd name="T85" fmla="*/ 245 h 434"/>
                  <a:gd name="T86" fmla="*/ 1182 w 1455"/>
                  <a:gd name="T87" fmla="*/ 252 h 434"/>
                  <a:gd name="T88" fmla="*/ 1224 w 1455"/>
                  <a:gd name="T89" fmla="*/ 278 h 434"/>
                  <a:gd name="T90" fmla="*/ 1254 w 1455"/>
                  <a:gd name="T91" fmla="*/ 321 h 434"/>
                  <a:gd name="T92" fmla="*/ 1267 w 1455"/>
                  <a:gd name="T93" fmla="*/ 379 h 434"/>
                  <a:gd name="T94" fmla="*/ 1316 w 1455"/>
                  <a:gd name="T95" fmla="*/ 418 h 434"/>
                  <a:gd name="T96" fmla="*/ 1387 w 1455"/>
                  <a:gd name="T97" fmla="*/ 401 h 434"/>
                  <a:gd name="T98" fmla="*/ 1425 w 1455"/>
                  <a:gd name="T99" fmla="*/ 380 h 434"/>
                  <a:gd name="T100" fmla="*/ 1413 w 1455"/>
                  <a:gd name="T101" fmla="*/ 376 h 434"/>
                  <a:gd name="T102" fmla="*/ 1430 w 1455"/>
                  <a:gd name="T103" fmla="*/ 370 h 434"/>
                  <a:gd name="T104" fmla="*/ 1419 w 1455"/>
                  <a:gd name="T105" fmla="*/ 366 h 434"/>
                  <a:gd name="T106" fmla="*/ 1436 w 1455"/>
                  <a:gd name="T107" fmla="*/ 361 h 43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455"/>
                  <a:gd name="T163" fmla="*/ 0 h 434"/>
                  <a:gd name="T164" fmla="*/ 1455 w 1455"/>
                  <a:gd name="T165" fmla="*/ 434 h 43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455" h="434">
                    <a:moveTo>
                      <a:pt x="1442" y="349"/>
                    </a:moveTo>
                    <a:lnTo>
                      <a:pt x="1448" y="332"/>
                    </a:lnTo>
                    <a:lnTo>
                      <a:pt x="1451" y="318"/>
                    </a:lnTo>
                    <a:lnTo>
                      <a:pt x="1454" y="300"/>
                    </a:lnTo>
                    <a:lnTo>
                      <a:pt x="1453" y="285"/>
                    </a:lnTo>
                    <a:lnTo>
                      <a:pt x="1432" y="275"/>
                    </a:lnTo>
                    <a:lnTo>
                      <a:pt x="1410" y="253"/>
                    </a:lnTo>
                    <a:lnTo>
                      <a:pt x="1372" y="234"/>
                    </a:lnTo>
                    <a:lnTo>
                      <a:pt x="1333" y="217"/>
                    </a:lnTo>
                    <a:lnTo>
                      <a:pt x="1287" y="200"/>
                    </a:lnTo>
                    <a:lnTo>
                      <a:pt x="1245" y="187"/>
                    </a:lnTo>
                    <a:lnTo>
                      <a:pt x="1215" y="178"/>
                    </a:lnTo>
                    <a:lnTo>
                      <a:pt x="1166" y="167"/>
                    </a:lnTo>
                    <a:lnTo>
                      <a:pt x="1126" y="159"/>
                    </a:lnTo>
                    <a:lnTo>
                      <a:pt x="1078" y="153"/>
                    </a:lnTo>
                    <a:lnTo>
                      <a:pt x="1018" y="145"/>
                    </a:lnTo>
                    <a:lnTo>
                      <a:pt x="949" y="137"/>
                    </a:lnTo>
                    <a:lnTo>
                      <a:pt x="896" y="151"/>
                    </a:lnTo>
                    <a:lnTo>
                      <a:pt x="749" y="29"/>
                    </a:lnTo>
                    <a:lnTo>
                      <a:pt x="763" y="17"/>
                    </a:lnTo>
                    <a:lnTo>
                      <a:pt x="762" y="14"/>
                    </a:lnTo>
                    <a:lnTo>
                      <a:pt x="744" y="7"/>
                    </a:lnTo>
                    <a:lnTo>
                      <a:pt x="704" y="2"/>
                    </a:lnTo>
                    <a:lnTo>
                      <a:pt x="670" y="1"/>
                    </a:lnTo>
                    <a:lnTo>
                      <a:pt x="638" y="0"/>
                    </a:lnTo>
                    <a:lnTo>
                      <a:pt x="584" y="1"/>
                    </a:lnTo>
                    <a:lnTo>
                      <a:pt x="557" y="2"/>
                    </a:lnTo>
                    <a:lnTo>
                      <a:pt x="533" y="4"/>
                    </a:lnTo>
                    <a:lnTo>
                      <a:pt x="489" y="10"/>
                    </a:lnTo>
                    <a:lnTo>
                      <a:pt x="441" y="19"/>
                    </a:lnTo>
                    <a:lnTo>
                      <a:pt x="404" y="64"/>
                    </a:lnTo>
                    <a:lnTo>
                      <a:pt x="357" y="123"/>
                    </a:lnTo>
                    <a:lnTo>
                      <a:pt x="170" y="136"/>
                    </a:lnTo>
                    <a:lnTo>
                      <a:pt x="67" y="148"/>
                    </a:lnTo>
                    <a:lnTo>
                      <a:pt x="44" y="169"/>
                    </a:lnTo>
                    <a:lnTo>
                      <a:pt x="29" y="186"/>
                    </a:lnTo>
                    <a:lnTo>
                      <a:pt x="29" y="202"/>
                    </a:lnTo>
                    <a:lnTo>
                      <a:pt x="41" y="201"/>
                    </a:lnTo>
                    <a:lnTo>
                      <a:pt x="39" y="230"/>
                    </a:lnTo>
                    <a:lnTo>
                      <a:pt x="37" y="292"/>
                    </a:lnTo>
                    <a:lnTo>
                      <a:pt x="25" y="292"/>
                    </a:lnTo>
                    <a:lnTo>
                      <a:pt x="24" y="307"/>
                    </a:lnTo>
                    <a:lnTo>
                      <a:pt x="0" y="310"/>
                    </a:lnTo>
                    <a:lnTo>
                      <a:pt x="1" y="330"/>
                    </a:lnTo>
                    <a:lnTo>
                      <a:pt x="8" y="345"/>
                    </a:lnTo>
                    <a:lnTo>
                      <a:pt x="44" y="362"/>
                    </a:lnTo>
                    <a:lnTo>
                      <a:pt x="85" y="376"/>
                    </a:lnTo>
                    <a:lnTo>
                      <a:pt x="148" y="390"/>
                    </a:lnTo>
                    <a:lnTo>
                      <a:pt x="209" y="404"/>
                    </a:lnTo>
                    <a:lnTo>
                      <a:pt x="211" y="386"/>
                    </a:lnTo>
                    <a:lnTo>
                      <a:pt x="213" y="367"/>
                    </a:lnTo>
                    <a:lnTo>
                      <a:pt x="216" y="349"/>
                    </a:lnTo>
                    <a:lnTo>
                      <a:pt x="223" y="332"/>
                    </a:lnTo>
                    <a:lnTo>
                      <a:pt x="234" y="313"/>
                    </a:lnTo>
                    <a:lnTo>
                      <a:pt x="244" y="297"/>
                    </a:lnTo>
                    <a:lnTo>
                      <a:pt x="260" y="282"/>
                    </a:lnTo>
                    <a:lnTo>
                      <a:pt x="275" y="270"/>
                    </a:lnTo>
                    <a:lnTo>
                      <a:pt x="296" y="261"/>
                    </a:lnTo>
                    <a:lnTo>
                      <a:pt x="319" y="254"/>
                    </a:lnTo>
                    <a:lnTo>
                      <a:pt x="337" y="252"/>
                    </a:lnTo>
                    <a:lnTo>
                      <a:pt x="355" y="253"/>
                    </a:lnTo>
                    <a:lnTo>
                      <a:pt x="374" y="258"/>
                    </a:lnTo>
                    <a:lnTo>
                      <a:pt x="384" y="262"/>
                    </a:lnTo>
                    <a:lnTo>
                      <a:pt x="397" y="269"/>
                    </a:lnTo>
                    <a:lnTo>
                      <a:pt x="411" y="280"/>
                    </a:lnTo>
                    <a:lnTo>
                      <a:pt x="422" y="290"/>
                    </a:lnTo>
                    <a:lnTo>
                      <a:pt x="433" y="304"/>
                    </a:lnTo>
                    <a:lnTo>
                      <a:pt x="445" y="324"/>
                    </a:lnTo>
                    <a:lnTo>
                      <a:pt x="451" y="342"/>
                    </a:lnTo>
                    <a:lnTo>
                      <a:pt x="457" y="364"/>
                    </a:lnTo>
                    <a:lnTo>
                      <a:pt x="459" y="390"/>
                    </a:lnTo>
                    <a:lnTo>
                      <a:pt x="458" y="433"/>
                    </a:lnTo>
                    <a:lnTo>
                      <a:pt x="505" y="431"/>
                    </a:lnTo>
                    <a:lnTo>
                      <a:pt x="991" y="431"/>
                    </a:lnTo>
                    <a:lnTo>
                      <a:pt x="1005" y="427"/>
                    </a:lnTo>
                    <a:lnTo>
                      <a:pt x="1009" y="396"/>
                    </a:lnTo>
                    <a:lnTo>
                      <a:pt x="1017" y="366"/>
                    </a:lnTo>
                    <a:lnTo>
                      <a:pt x="1026" y="333"/>
                    </a:lnTo>
                    <a:lnTo>
                      <a:pt x="1033" y="315"/>
                    </a:lnTo>
                    <a:lnTo>
                      <a:pt x="1042" y="300"/>
                    </a:lnTo>
                    <a:lnTo>
                      <a:pt x="1056" y="283"/>
                    </a:lnTo>
                    <a:lnTo>
                      <a:pt x="1068" y="271"/>
                    </a:lnTo>
                    <a:lnTo>
                      <a:pt x="1077" y="264"/>
                    </a:lnTo>
                    <a:lnTo>
                      <a:pt x="1093" y="256"/>
                    </a:lnTo>
                    <a:lnTo>
                      <a:pt x="1113" y="249"/>
                    </a:lnTo>
                    <a:lnTo>
                      <a:pt x="1138" y="245"/>
                    </a:lnTo>
                    <a:lnTo>
                      <a:pt x="1161" y="247"/>
                    </a:lnTo>
                    <a:lnTo>
                      <a:pt x="1182" y="252"/>
                    </a:lnTo>
                    <a:lnTo>
                      <a:pt x="1206" y="264"/>
                    </a:lnTo>
                    <a:lnTo>
                      <a:pt x="1224" y="278"/>
                    </a:lnTo>
                    <a:lnTo>
                      <a:pt x="1239" y="295"/>
                    </a:lnTo>
                    <a:lnTo>
                      <a:pt x="1254" y="321"/>
                    </a:lnTo>
                    <a:lnTo>
                      <a:pt x="1262" y="349"/>
                    </a:lnTo>
                    <a:lnTo>
                      <a:pt x="1267" y="379"/>
                    </a:lnTo>
                    <a:lnTo>
                      <a:pt x="1267" y="424"/>
                    </a:lnTo>
                    <a:lnTo>
                      <a:pt x="1316" y="418"/>
                    </a:lnTo>
                    <a:lnTo>
                      <a:pt x="1353" y="411"/>
                    </a:lnTo>
                    <a:lnTo>
                      <a:pt x="1387" y="401"/>
                    </a:lnTo>
                    <a:lnTo>
                      <a:pt x="1417" y="389"/>
                    </a:lnTo>
                    <a:lnTo>
                      <a:pt x="1425" y="380"/>
                    </a:lnTo>
                    <a:lnTo>
                      <a:pt x="1429" y="376"/>
                    </a:lnTo>
                    <a:lnTo>
                      <a:pt x="1413" y="376"/>
                    </a:lnTo>
                    <a:lnTo>
                      <a:pt x="1417" y="370"/>
                    </a:lnTo>
                    <a:lnTo>
                      <a:pt x="1430" y="370"/>
                    </a:lnTo>
                    <a:lnTo>
                      <a:pt x="1433" y="366"/>
                    </a:lnTo>
                    <a:lnTo>
                      <a:pt x="1419" y="366"/>
                    </a:lnTo>
                    <a:lnTo>
                      <a:pt x="1421" y="361"/>
                    </a:lnTo>
                    <a:lnTo>
                      <a:pt x="1436" y="361"/>
                    </a:lnTo>
                    <a:lnTo>
                      <a:pt x="1442" y="349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4" name="Freeform 27"/>
              <p:cNvSpPr>
                <a:spLocks/>
              </p:cNvSpPr>
              <p:nvPr/>
            </p:nvSpPr>
            <p:spPr bwMode="auto">
              <a:xfrm>
                <a:off x="1445" y="2670"/>
                <a:ext cx="202" cy="136"/>
              </a:xfrm>
              <a:custGeom>
                <a:avLst/>
                <a:gdLst>
                  <a:gd name="T0" fmla="*/ 15 w 202"/>
                  <a:gd name="T1" fmla="*/ 0 h 136"/>
                  <a:gd name="T2" fmla="*/ 4 w 202"/>
                  <a:gd name="T3" fmla="*/ 6 h 136"/>
                  <a:gd name="T4" fmla="*/ 0 w 202"/>
                  <a:gd name="T5" fmla="*/ 13 h 136"/>
                  <a:gd name="T6" fmla="*/ 146 w 202"/>
                  <a:gd name="T7" fmla="*/ 135 h 136"/>
                  <a:gd name="T8" fmla="*/ 201 w 202"/>
                  <a:gd name="T9" fmla="*/ 124 h 136"/>
                  <a:gd name="T10" fmla="*/ 15 w 202"/>
                  <a:gd name="T11" fmla="*/ 0 h 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2"/>
                  <a:gd name="T19" fmla="*/ 0 h 136"/>
                  <a:gd name="T20" fmla="*/ 202 w 202"/>
                  <a:gd name="T21" fmla="*/ 136 h 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2" h="136">
                    <a:moveTo>
                      <a:pt x="15" y="0"/>
                    </a:moveTo>
                    <a:lnTo>
                      <a:pt x="4" y="6"/>
                    </a:lnTo>
                    <a:lnTo>
                      <a:pt x="0" y="13"/>
                    </a:lnTo>
                    <a:lnTo>
                      <a:pt x="146" y="135"/>
                    </a:lnTo>
                    <a:lnTo>
                      <a:pt x="201" y="124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80FFFF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5" name="Freeform 28"/>
              <p:cNvSpPr>
                <a:spLocks/>
              </p:cNvSpPr>
              <p:nvPr/>
            </p:nvSpPr>
            <p:spPr bwMode="auto">
              <a:xfrm>
                <a:off x="1093" y="2685"/>
                <a:ext cx="458" cy="133"/>
              </a:xfrm>
              <a:custGeom>
                <a:avLst/>
                <a:gdLst>
                  <a:gd name="T0" fmla="*/ 457 w 458"/>
                  <a:gd name="T1" fmla="*/ 128 h 133"/>
                  <a:gd name="T2" fmla="*/ 328 w 458"/>
                  <a:gd name="T3" fmla="*/ 11 h 133"/>
                  <a:gd name="T4" fmla="*/ 314 w 458"/>
                  <a:gd name="T5" fmla="*/ 3 h 133"/>
                  <a:gd name="T6" fmla="*/ 290 w 458"/>
                  <a:gd name="T7" fmla="*/ 1 h 133"/>
                  <a:gd name="T8" fmla="*/ 199 w 458"/>
                  <a:gd name="T9" fmla="*/ 0 h 133"/>
                  <a:gd name="T10" fmla="*/ 119 w 458"/>
                  <a:gd name="T11" fmla="*/ 4 h 133"/>
                  <a:gd name="T12" fmla="*/ 84 w 458"/>
                  <a:gd name="T13" fmla="*/ 10 h 133"/>
                  <a:gd name="T14" fmla="*/ 50 w 458"/>
                  <a:gd name="T15" fmla="*/ 16 h 133"/>
                  <a:gd name="T16" fmla="*/ 25 w 458"/>
                  <a:gd name="T17" fmla="*/ 51 h 133"/>
                  <a:gd name="T18" fmla="*/ 0 w 458"/>
                  <a:gd name="T19" fmla="*/ 89 h 133"/>
                  <a:gd name="T20" fmla="*/ 2 w 458"/>
                  <a:gd name="T21" fmla="*/ 95 h 133"/>
                  <a:gd name="T22" fmla="*/ 26 w 458"/>
                  <a:gd name="T23" fmla="*/ 107 h 133"/>
                  <a:gd name="T24" fmla="*/ 57 w 458"/>
                  <a:gd name="T25" fmla="*/ 116 h 133"/>
                  <a:gd name="T26" fmla="*/ 88 w 458"/>
                  <a:gd name="T27" fmla="*/ 126 h 133"/>
                  <a:gd name="T28" fmla="*/ 122 w 458"/>
                  <a:gd name="T29" fmla="*/ 131 h 133"/>
                  <a:gd name="T30" fmla="*/ 281 w 458"/>
                  <a:gd name="T31" fmla="*/ 132 h 133"/>
                  <a:gd name="T32" fmla="*/ 457 w 458"/>
                  <a:gd name="T33" fmla="*/ 128 h 1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8"/>
                  <a:gd name="T52" fmla="*/ 0 h 133"/>
                  <a:gd name="T53" fmla="*/ 458 w 458"/>
                  <a:gd name="T54" fmla="*/ 133 h 1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8" h="133">
                    <a:moveTo>
                      <a:pt x="457" y="128"/>
                    </a:moveTo>
                    <a:lnTo>
                      <a:pt x="328" y="11"/>
                    </a:lnTo>
                    <a:lnTo>
                      <a:pt x="314" y="3"/>
                    </a:lnTo>
                    <a:lnTo>
                      <a:pt x="290" y="1"/>
                    </a:lnTo>
                    <a:lnTo>
                      <a:pt x="199" y="0"/>
                    </a:lnTo>
                    <a:lnTo>
                      <a:pt x="119" y="4"/>
                    </a:lnTo>
                    <a:lnTo>
                      <a:pt x="84" y="10"/>
                    </a:lnTo>
                    <a:lnTo>
                      <a:pt x="50" y="16"/>
                    </a:lnTo>
                    <a:lnTo>
                      <a:pt x="25" y="51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26" y="107"/>
                    </a:lnTo>
                    <a:lnTo>
                      <a:pt x="57" y="116"/>
                    </a:lnTo>
                    <a:lnTo>
                      <a:pt x="88" y="126"/>
                    </a:lnTo>
                    <a:lnTo>
                      <a:pt x="122" y="131"/>
                    </a:lnTo>
                    <a:lnTo>
                      <a:pt x="281" y="132"/>
                    </a:lnTo>
                    <a:lnTo>
                      <a:pt x="457" y="128"/>
                    </a:lnTo>
                  </a:path>
                </a:pathLst>
              </a:custGeom>
              <a:solidFill>
                <a:srgbClr val="80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6" name="Freeform 29"/>
              <p:cNvSpPr>
                <a:spLocks/>
              </p:cNvSpPr>
              <p:nvPr/>
            </p:nvSpPr>
            <p:spPr bwMode="auto">
              <a:xfrm>
                <a:off x="762" y="2673"/>
                <a:ext cx="375" cy="129"/>
              </a:xfrm>
              <a:custGeom>
                <a:avLst/>
                <a:gdLst>
                  <a:gd name="T0" fmla="*/ 374 w 375"/>
                  <a:gd name="T1" fmla="*/ 0 h 129"/>
                  <a:gd name="T2" fmla="*/ 289 w 375"/>
                  <a:gd name="T3" fmla="*/ 102 h 129"/>
                  <a:gd name="T4" fmla="*/ 0 w 375"/>
                  <a:gd name="T5" fmla="*/ 128 h 129"/>
                  <a:gd name="T6" fmla="*/ 44 w 375"/>
                  <a:gd name="T7" fmla="*/ 104 h 129"/>
                  <a:gd name="T8" fmla="*/ 77 w 375"/>
                  <a:gd name="T9" fmla="*/ 88 h 129"/>
                  <a:gd name="T10" fmla="*/ 116 w 375"/>
                  <a:gd name="T11" fmla="*/ 72 h 129"/>
                  <a:gd name="T12" fmla="*/ 154 w 375"/>
                  <a:gd name="T13" fmla="*/ 58 h 129"/>
                  <a:gd name="T14" fmla="*/ 190 w 375"/>
                  <a:gd name="T15" fmla="*/ 46 h 129"/>
                  <a:gd name="T16" fmla="*/ 223 w 375"/>
                  <a:gd name="T17" fmla="*/ 37 h 129"/>
                  <a:gd name="T18" fmla="*/ 262 w 375"/>
                  <a:gd name="T19" fmla="*/ 26 h 129"/>
                  <a:gd name="T20" fmla="*/ 298 w 375"/>
                  <a:gd name="T21" fmla="*/ 17 h 129"/>
                  <a:gd name="T22" fmla="*/ 334 w 375"/>
                  <a:gd name="T23" fmla="*/ 9 h 129"/>
                  <a:gd name="T24" fmla="*/ 374 w 375"/>
                  <a:gd name="T25" fmla="*/ 0 h 1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5"/>
                  <a:gd name="T40" fmla="*/ 0 h 129"/>
                  <a:gd name="T41" fmla="*/ 375 w 375"/>
                  <a:gd name="T42" fmla="*/ 129 h 1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5" h="129">
                    <a:moveTo>
                      <a:pt x="374" y="0"/>
                    </a:moveTo>
                    <a:lnTo>
                      <a:pt x="289" y="102"/>
                    </a:lnTo>
                    <a:lnTo>
                      <a:pt x="0" y="128"/>
                    </a:lnTo>
                    <a:lnTo>
                      <a:pt x="44" y="104"/>
                    </a:lnTo>
                    <a:lnTo>
                      <a:pt x="77" y="88"/>
                    </a:lnTo>
                    <a:lnTo>
                      <a:pt x="116" y="72"/>
                    </a:lnTo>
                    <a:lnTo>
                      <a:pt x="154" y="58"/>
                    </a:lnTo>
                    <a:lnTo>
                      <a:pt x="190" y="46"/>
                    </a:lnTo>
                    <a:lnTo>
                      <a:pt x="223" y="37"/>
                    </a:lnTo>
                    <a:lnTo>
                      <a:pt x="262" y="26"/>
                    </a:lnTo>
                    <a:lnTo>
                      <a:pt x="298" y="17"/>
                    </a:lnTo>
                    <a:lnTo>
                      <a:pt x="334" y="9"/>
                    </a:lnTo>
                    <a:lnTo>
                      <a:pt x="374" y="0"/>
                    </a:lnTo>
                  </a:path>
                </a:pathLst>
              </a:custGeom>
              <a:solidFill>
                <a:srgbClr val="80FFFF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7" name="Freeform 30"/>
              <p:cNvSpPr>
                <a:spLocks/>
              </p:cNvSpPr>
              <p:nvPr/>
            </p:nvSpPr>
            <p:spPr bwMode="auto">
              <a:xfrm>
                <a:off x="1206" y="2688"/>
                <a:ext cx="33" cy="127"/>
              </a:xfrm>
              <a:custGeom>
                <a:avLst/>
                <a:gdLst>
                  <a:gd name="T0" fmla="*/ 0 w 33"/>
                  <a:gd name="T1" fmla="*/ 1 h 127"/>
                  <a:gd name="T2" fmla="*/ 11 w 33"/>
                  <a:gd name="T3" fmla="*/ 126 h 127"/>
                  <a:gd name="T4" fmla="*/ 32 w 33"/>
                  <a:gd name="T5" fmla="*/ 125 h 127"/>
                  <a:gd name="T6" fmla="*/ 15 w 33"/>
                  <a:gd name="T7" fmla="*/ 0 h 127"/>
                  <a:gd name="T8" fmla="*/ 0 w 33"/>
                  <a:gd name="T9" fmla="*/ 1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27"/>
                  <a:gd name="T17" fmla="*/ 33 w 33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27">
                    <a:moveTo>
                      <a:pt x="0" y="1"/>
                    </a:moveTo>
                    <a:lnTo>
                      <a:pt x="11" y="126"/>
                    </a:lnTo>
                    <a:lnTo>
                      <a:pt x="32" y="125"/>
                    </a:lnTo>
                    <a:lnTo>
                      <a:pt x="15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8" name="Line 31"/>
              <p:cNvSpPr>
                <a:spLocks noChangeShapeType="1"/>
              </p:cNvSpPr>
              <p:nvPr/>
            </p:nvSpPr>
            <p:spPr bwMode="auto">
              <a:xfrm flipH="1">
                <a:off x="1591" y="2792"/>
                <a:ext cx="53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99" name="Line 32"/>
              <p:cNvSpPr>
                <a:spLocks noChangeShapeType="1"/>
              </p:cNvSpPr>
              <p:nvPr/>
            </p:nvSpPr>
            <p:spPr bwMode="auto">
              <a:xfrm flipH="1" flipV="1">
                <a:off x="1446" y="2684"/>
                <a:ext cx="144" cy="1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00" name="Freeform 33"/>
              <p:cNvSpPr>
                <a:spLocks/>
              </p:cNvSpPr>
              <p:nvPr/>
            </p:nvSpPr>
            <p:spPr bwMode="auto">
              <a:xfrm>
                <a:off x="1443" y="2669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2 w 17"/>
                  <a:gd name="T3" fmla="*/ 10 h 17"/>
                  <a:gd name="T4" fmla="*/ 5 w 17"/>
                  <a:gd name="T5" fmla="*/ 6 h 17"/>
                  <a:gd name="T6" fmla="*/ 16 w 17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7"/>
                  <a:gd name="T14" fmla="*/ 17 w 17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7">
                    <a:moveTo>
                      <a:pt x="0" y="16"/>
                    </a:moveTo>
                    <a:lnTo>
                      <a:pt x="2" y="10"/>
                    </a:lnTo>
                    <a:lnTo>
                      <a:pt x="5" y="6"/>
                    </a:lnTo>
                    <a:lnTo>
                      <a:pt x="16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1" name="Line 34"/>
              <p:cNvSpPr>
                <a:spLocks noChangeShapeType="1"/>
              </p:cNvSpPr>
              <p:nvPr/>
            </p:nvSpPr>
            <p:spPr bwMode="auto">
              <a:xfrm flipH="1">
                <a:off x="1055" y="2672"/>
                <a:ext cx="83" cy="10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02" name="Freeform 35"/>
              <p:cNvSpPr>
                <a:spLocks/>
              </p:cNvSpPr>
              <p:nvPr/>
            </p:nvSpPr>
            <p:spPr bwMode="auto">
              <a:xfrm>
                <a:off x="2123" y="2938"/>
                <a:ext cx="25" cy="17"/>
              </a:xfrm>
              <a:custGeom>
                <a:avLst/>
                <a:gdLst>
                  <a:gd name="T0" fmla="*/ 24 w 25"/>
                  <a:gd name="T1" fmla="*/ 0 h 17"/>
                  <a:gd name="T2" fmla="*/ 18 w 25"/>
                  <a:gd name="T3" fmla="*/ 6 h 17"/>
                  <a:gd name="T4" fmla="*/ 9 w 25"/>
                  <a:gd name="T5" fmla="*/ 11 h 17"/>
                  <a:gd name="T6" fmla="*/ 0 w 25"/>
                  <a:gd name="T7" fmla="*/ 16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17"/>
                  <a:gd name="T14" fmla="*/ 25 w 25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17">
                    <a:moveTo>
                      <a:pt x="24" y="0"/>
                    </a:moveTo>
                    <a:lnTo>
                      <a:pt x="18" y="6"/>
                    </a:lnTo>
                    <a:lnTo>
                      <a:pt x="9" y="11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3" name="Freeform 36"/>
              <p:cNvSpPr>
                <a:spLocks/>
              </p:cNvSpPr>
              <p:nvPr/>
            </p:nvSpPr>
            <p:spPr bwMode="auto">
              <a:xfrm>
                <a:off x="2106" y="2928"/>
                <a:ext cx="21" cy="17"/>
              </a:xfrm>
              <a:custGeom>
                <a:avLst/>
                <a:gdLst>
                  <a:gd name="T0" fmla="*/ 20 w 21"/>
                  <a:gd name="T1" fmla="*/ 0 h 17"/>
                  <a:gd name="T2" fmla="*/ 13 w 21"/>
                  <a:gd name="T3" fmla="*/ 8 h 17"/>
                  <a:gd name="T4" fmla="*/ 0 w 21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17"/>
                  <a:gd name="T11" fmla="*/ 21 w 21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17">
                    <a:moveTo>
                      <a:pt x="20" y="0"/>
                    </a:moveTo>
                    <a:lnTo>
                      <a:pt x="13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4" name="Line 37"/>
              <p:cNvSpPr>
                <a:spLocks noChangeShapeType="1"/>
              </p:cNvSpPr>
              <p:nvPr/>
            </p:nvSpPr>
            <p:spPr bwMode="auto">
              <a:xfrm>
                <a:off x="1933" y="2948"/>
                <a:ext cx="14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05" name="Freeform 38"/>
              <p:cNvSpPr>
                <a:spLocks/>
              </p:cNvSpPr>
              <p:nvPr/>
            </p:nvSpPr>
            <p:spPr bwMode="auto">
              <a:xfrm>
                <a:off x="2075" y="2930"/>
                <a:ext cx="31" cy="19"/>
              </a:xfrm>
              <a:custGeom>
                <a:avLst/>
                <a:gdLst>
                  <a:gd name="T0" fmla="*/ 30 w 31"/>
                  <a:gd name="T1" fmla="*/ 0 h 19"/>
                  <a:gd name="T2" fmla="*/ 20 w 31"/>
                  <a:gd name="T3" fmla="*/ 4 h 19"/>
                  <a:gd name="T4" fmla="*/ 13 w 31"/>
                  <a:gd name="T5" fmla="*/ 10 h 19"/>
                  <a:gd name="T6" fmla="*/ 0 w 31"/>
                  <a:gd name="T7" fmla="*/ 18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9"/>
                  <a:gd name="T14" fmla="*/ 31 w 31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9">
                    <a:moveTo>
                      <a:pt x="30" y="0"/>
                    </a:moveTo>
                    <a:lnTo>
                      <a:pt x="20" y="4"/>
                    </a:lnTo>
                    <a:lnTo>
                      <a:pt x="13" y="10"/>
                    </a:lnTo>
                    <a:lnTo>
                      <a:pt x="0" y="18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6" name="Freeform 39"/>
              <p:cNvSpPr>
                <a:spLocks/>
              </p:cNvSpPr>
              <p:nvPr/>
            </p:nvSpPr>
            <p:spPr bwMode="auto">
              <a:xfrm>
                <a:off x="2068" y="2907"/>
                <a:ext cx="57" cy="39"/>
              </a:xfrm>
              <a:custGeom>
                <a:avLst/>
                <a:gdLst>
                  <a:gd name="T0" fmla="*/ 56 w 57"/>
                  <a:gd name="T1" fmla="*/ 38 h 39"/>
                  <a:gd name="T2" fmla="*/ 33 w 57"/>
                  <a:gd name="T3" fmla="*/ 28 h 39"/>
                  <a:gd name="T4" fmla="*/ 18 w 57"/>
                  <a:gd name="T5" fmla="*/ 12 h 39"/>
                  <a:gd name="T6" fmla="*/ 0 w 57"/>
                  <a:gd name="T7" fmla="*/ 0 h 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"/>
                  <a:gd name="T13" fmla="*/ 0 h 39"/>
                  <a:gd name="T14" fmla="*/ 57 w 57"/>
                  <a:gd name="T15" fmla="*/ 39 h 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" h="39">
                    <a:moveTo>
                      <a:pt x="56" y="38"/>
                    </a:moveTo>
                    <a:lnTo>
                      <a:pt x="33" y="28"/>
                    </a:lnTo>
                    <a:lnTo>
                      <a:pt x="18" y="12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7" name="Freeform 40"/>
              <p:cNvSpPr>
                <a:spLocks/>
              </p:cNvSpPr>
              <p:nvPr/>
            </p:nvSpPr>
            <p:spPr bwMode="auto">
              <a:xfrm>
                <a:off x="2125" y="2947"/>
                <a:ext cx="20" cy="20"/>
              </a:xfrm>
              <a:custGeom>
                <a:avLst/>
                <a:gdLst>
                  <a:gd name="T0" fmla="*/ 19 w 20"/>
                  <a:gd name="T1" fmla="*/ 0 h 20"/>
                  <a:gd name="T2" fmla="*/ 17 w 20"/>
                  <a:gd name="T3" fmla="*/ 16 h 20"/>
                  <a:gd name="T4" fmla="*/ 0 w 20"/>
                  <a:gd name="T5" fmla="*/ 19 h 20"/>
                  <a:gd name="T6" fmla="*/ 0 w 20"/>
                  <a:gd name="T7" fmla="*/ 4 h 20"/>
                  <a:gd name="T8" fmla="*/ 19 w 20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20"/>
                  <a:gd name="T17" fmla="*/ 20 w 20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20">
                    <a:moveTo>
                      <a:pt x="19" y="0"/>
                    </a:moveTo>
                    <a:lnTo>
                      <a:pt x="17" y="16"/>
                    </a:lnTo>
                    <a:lnTo>
                      <a:pt x="0" y="19"/>
                    </a:lnTo>
                    <a:lnTo>
                      <a:pt x="0" y="4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FF81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8" name="Freeform 41"/>
              <p:cNvSpPr>
                <a:spLocks/>
              </p:cNvSpPr>
              <p:nvPr/>
            </p:nvSpPr>
            <p:spPr bwMode="auto">
              <a:xfrm>
                <a:off x="2119" y="2971"/>
                <a:ext cx="23" cy="30"/>
              </a:xfrm>
              <a:custGeom>
                <a:avLst/>
                <a:gdLst>
                  <a:gd name="T0" fmla="*/ 22 w 23"/>
                  <a:gd name="T1" fmla="*/ 0 h 30"/>
                  <a:gd name="T2" fmla="*/ 18 w 23"/>
                  <a:gd name="T3" fmla="*/ 15 h 30"/>
                  <a:gd name="T4" fmla="*/ 13 w 23"/>
                  <a:gd name="T5" fmla="*/ 29 h 30"/>
                  <a:gd name="T6" fmla="*/ 0 w 23"/>
                  <a:gd name="T7" fmla="*/ 29 h 30"/>
                  <a:gd name="T8" fmla="*/ 5 w 23"/>
                  <a:gd name="T9" fmla="*/ 16 h 30"/>
                  <a:gd name="T10" fmla="*/ 6 w 23"/>
                  <a:gd name="T11" fmla="*/ 3 h 30"/>
                  <a:gd name="T12" fmla="*/ 22 w 23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30"/>
                  <a:gd name="T23" fmla="*/ 23 w 23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30">
                    <a:moveTo>
                      <a:pt x="22" y="0"/>
                    </a:moveTo>
                    <a:lnTo>
                      <a:pt x="18" y="15"/>
                    </a:lnTo>
                    <a:lnTo>
                      <a:pt x="13" y="29"/>
                    </a:lnTo>
                    <a:lnTo>
                      <a:pt x="0" y="29"/>
                    </a:lnTo>
                    <a:lnTo>
                      <a:pt x="5" y="16"/>
                    </a:lnTo>
                    <a:lnTo>
                      <a:pt x="6" y="3"/>
                    </a:lnTo>
                    <a:lnTo>
                      <a:pt x="22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9" name="Freeform 42"/>
              <p:cNvSpPr>
                <a:spLocks/>
              </p:cNvSpPr>
              <p:nvPr/>
            </p:nvSpPr>
            <p:spPr bwMode="auto">
              <a:xfrm>
                <a:off x="2068" y="2906"/>
                <a:ext cx="37" cy="17"/>
              </a:xfrm>
              <a:custGeom>
                <a:avLst/>
                <a:gdLst>
                  <a:gd name="T0" fmla="*/ 36 w 37"/>
                  <a:gd name="T1" fmla="*/ 0 h 17"/>
                  <a:gd name="T2" fmla="*/ 22 w 37"/>
                  <a:gd name="T3" fmla="*/ 16 h 17"/>
                  <a:gd name="T4" fmla="*/ 0 w 37"/>
                  <a:gd name="T5" fmla="*/ 8 h 17"/>
                  <a:gd name="T6" fmla="*/ 0 60000 65536"/>
                  <a:gd name="T7" fmla="*/ 0 60000 65536"/>
                  <a:gd name="T8" fmla="*/ 0 60000 65536"/>
                  <a:gd name="T9" fmla="*/ 0 w 37"/>
                  <a:gd name="T10" fmla="*/ 0 h 17"/>
                  <a:gd name="T11" fmla="*/ 37 w 37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" h="17">
                    <a:moveTo>
                      <a:pt x="36" y="0"/>
                    </a:moveTo>
                    <a:lnTo>
                      <a:pt x="22" y="16"/>
                    </a:lnTo>
                    <a:lnTo>
                      <a:pt x="0" y="8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0" name="Freeform 43"/>
              <p:cNvSpPr>
                <a:spLocks/>
              </p:cNvSpPr>
              <p:nvPr/>
            </p:nvSpPr>
            <p:spPr bwMode="auto">
              <a:xfrm>
                <a:off x="687" y="2972"/>
                <a:ext cx="95" cy="24"/>
              </a:xfrm>
              <a:custGeom>
                <a:avLst/>
                <a:gdLst>
                  <a:gd name="T0" fmla="*/ 0 w 95"/>
                  <a:gd name="T1" fmla="*/ 0 h 24"/>
                  <a:gd name="T2" fmla="*/ 88 w 95"/>
                  <a:gd name="T3" fmla="*/ 0 h 24"/>
                  <a:gd name="T4" fmla="*/ 94 w 95"/>
                  <a:gd name="T5" fmla="*/ 9 h 24"/>
                  <a:gd name="T6" fmla="*/ 92 w 95"/>
                  <a:gd name="T7" fmla="*/ 23 h 24"/>
                  <a:gd name="T8" fmla="*/ 5 w 95"/>
                  <a:gd name="T9" fmla="*/ 23 h 24"/>
                  <a:gd name="T10" fmla="*/ 0 w 95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5"/>
                  <a:gd name="T19" fmla="*/ 0 h 24"/>
                  <a:gd name="T20" fmla="*/ 95 w 95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5" h="24">
                    <a:moveTo>
                      <a:pt x="0" y="0"/>
                    </a:moveTo>
                    <a:lnTo>
                      <a:pt x="88" y="0"/>
                    </a:lnTo>
                    <a:lnTo>
                      <a:pt x="94" y="9"/>
                    </a:lnTo>
                    <a:lnTo>
                      <a:pt x="92" y="23"/>
                    </a:lnTo>
                    <a:lnTo>
                      <a:pt x="5" y="2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1" name="Freeform 44"/>
              <p:cNvSpPr>
                <a:spLocks/>
              </p:cNvSpPr>
              <p:nvPr/>
            </p:nvSpPr>
            <p:spPr bwMode="auto">
              <a:xfrm>
                <a:off x="726" y="2886"/>
                <a:ext cx="39" cy="28"/>
              </a:xfrm>
              <a:custGeom>
                <a:avLst/>
                <a:gdLst>
                  <a:gd name="T0" fmla="*/ 33 w 39"/>
                  <a:gd name="T1" fmla="*/ 0 h 28"/>
                  <a:gd name="T2" fmla="*/ 38 w 39"/>
                  <a:gd name="T3" fmla="*/ 24 h 28"/>
                  <a:gd name="T4" fmla="*/ 24 w 39"/>
                  <a:gd name="T5" fmla="*/ 23 h 28"/>
                  <a:gd name="T6" fmla="*/ 0 w 39"/>
                  <a:gd name="T7" fmla="*/ 27 h 28"/>
                  <a:gd name="T8" fmla="*/ 1 w 39"/>
                  <a:gd name="T9" fmla="*/ 3 h 28"/>
                  <a:gd name="T10" fmla="*/ 33 w 39"/>
                  <a:gd name="T11" fmla="*/ 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"/>
                  <a:gd name="T19" fmla="*/ 0 h 28"/>
                  <a:gd name="T20" fmla="*/ 39 w 39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" h="28">
                    <a:moveTo>
                      <a:pt x="33" y="0"/>
                    </a:moveTo>
                    <a:lnTo>
                      <a:pt x="38" y="24"/>
                    </a:lnTo>
                    <a:lnTo>
                      <a:pt x="24" y="23"/>
                    </a:lnTo>
                    <a:lnTo>
                      <a:pt x="0" y="27"/>
                    </a:lnTo>
                    <a:lnTo>
                      <a:pt x="1" y="3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2" name="Freeform 45"/>
              <p:cNvSpPr>
                <a:spLocks/>
              </p:cNvSpPr>
              <p:nvPr/>
            </p:nvSpPr>
            <p:spPr bwMode="auto">
              <a:xfrm>
                <a:off x="727" y="2909"/>
                <a:ext cx="47" cy="36"/>
              </a:xfrm>
              <a:custGeom>
                <a:avLst/>
                <a:gdLst>
                  <a:gd name="T0" fmla="*/ 46 w 47"/>
                  <a:gd name="T1" fmla="*/ 35 h 36"/>
                  <a:gd name="T2" fmla="*/ 37 w 47"/>
                  <a:gd name="T3" fmla="*/ 0 h 36"/>
                  <a:gd name="T4" fmla="*/ 0 w 47"/>
                  <a:gd name="T5" fmla="*/ 0 h 36"/>
                  <a:gd name="T6" fmla="*/ 1 w 47"/>
                  <a:gd name="T7" fmla="*/ 35 h 36"/>
                  <a:gd name="T8" fmla="*/ 46 w 47"/>
                  <a:gd name="T9" fmla="*/ 35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36"/>
                  <a:gd name="T17" fmla="*/ 47 w 47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36">
                    <a:moveTo>
                      <a:pt x="46" y="35"/>
                    </a:moveTo>
                    <a:lnTo>
                      <a:pt x="37" y="0"/>
                    </a:lnTo>
                    <a:lnTo>
                      <a:pt x="0" y="0"/>
                    </a:lnTo>
                    <a:lnTo>
                      <a:pt x="1" y="35"/>
                    </a:lnTo>
                    <a:lnTo>
                      <a:pt x="46" y="35"/>
                    </a:lnTo>
                  </a:path>
                </a:pathLst>
              </a:custGeom>
              <a:solidFill>
                <a:srgbClr val="81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3" name="Freeform 46"/>
              <p:cNvSpPr>
                <a:spLocks/>
              </p:cNvSpPr>
              <p:nvPr/>
            </p:nvSpPr>
            <p:spPr bwMode="auto">
              <a:xfrm>
                <a:off x="725" y="2854"/>
                <a:ext cx="36" cy="38"/>
              </a:xfrm>
              <a:custGeom>
                <a:avLst/>
                <a:gdLst>
                  <a:gd name="T0" fmla="*/ 0 w 36"/>
                  <a:gd name="T1" fmla="*/ 0 h 38"/>
                  <a:gd name="T2" fmla="*/ 26 w 36"/>
                  <a:gd name="T3" fmla="*/ 0 h 38"/>
                  <a:gd name="T4" fmla="*/ 35 w 36"/>
                  <a:gd name="T5" fmla="*/ 37 h 38"/>
                  <a:gd name="T6" fmla="*/ 1 w 36"/>
                  <a:gd name="T7" fmla="*/ 36 h 38"/>
                  <a:gd name="T8" fmla="*/ 0 w 36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38"/>
                  <a:gd name="T17" fmla="*/ 36 w 36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38">
                    <a:moveTo>
                      <a:pt x="0" y="0"/>
                    </a:moveTo>
                    <a:lnTo>
                      <a:pt x="26" y="0"/>
                    </a:lnTo>
                    <a:lnTo>
                      <a:pt x="35" y="37"/>
                    </a:lnTo>
                    <a:lnTo>
                      <a:pt x="1" y="3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262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4" name="Line 47"/>
              <p:cNvSpPr>
                <a:spLocks noChangeShapeType="1"/>
              </p:cNvSpPr>
              <p:nvPr/>
            </p:nvSpPr>
            <p:spPr bwMode="auto">
              <a:xfrm flipH="1">
                <a:off x="721" y="2945"/>
                <a:ext cx="20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15" name="Freeform 48"/>
              <p:cNvSpPr>
                <a:spLocks/>
              </p:cNvSpPr>
              <p:nvPr/>
            </p:nvSpPr>
            <p:spPr bwMode="auto">
              <a:xfrm>
                <a:off x="718" y="2960"/>
                <a:ext cx="82" cy="78"/>
              </a:xfrm>
              <a:custGeom>
                <a:avLst/>
                <a:gdLst>
                  <a:gd name="T0" fmla="*/ 0 w 82"/>
                  <a:gd name="T1" fmla="*/ 0 h 78"/>
                  <a:gd name="T2" fmla="*/ 59 w 82"/>
                  <a:gd name="T3" fmla="*/ 0 h 78"/>
                  <a:gd name="T4" fmla="*/ 81 w 82"/>
                  <a:gd name="T5" fmla="*/ 77 h 78"/>
                  <a:gd name="T6" fmla="*/ 0 60000 65536"/>
                  <a:gd name="T7" fmla="*/ 0 60000 65536"/>
                  <a:gd name="T8" fmla="*/ 0 60000 65536"/>
                  <a:gd name="T9" fmla="*/ 0 w 82"/>
                  <a:gd name="T10" fmla="*/ 0 h 78"/>
                  <a:gd name="T11" fmla="*/ 82 w 82"/>
                  <a:gd name="T12" fmla="*/ 78 h 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2" h="78">
                    <a:moveTo>
                      <a:pt x="0" y="0"/>
                    </a:moveTo>
                    <a:lnTo>
                      <a:pt x="59" y="0"/>
                    </a:lnTo>
                    <a:lnTo>
                      <a:pt x="81" y="7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6" name="Freeform 49"/>
              <p:cNvSpPr>
                <a:spLocks/>
              </p:cNvSpPr>
              <p:nvPr/>
            </p:nvSpPr>
            <p:spPr bwMode="auto">
              <a:xfrm>
                <a:off x="883" y="2919"/>
                <a:ext cx="93" cy="139"/>
              </a:xfrm>
              <a:custGeom>
                <a:avLst/>
                <a:gdLst>
                  <a:gd name="T0" fmla="*/ 0 w 93"/>
                  <a:gd name="T1" fmla="*/ 136 h 139"/>
                  <a:gd name="T2" fmla="*/ 8 w 93"/>
                  <a:gd name="T3" fmla="*/ 99 h 139"/>
                  <a:gd name="T4" fmla="*/ 31 w 93"/>
                  <a:gd name="T5" fmla="*/ 48 h 139"/>
                  <a:gd name="T6" fmla="*/ 54 w 93"/>
                  <a:gd name="T7" fmla="*/ 20 h 139"/>
                  <a:gd name="T8" fmla="*/ 87 w 93"/>
                  <a:gd name="T9" fmla="*/ 0 h 139"/>
                  <a:gd name="T10" fmla="*/ 92 w 93"/>
                  <a:gd name="T11" fmla="*/ 0 h 139"/>
                  <a:gd name="T12" fmla="*/ 62 w 93"/>
                  <a:gd name="T13" fmla="*/ 25 h 139"/>
                  <a:gd name="T14" fmla="*/ 40 w 93"/>
                  <a:gd name="T15" fmla="*/ 58 h 139"/>
                  <a:gd name="T16" fmla="*/ 27 w 93"/>
                  <a:gd name="T17" fmla="*/ 96 h 139"/>
                  <a:gd name="T18" fmla="*/ 23 w 93"/>
                  <a:gd name="T19" fmla="*/ 116 h 139"/>
                  <a:gd name="T20" fmla="*/ 22 w 93"/>
                  <a:gd name="T21" fmla="*/ 137 h 139"/>
                  <a:gd name="T22" fmla="*/ 14 w 93"/>
                  <a:gd name="T23" fmla="*/ 138 h 139"/>
                  <a:gd name="T24" fmla="*/ 0 w 93"/>
                  <a:gd name="T25" fmla="*/ 136 h 1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3"/>
                  <a:gd name="T40" fmla="*/ 0 h 139"/>
                  <a:gd name="T41" fmla="*/ 93 w 93"/>
                  <a:gd name="T42" fmla="*/ 139 h 13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3" h="139">
                    <a:moveTo>
                      <a:pt x="0" y="136"/>
                    </a:moveTo>
                    <a:lnTo>
                      <a:pt x="8" y="99"/>
                    </a:lnTo>
                    <a:lnTo>
                      <a:pt x="31" y="48"/>
                    </a:lnTo>
                    <a:lnTo>
                      <a:pt x="54" y="20"/>
                    </a:lnTo>
                    <a:lnTo>
                      <a:pt x="87" y="0"/>
                    </a:lnTo>
                    <a:lnTo>
                      <a:pt x="92" y="0"/>
                    </a:lnTo>
                    <a:lnTo>
                      <a:pt x="62" y="25"/>
                    </a:lnTo>
                    <a:lnTo>
                      <a:pt x="40" y="58"/>
                    </a:lnTo>
                    <a:lnTo>
                      <a:pt x="27" y="96"/>
                    </a:lnTo>
                    <a:lnTo>
                      <a:pt x="23" y="116"/>
                    </a:lnTo>
                    <a:lnTo>
                      <a:pt x="22" y="137"/>
                    </a:lnTo>
                    <a:lnTo>
                      <a:pt x="14" y="138"/>
                    </a:lnTo>
                    <a:lnTo>
                      <a:pt x="0" y="136"/>
                    </a:lnTo>
                  </a:path>
                </a:pathLst>
              </a:custGeom>
              <a:solidFill>
                <a:srgbClr val="810000"/>
              </a:solidFill>
              <a:ln w="12700" cap="rnd" cmpd="sng">
                <a:solidFill>
                  <a:srgbClr val="C2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7" name="Freeform 50"/>
              <p:cNvSpPr>
                <a:spLocks/>
              </p:cNvSpPr>
              <p:nvPr/>
            </p:nvSpPr>
            <p:spPr bwMode="auto">
              <a:xfrm>
                <a:off x="737" y="3002"/>
                <a:ext cx="153" cy="58"/>
              </a:xfrm>
              <a:custGeom>
                <a:avLst/>
                <a:gdLst>
                  <a:gd name="T0" fmla="*/ 152 w 153"/>
                  <a:gd name="T1" fmla="*/ 0 h 58"/>
                  <a:gd name="T2" fmla="*/ 141 w 153"/>
                  <a:gd name="T3" fmla="*/ 57 h 58"/>
                  <a:gd name="T4" fmla="*/ 0 w 153"/>
                  <a:gd name="T5" fmla="*/ 24 h 58"/>
                  <a:gd name="T6" fmla="*/ 29 w 153"/>
                  <a:gd name="T7" fmla="*/ 0 h 58"/>
                  <a:gd name="T8" fmla="*/ 152 w 153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58"/>
                  <a:gd name="T17" fmla="*/ 153 w 153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58">
                    <a:moveTo>
                      <a:pt x="152" y="0"/>
                    </a:moveTo>
                    <a:lnTo>
                      <a:pt x="141" y="57"/>
                    </a:lnTo>
                    <a:lnTo>
                      <a:pt x="0" y="24"/>
                    </a:lnTo>
                    <a:lnTo>
                      <a:pt x="29" y="0"/>
                    </a:lnTo>
                    <a:lnTo>
                      <a:pt x="152" y="0"/>
                    </a:lnTo>
                  </a:path>
                </a:pathLst>
              </a:custGeom>
              <a:solidFill>
                <a:srgbClr val="81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8" name="Freeform 51"/>
              <p:cNvSpPr>
                <a:spLocks/>
              </p:cNvSpPr>
              <p:nvPr/>
            </p:nvSpPr>
            <p:spPr bwMode="auto">
              <a:xfrm>
                <a:off x="1961" y="3055"/>
                <a:ext cx="121" cy="33"/>
              </a:xfrm>
              <a:custGeom>
                <a:avLst/>
                <a:gdLst>
                  <a:gd name="T0" fmla="*/ 0 w 121"/>
                  <a:gd name="T1" fmla="*/ 32 h 33"/>
                  <a:gd name="T2" fmla="*/ 55 w 121"/>
                  <a:gd name="T3" fmla="*/ 22 h 33"/>
                  <a:gd name="T4" fmla="*/ 120 w 121"/>
                  <a:gd name="T5" fmla="*/ 0 h 33"/>
                  <a:gd name="T6" fmla="*/ 0 w 121"/>
                  <a:gd name="T7" fmla="*/ 0 h 33"/>
                  <a:gd name="T8" fmla="*/ 0 w 121"/>
                  <a:gd name="T9" fmla="*/ 32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"/>
                  <a:gd name="T16" fmla="*/ 0 h 33"/>
                  <a:gd name="T17" fmla="*/ 121 w 121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" h="33">
                    <a:moveTo>
                      <a:pt x="0" y="32"/>
                    </a:moveTo>
                    <a:lnTo>
                      <a:pt x="55" y="22"/>
                    </a:lnTo>
                    <a:lnTo>
                      <a:pt x="120" y="0"/>
                    </a:lnTo>
                    <a:lnTo>
                      <a:pt x="0" y="0"/>
                    </a:lnTo>
                    <a:lnTo>
                      <a:pt x="0" y="32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9" name="Freeform 52"/>
              <p:cNvSpPr>
                <a:spLocks/>
              </p:cNvSpPr>
              <p:nvPr/>
            </p:nvSpPr>
            <p:spPr bwMode="auto">
              <a:xfrm>
                <a:off x="1668" y="2901"/>
                <a:ext cx="141" cy="184"/>
              </a:xfrm>
              <a:custGeom>
                <a:avLst/>
                <a:gdLst>
                  <a:gd name="T0" fmla="*/ 32 w 141"/>
                  <a:gd name="T1" fmla="*/ 177 h 184"/>
                  <a:gd name="T2" fmla="*/ 40 w 141"/>
                  <a:gd name="T3" fmla="*/ 132 h 184"/>
                  <a:gd name="T4" fmla="*/ 56 w 141"/>
                  <a:gd name="T5" fmla="*/ 78 h 184"/>
                  <a:gd name="T6" fmla="*/ 77 w 141"/>
                  <a:gd name="T7" fmla="*/ 43 h 184"/>
                  <a:gd name="T8" fmla="*/ 96 w 141"/>
                  <a:gd name="T9" fmla="*/ 24 h 184"/>
                  <a:gd name="T10" fmla="*/ 140 w 141"/>
                  <a:gd name="T11" fmla="*/ 0 h 184"/>
                  <a:gd name="T12" fmla="*/ 87 w 141"/>
                  <a:gd name="T13" fmla="*/ 15 h 184"/>
                  <a:gd name="T14" fmla="*/ 53 w 141"/>
                  <a:gd name="T15" fmla="*/ 57 h 184"/>
                  <a:gd name="T16" fmla="*/ 27 w 141"/>
                  <a:gd name="T17" fmla="*/ 105 h 184"/>
                  <a:gd name="T18" fmla="*/ 0 w 141"/>
                  <a:gd name="T19" fmla="*/ 183 h 184"/>
                  <a:gd name="T20" fmla="*/ 32 w 141"/>
                  <a:gd name="T21" fmla="*/ 177 h 1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1"/>
                  <a:gd name="T34" fmla="*/ 0 h 184"/>
                  <a:gd name="T35" fmla="*/ 141 w 141"/>
                  <a:gd name="T36" fmla="*/ 184 h 18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1" h="184">
                    <a:moveTo>
                      <a:pt x="32" y="177"/>
                    </a:moveTo>
                    <a:lnTo>
                      <a:pt x="40" y="132"/>
                    </a:lnTo>
                    <a:lnTo>
                      <a:pt x="56" y="78"/>
                    </a:lnTo>
                    <a:lnTo>
                      <a:pt x="77" y="43"/>
                    </a:lnTo>
                    <a:lnTo>
                      <a:pt x="96" y="24"/>
                    </a:lnTo>
                    <a:lnTo>
                      <a:pt x="140" y="0"/>
                    </a:lnTo>
                    <a:lnTo>
                      <a:pt x="87" y="15"/>
                    </a:lnTo>
                    <a:lnTo>
                      <a:pt x="53" y="57"/>
                    </a:lnTo>
                    <a:lnTo>
                      <a:pt x="27" y="105"/>
                    </a:lnTo>
                    <a:lnTo>
                      <a:pt x="0" y="183"/>
                    </a:lnTo>
                    <a:lnTo>
                      <a:pt x="32" y="177"/>
                    </a:lnTo>
                  </a:path>
                </a:pathLst>
              </a:custGeom>
              <a:solidFill>
                <a:srgbClr val="810000"/>
              </a:solidFill>
              <a:ln w="12700" cap="rnd" cmpd="sng">
                <a:solidFill>
                  <a:srgbClr val="C2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0" name="Line 53"/>
              <p:cNvSpPr>
                <a:spLocks noChangeShapeType="1"/>
              </p:cNvSpPr>
              <p:nvPr/>
            </p:nvSpPr>
            <p:spPr bwMode="auto">
              <a:xfrm flipH="1">
                <a:off x="2098" y="2923"/>
                <a:ext cx="1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21" name="Freeform 54"/>
              <p:cNvSpPr>
                <a:spLocks/>
              </p:cNvSpPr>
              <p:nvPr/>
            </p:nvSpPr>
            <p:spPr bwMode="auto">
              <a:xfrm>
                <a:off x="2053" y="2894"/>
                <a:ext cx="65" cy="30"/>
              </a:xfrm>
              <a:custGeom>
                <a:avLst/>
                <a:gdLst>
                  <a:gd name="T0" fmla="*/ 46 w 65"/>
                  <a:gd name="T1" fmla="*/ 29 h 30"/>
                  <a:gd name="T2" fmla="*/ 28 w 65"/>
                  <a:gd name="T3" fmla="*/ 14 h 30"/>
                  <a:gd name="T4" fmla="*/ 0 w 65"/>
                  <a:gd name="T5" fmla="*/ 1 h 30"/>
                  <a:gd name="T6" fmla="*/ 18 w 65"/>
                  <a:gd name="T7" fmla="*/ 0 h 30"/>
                  <a:gd name="T8" fmla="*/ 45 w 65"/>
                  <a:gd name="T9" fmla="*/ 13 h 30"/>
                  <a:gd name="T10" fmla="*/ 64 w 65"/>
                  <a:gd name="T11" fmla="*/ 29 h 30"/>
                  <a:gd name="T12" fmla="*/ 46 w 65"/>
                  <a:gd name="T13" fmla="*/ 29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5"/>
                  <a:gd name="T22" fmla="*/ 0 h 30"/>
                  <a:gd name="T23" fmla="*/ 65 w 65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5" h="30">
                    <a:moveTo>
                      <a:pt x="46" y="29"/>
                    </a:moveTo>
                    <a:lnTo>
                      <a:pt x="28" y="14"/>
                    </a:lnTo>
                    <a:lnTo>
                      <a:pt x="0" y="1"/>
                    </a:lnTo>
                    <a:lnTo>
                      <a:pt x="18" y="0"/>
                    </a:lnTo>
                    <a:lnTo>
                      <a:pt x="45" y="13"/>
                    </a:lnTo>
                    <a:lnTo>
                      <a:pt x="64" y="29"/>
                    </a:lnTo>
                    <a:lnTo>
                      <a:pt x="46" y="29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2" name="Freeform 55"/>
              <p:cNvSpPr>
                <a:spLocks/>
              </p:cNvSpPr>
              <p:nvPr/>
            </p:nvSpPr>
            <p:spPr bwMode="auto">
              <a:xfrm>
                <a:off x="1573" y="2806"/>
                <a:ext cx="520" cy="124"/>
              </a:xfrm>
              <a:custGeom>
                <a:avLst/>
                <a:gdLst>
                  <a:gd name="T0" fmla="*/ 519 w 520"/>
                  <a:gd name="T1" fmla="*/ 123 h 124"/>
                  <a:gd name="T2" fmla="*/ 473 w 520"/>
                  <a:gd name="T3" fmla="*/ 93 h 124"/>
                  <a:gd name="T4" fmla="*/ 386 w 520"/>
                  <a:gd name="T5" fmla="*/ 50 h 124"/>
                  <a:gd name="T6" fmla="*/ 283 w 520"/>
                  <a:gd name="T7" fmla="*/ 26 h 124"/>
                  <a:gd name="T8" fmla="*/ 181 w 520"/>
                  <a:gd name="T9" fmla="*/ 12 h 124"/>
                  <a:gd name="T10" fmla="*/ 110 w 520"/>
                  <a:gd name="T11" fmla="*/ 5 h 124"/>
                  <a:gd name="T12" fmla="*/ 71 w 520"/>
                  <a:gd name="T13" fmla="*/ 4 h 124"/>
                  <a:gd name="T14" fmla="*/ 34 w 520"/>
                  <a:gd name="T15" fmla="*/ 2 h 124"/>
                  <a:gd name="T16" fmla="*/ 23 w 520"/>
                  <a:gd name="T17" fmla="*/ 0 h 124"/>
                  <a:gd name="T18" fmla="*/ 9 w 520"/>
                  <a:gd name="T19" fmla="*/ 9 h 124"/>
                  <a:gd name="T20" fmla="*/ 0 w 520"/>
                  <a:gd name="T21" fmla="*/ 10 h 124"/>
                  <a:gd name="T22" fmla="*/ 16 w 520"/>
                  <a:gd name="T23" fmla="*/ 24 h 124"/>
                  <a:gd name="T24" fmla="*/ 32 w 520"/>
                  <a:gd name="T25" fmla="*/ 44 h 124"/>
                  <a:gd name="T26" fmla="*/ 90 w 520"/>
                  <a:gd name="T27" fmla="*/ 44 h 124"/>
                  <a:gd name="T28" fmla="*/ 136 w 520"/>
                  <a:gd name="T29" fmla="*/ 43 h 124"/>
                  <a:gd name="T30" fmla="*/ 156 w 520"/>
                  <a:gd name="T31" fmla="*/ 43 h 124"/>
                  <a:gd name="T32" fmla="*/ 174 w 520"/>
                  <a:gd name="T33" fmla="*/ 43 h 124"/>
                  <a:gd name="T34" fmla="*/ 393 w 520"/>
                  <a:gd name="T35" fmla="*/ 67 h 124"/>
                  <a:gd name="T36" fmla="*/ 434 w 520"/>
                  <a:gd name="T37" fmla="*/ 79 h 124"/>
                  <a:gd name="T38" fmla="*/ 519 w 520"/>
                  <a:gd name="T39" fmla="*/ 123 h 12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20"/>
                  <a:gd name="T61" fmla="*/ 0 h 124"/>
                  <a:gd name="T62" fmla="*/ 520 w 520"/>
                  <a:gd name="T63" fmla="*/ 124 h 12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20" h="124">
                    <a:moveTo>
                      <a:pt x="519" y="123"/>
                    </a:moveTo>
                    <a:lnTo>
                      <a:pt x="473" y="93"/>
                    </a:lnTo>
                    <a:lnTo>
                      <a:pt x="386" y="50"/>
                    </a:lnTo>
                    <a:lnTo>
                      <a:pt x="283" y="26"/>
                    </a:lnTo>
                    <a:lnTo>
                      <a:pt x="181" y="12"/>
                    </a:lnTo>
                    <a:lnTo>
                      <a:pt x="110" y="5"/>
                    </a:lnTo>
                    <a:lnTo>
                      <a:pt x="71" y="4"/>
                    </a:lnTo>
                    <a:lnTo>
                      <a:pt x="34" y="2"/>
                    </a:lnTo>
                    <a:lnTo>
                      <a:pt x="23" y="0"/>
                    </a:lnTo>
                    <a:lnTo>
                      <a:pt x="9" y="9"/>
                    </a:lnTo>
                    <a:lnTo>
                      <a:pt x="0" y="10"/>
                    </a:lnTo>
                    <a:lnTo>
                      <a:pt x="16" y="24"/>
                    </a:lnTo>
                    <a:lnTo>
                      <a:pt x="32" y="44"/>
                    </a:lnTo>
                    <a:lnTo>
                      <a:pt x="90" y="44"/>
                    </a:lnTo>
                    <a:lnTo>
                      <a:pt x="136" y="43"/>
                    </a:lnTo>
                    <a:lnTo>
                      <a:pt x="156" y="43"/>
                    </a:lnTo>
                    <a:lnTo>
                      <a:pt x="174" y="43"/>
                    </a:lnTo>
                    <a:lnTo>
                      <a:pt x="393" y="67"/>
                    </a:lnTo>
                    <a:lnTo>
                      <a:pt x="434" y="79"/>
                    </a:lnTo>
                    <a:lnTo>
                      <a:pt x="519" y="123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81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3" name="Freeform 56"/>
              <p:cNvSpPr>
                <a:spLocks/>
              </p:cNvSpPr>
              <p:nvPr/>
            </p:nvSpPr>
            <p:spPr bwMode="auto">
              <a:xfrm>
                <a:off x="1201" y="2842"/>
                <a:ext cx="423" cy="108"/>
              </a:xfrm>
              <a:custGeom>
                <a:avLst/>
                <a:gdLst>
                  <a:gd name="T0" fmla="*/ 22 w 423"/>
                  <a:gd name="T1" fmla="*/ 107 h 108"/>
                  <a:gd name="T2" fmla="*/ 421 w 423"/>
                  <a:gd name="T3" fmla="*/ 107 h 108"/>
                  <a:gd name="T4" fmla="*/ 422 w 423"/>
                  <a:gd name="T5" fmla="*/ 98 h 108"/>
                  <a:gd name="T6" fmla="*/ 416 w 423"/>
                  <a:gd name="T7" fmla="*/ 54 h 108"/>
                  <a:gd name="T8" fmla="*/ 404 w 423"/>
                  <a:gd name="T9" fmla="*/ 6 h 108"/>
                  <a:gd name="T10" fmla="*/ 12 w 423"/>
                  <a:gd name="T11" fmla="*/ 1 h 108"/>
                  <a:gd name="T12" fmla="*/ 12 w 423"/>
                  <a:gd name="T13" fmla="*/ 0 h 108"/>
                  <a:gd name="T14" fmla="*/ 1 w 423"/>
                  <a:gd name="T15" fmla="*/ 53 h 108"/>
                  <a:gd name="T16" fmla="*/ 0 w 423"/>
                  <a:gd name="T17" fmla="*/ 80 h 108"/>
                  <a:gd name="T18" fmla="*/ 2 w 423"/>
                  <a:gd name="T19" fmla="*/ 107 h 108"/>
                  <a:gd name="T20" fmla="*/ 22 w 423"/>
                  <a:gd name="T21" fmla="*/ 107 h 10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3"/>
                  <a:gd name="T34" fmla="*/ 0 h 108"/>
                  <a:gd name="T35" fmla="*/ 423 w 423"/>
                  <a:gd name="T36" fmla="*/ 108 h 10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3" h="108">
                    <a:moveTo>
                      <a:pt x="22" y="107"/>
                    </a:moveTo>
                    <a:lnTo>
                      <a:pt x="421" y="107"/>
                    </a:lnTo>
                    <a:lnTo>
                      <a:pt x="422" y="98"/>
                    </a:lnTo>
                    <a:lnTo>
                      <a:pt x="416" y="54"/>
                    </a:lnTo>
                    <a:lnTo>
                      <a:pt x="404" y="6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" y="53"/>
                    </a:lnTo>
                    <a:lnTo>
                      <a:pt x="0" y="80"/>
                    </a:lnTo>
                    <a:lnTo>
                      <a:pt x="2" y="107"/>
                    </a:lnTo>
                    <a:lnTo>
                      <a:pt x="22" y="107"/>
                    </a:lnTo>
                  </a:path>
                </a:pathLst>
              </a:custGeom>
              <a:solidFill>
                <a:srgbClr val="C2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4" name="Freeform 57"/>
              <p:cNvSpPr>
                <a:spLocks/>
              </p:cNvSpPr>
              <p:nvPr/>
            </p:nvSpPr>
            <p:spPr bwMode="auto">
              <a:xfrm>
                <a:off x="1203" y="2949"/>
                <a:ext cx="421" cy="101"/>
              </a:xfrm>
              <a:custGeom>
                <a:avLst/>
                <a:gdLst>
                  <a:gd name="T0" fmla="*/ 419 w 421"/>
                  <a:gd name="T1" fmla="*/ 0 h 101"/>
                  <a:gd name="T2" fmla="*/ 420 w 421"/>
                  <a:gd name="T3" fmla="*/ 20 h 101"/>
                  <a:gd name="T4" fmla="*/ 403 w 421"/>
                  <a:gd name="T5" fmla="*/ 100 h 101"/>
                  <a:gd name="T6" fmla="*/ 31 w 421"/>
                  <a:gd name="T7" fmla="*/ 98 h 101"/>
                  <a:gd name="T8" fmla="*/ 7 w 421"/>
                  <a:gd name="T9" fmla="*/ 44 h 101"/>
                  <a:gd name="T10" fmla="*/ 0 w 421"/>
                  <a:gd name="T11" fmla="*/ 0 h 101"/>
                  <a:gd name="T12" fmla="*/ 419 w 421"/>
                  <a:gd name="T13" fmla="*/ 0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1"/>
                  <a:gd name="T22" fmla="*/ 0 h 101"/>
                  <a:gd name="T23" fmla="*/ 421 w 421"/>
                  <a:gd name="T24" fmla="*/ 101 h 1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1" h="101">
                    <a:moveTo>
                      <a:pt x="419" y="0"/>
                    </a:moveTo>
                    <a:lnTo>
                      <a:pt x="420" y="20"/>
                    </a:lnTo>
                    <a:lnTo>
                      <a:pt x="403" y="100"/>
                    </a:lnTo>
                    <a:lnTo>
                      <a:pt x="31" y="98"/>
                    </a:lnTo>
                    <a:lnTo>
                      <a:pt x="7" y="44"/>
                    </a:lnTo>
                    <a:lnTo>
                      <a:pt x="0" y="0"/>
                    </a:lnTo>
                    <a:lnTo>
                      <a:pt x="419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5" name="Freeform 58"/>
              <p:cNvSpPr>
                <a:spLocks/>
              </p:cNvSpPr>
              <p:nvPr/>
            </p:nvSpPr>
            <p:spPr bwMode="auto">
              <a:xfrm>
                <a:off x="1603" y="2848"/>
                <a:ext cx="495" cy="103"/>
              </a:xfrm>
              <a:custGeom>
                <a:avLst/>
                <a:gdLst>
                  <a:gd name="T0" fmla="*/ 3 w 495"/>
                  <a:gd name="T1" fmla="*/ 1 h 103"/>
                  <a:gd name="T2" fmla="*/ 91 w 495"/>
                  <a:gd name="T3" fmla="*/ 0 h 103"/>
                  <a:gd name="T4" fmla="*/ 163 w 495"/>
                  <a:gd name="T5" fmla="*/ 0 h 103"/>
                  <a:gd name="T6" fmla="*/ 180 w 495"/>
                  <a:gd name="T7" fmla="*/ 0 h 103"/>
                  <a:gd name="T8" fmla="*/ 196 w 495"/>
                  <a:gd name="T9" fmla="*/ 1 h 103"/>
                  <a:gd name="T10" fmla="*/ 221 w 495"/>
                  <a:gd name="T11" fmla="*/ 2 h 103"/>
                  <a:gd name="T12" fmla="*/ 295 w 495"/>
                  <a:gd name="T13" fmla="*/ 12 h 103"/>
                  <a:gd name="T14" fmla="*/ 375 w 495"/>
                  <a:gd name="T15" fmla="*/ 28 h 103"/>
                  <a:gd name="T16" fmla="*/ 453 w 495"/>
                  <a:gd name="T17" fmla="*/ 56 h 103"/>
                  <a:gd name="T18" fmla="*/ 494 w 495"/>
                  <a:gd name="T19" fmla="*/ 85 h 103"/>
                  <a:gd name="T20" fmla="*/ 472 w 495"/>
                  <a:gd name="T21" fmla="*/ 101 h 103"/>
                  <a:gd name="T22" fmla="*/ 332 w 495"/>
                  <a:gd name="T23" fmla="*/ 102 h 103"/>
                  <a:gd name="T24" fmla="*/ 312 w 495"/>
                  <a:gd name="T25" fmla="*/ 80 h 103"/>
                  <a:gd name="T26" fmla="*/ 277 w 495"/>
                  <a:gd name="T27" fmla="*/ 59 h 103"/>
                  <a:gd name="T28" fmla="*/ 232 w 495"/>
                  <a:gd name="T29" fmla="*/ 51 h 103"/>
                  <a:gd name="T30" fmla="*/ 212 w 495"/>
                  <a:gd name="T31" fmla="*/ 53 h 103"/>
                  <a:gd name="T32" fmla="*/ 192 w 495"/>
                  <a:gd name="T33" fmla="*/ 58 h 103"/>
                  <a:gd name="T34" fmla="*/ 164 w 495"/>
                  <a:gd name="T35" fmla="*/ 66 h 103"/>
                  <a:gd name="T36" fmla="*/ 135 w 495"/>
                  <a:gd name="T37" fmla="*/ 88 h 103"/>
                  <a:gd name="T38" fmla="*/ 126 w 495"/>
                  <a:gd name="T39" fmla="*/ 99 h 103"/>
                  <a:gd name="T40" fmla="*/ 18 w 495"/>
                  <a:gd name="T41" fmla="*/ 100 h 103"/>
                  <a:gd name="T42" fmla="*/ 0 w 495"/>
                  <a:gd name="T43" fmla="*/ 5 h 103"/>
                  <a:gd name="T44" fmla="*/ 3 w 495"/>
                  <a:gd name="T45" fmla="*/ 1 h 10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95"/>
                  <a:gd name="T70" fmla="*/ 0 h 103"/>
                  <a:gd name="T71" fmla="*/ 495 w 495"/>
                  <a:gd name="T72" fmla="*/ 103 h 10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95" h="103">
                    <a:moveTo>
                      <a:pt x="3" y="1"/>
                    </a:moveTo>
                    <a:lnTo>
                      <a:pt x="91" y="0"/>
                    </a:lnTo>
                    <a:lnTo>
                      <a:pt x="163" y="0"/>
                    </a:lnTo>
                    <a:lnTo>
                      <a:pt x="180" y="0"/>
                    </a:lnTo>
                    <a:lnTo>
                      <a:pt x="196" y="1"/>
                    </a:lnTo>
                    <a:lnTo>
                      <a:pt x="221" y="2"/>
                    </a:lnTo>
                    <a:lnTo>
                      <a:pt x="295" y="12"/>
                    </a:lnTo>
                    <a:lnTo>
                      <a:pt x="375" y="28"/>
                    </a:lnTo>
                    <a:lnTo>
                      <a:pt x="453" y="56"/>
                    </a:lnTo>
                    <a:lnTo>
                      <a:pt x="494" y="85"/>
                    </a:lnTo>
                    <a:lnTo>
                      <a:pt x="472" y="101"/>
                    </a:lnTo>
                    <a:lnTo>
                      <a:pt x="332" y="102"/>
                    </a:lnTo>
                    <a:lnTo>
                      <a:pt x="312" y="80"/>
                    </a:lnTo>
                    <a:lnTo>
                      <a:pt x="277" y="59"/>
                    </a:lnTo>
                    <a:lnTo>
                      <a:pt x="232" y="51"/>
                    </a:lnTo>
                    <a:lnTo>
                      <a:pt x="212" y="53"/>
                    </a:lnTo>
                    <a:lnTo>
                      <a:pt x="192" y="58"/>
                    </a:lnTo>
                    <a:lnTo>
                      <a:pt x="164" y="66"/>
                    </a:lnTo>
                    <a:lnTo>
                      <a:pt x="135" y="88"/>
                    </a:lnTo>
                    <a:lnTo>
                      <a:pt x="126" y="99"/>
                    </a:lnTo>
                    <a:lnTo>
                      <a:pt x="18" y="100"/>
                    </a:lnTo>
                    <a:lnTo>
                      <a:pt x="0" y="5"/>
                    </a:lnTo>
                    <a:lnTo>
                      <a:pt x="3" y="1"/>
                    </a:lnTo>
                  </a:path>
                </a:pathLst>
              </a:custGeom>
              <a:solidFill>
                <a:srgbClr val="C20000"/>
              </a:solidFill>
              <a:ln w="12700" cap="rnd" cmpd="sng">
                <a:solidFill>
                  <a:srgbClr val="81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6" name="Freeform 59"/>
              <p:cNvSpPr>
                <a:spLocks/>
              </p:cNvSpPr>
              <p:nvPr/>
            </p:nvSpPr>
            <p:spPr bwMode="auto">
              <a:xfrm>
                <a:off x="726" y="2674"/>
                <a:ext cx="874" cy="176"/>
              </a:xfrm>
              <a:custGeom>
                <a:avLst/>
                <a:gdLst>
                  <a:gd name="T0" fmla="*/ 851 w 874"/>
                  <a:gd name="T1" fmla="*/ 143 h 176"/>
                  <a:gd name="T2" fmla="*/ 822 w 874"/>
                  <a:gd name="T3" fmla="*/ 142 h 176"/>
                  <a:gd name="T4" fmla="*/ 748 w 874"/>
                  <a:gd name="T5" fmla="*/ 141 h 176"/>
                  <a:gd name="T6" fmla="*/ 726 w 874"/>
                  <a:gd name="T7" fmla="*/ 141 h 176"/>
                  <a:gd name="T8" fmla="*/ 703 w 874"/>
                  <a:gd name="T9" fmla="*/ 142 h 176"/>
                  <a:gd name="T10" fmla="*/ 656 w 874"/>
                  <a:gd name="T11" fmla="*/ 143 h 176"/>
                  <a:gd name="T12" fmla="*/ 565 w 874"/>
                  <a:gd name="T13" fmla="*/ 145 h 176"/>
                  <a:gd name="T14" fmla="*/ 525 w 874"/>
                  <a:gd name="T15" fmla="*/ 145 h 176"/>
                  <a:gd name="T16" fmla="*/ 491 w 874"/>
                  <a:gd name="T17" fmla="*/ 143 h 176"/>
                  <a:gd name="T18" fmla="*/ 426 w 874"/>
                  <a:gd name="T19" fmla="*/ 130 h 176"/>
                  <a:gd name="T20" fmla="*/ 368 w 874"/>
                  <a:gd name="T21" fmla="*/ 106 h 176"/>
                  <a:gd name="T22" fmla="*/ 363 w 874"/>
                  <a:gd name="T23" fmla="*/ 103 h 176"/>
                  <a:gd name="T24" fmla="*/ 415 w 874"/>
                  <a:gd name="T25" fmla="*/ 26 h 176"/>
                  <a:gd name="T26" fmla="*/ 484 w 874"/>
                  <a:gd name="T27" fmla="*/ 12 h 176"/>
                  <a:gd name="T28" fmla="*/ 482 w 874"/>
                  <a:gd name="T29" fmla="*/ 0 h 176"/>
                  <a:gd name="T30" fmla="*/ 401 w 874"/>
                  <a:gd name="T31" fmla="*/ 12 h 176"/>
                  <a:gd name="T32" fmla="*/ 326 w 874"/>
                  <a:gd name="T33" fmla="*/ 106 h 176"/>
                  <a:gd name="T34" fmla="*/ 192 w 874"/>
                  <a:gd name="T35" fmla="*/ 112 h 176"/>
                  <a:gd name="T36" fmla="*/ 33 w 874"/>
                  <a:gd name="T37" fmla="*/ 130 h 176"/>
                  <a:gd name="T38" fmla="*/ 0 w 874"/>
                  <a:gd name="T39" fmla="*/ 165 h 176"/>
                  <a:gd name="T40" fmla="*/ 455 w 874"/>
                  <a:gd name="T41" fmla="*/ 165 h 176"/>
                  <a:gd name="T42" fmla="*/ 472 w 874"/>
                  <a:gd name="T43" fmla="*/ 167 h 176"/>
                  <a:gd name="T44" fmla="*/ 488 w 874"/>
                  <a:gd name="T45" fmla="*/ 171 h 176"/>
                  <a:gd name="T46" fmla="*/ 716 w 874"/>
                  <a:gd name="T47" fmla="*/ 175 h 176"/>
                  <a:gd name="T48" fmla="*/ 826 w 874"/>
                  <a:gd name="T49" fmla="*/ 175 h 176"/>
                  <a:gd name="T50" fmla="*/ 873 w 874"/>
                  <a:gd name="T51" fmla="*/ 174 h 176"/>
                  <a:gd name="T52" fmla="*/ 851 w 874"/>
                  <a:gd name="T53" fmla="*/ 143 h 17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74"/>
                  <a:gd name="T82" fmla="*/ 0 h 176"/>
                  <a:gd name="T83" fmla="*/ 874 w 874"/>
                  <a:gd name="T84" fmla="*/ 176 h 17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74" h="176">
                    <a:moveTo>
                      <a:pt x="851" y="143"/>
                    </a:moveTo>
                    <a:lnTo>
                      <a:pt x="822" y="142"/>
                    </a:lnTo>
                    <a:lnTo>
                      <a:pt x="748" y="141"/>
                    </a:lnTo>
                    <a:lnTo>
                      <a:pt x="726" y="141"/>
                    </a:lnTo>
                    <a:lnTo>
                      <a:pt x="703" y="142"/>
                    </a:lnTo>
                    <a:lnTo>
                      <a:pt x="656" y="143"/>
                    </a:lnTo>
                    <a:lnTo>
                      <a:pt x="565" y="145"/>
                    </a:lnTo>
                    <a:lnTo>
                      <a:pt x="525" y="145"/>
                    </a:lnTo>
                    <a:lnTo>
                      <a:pt x="491" y="143"/>
                    </a:lnTo>
                    <a:lnTo>
                      <a:pt x="426" y="130"/>
                    </a:lnTo>
                    <a:lnTo>
                      <a:pt x="368" y="106"/>
                    </a:lnTo>
                    <a:lnTo>
                      <a:pt x="363" y="103"/>
                    </a:lnTo>
                    <a:lnTo>
                      <a:pt x="415" y="26"/>
                    </a:lnTo>
                    <a:lnTo>
                      <a:pt x="484" y="12"/>
                    </a:lnTo>
                    <a:lnTo>
                      <a:pt x="482" y="0"/>
                    </a:lnTo>
                    <a:lnTo>
                      <a:pt x="401" y="12"/>
                    </a:lnTo>
                    <a:lnTo>
                      <a:pt x="326" y="106"/>
                    </a:lnTo>
                    <a:lnTo>
                      <a:pt x="192" y="112"/>
                    </a:lnTo>
                    <a:lnTo>
                      <a:pt x="33" y="130"/>
                    </a:lnTo>
                    <a:lnTo>
                      <a:pt x="0" y="165"/>
                    </a:lnTo>
                    <a:lnTo>
                      <a:pt x="455" y="165"/>
                    </a:lnTo>
                    <a:lnTo>
                      <a:pt x="472" y="167"/>
                    </a:lnTo>
                    <a:lnTo>
                      <a:pt x="488" y="171"/>
                    </a:lnTo>
                    <a:lnTo>
                      <a:pt x="716" y="175"/>
                    </a:lnTo>
                    <a:lnTo>
                      <a:pt x="826" y="175"/>
                    </a:lnTo>
                    <a:lnTo>
                      <a:pt x="873" y="174"/>
                    </a:lnTo>
                    <a:lnTo>
                      <a:pt x="851" y="143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81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7" name="Freeform 60"/>
              <p:cNvSpPr>
                <a:spLocks/>
              </p:cNvSpPr>
              <p:nvPr/>
            </p:nvSpPr>
            <p:spPr bwMode="auto">
              <a:xfrm>
                <a:off x="730" y="2773"/>
                <a:ext cx="328" cy="32"/>
              </a:xfrm>
              <a:custGeom>
                <a:avLst/>
                <a:gdLst>
                  <a:gd name="T0" fmla="*/ 327 w 328"/>
                  <a:gd name="T1" fmla="*/ 2 h 32"/>
                  <a:gd name="T2" fmla="*/ 155 w 328"/>
                  <a:gd name="T3" fmla="*/ 2 h 32"/>
                  <a:gd name="T4" fmla="*/ 0 w 328"/>
                  <a:gd name="T5" fmla="*/ 0 h 32"/>
                  <a:gd name="T6" fmla="*/ 0 w 328"/>
                  <a:gd name="T7" fmla="*/ 8 h 32"/>
                  <a:gd name="T8" fmla="*/ 16 w 328"/>
                  <a:gd name="T9" fmla="*/ 13 h 32"/>
                  <a:gd name="T10" fmla="*/ 30 w 328"/>
                  <a:gd name="T11" fmla="*/ 22 h 32"/>
                  <a:gd name="T12" fmla="*/ 33 w 328"/>
                  <a:gd name="T13" fmla="*/ 31 h 32"/>
                  <a:gd name="T14" fmla="*/ 327 w 328"/>
                  <a:gd name="T15" fmla="*/ 5 h 32"/>
                  <a:gd name="T16" fmla="*/ 327 w 328"/>
                  <a:gd name="T17" fmla="*/ 2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8"/>
                  <a:gd name="T28" fmla="*/ 0 h 32"/>
                  <a:gd name="T29" fmla="*/ 328 w 328"/>
                  <a:gd name="T30" fmla="*/ 32 h 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8" h="32">
                    <a:moveTo>
                      <a:pt x="327" y="2"/>
                    </a:moveTo>
                    <a:lnTo>
                      <a:pt x="155" y="2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16" y="13"/>
                    </a:lnTo>
                    <a:lnTo>
                      <a:pt x="30" y="22"/>
                    </a:lnTo>
                    <a:lnTo>
                      <a:pt x="33" y="31"/>
                    </a:lnTo>
                    <a:lnTo>
                      <a:pt x="327" y="5"/>
                    </a:lnTo>
                    <a:lnTo>
                      <a:pt x="327" y="2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8" name="Freeform 61"/>
              <p:cNvSpPr>
                <a:spLocks/>
              </p:cNvSpPr>
              <p:nvPr/>
            </p:nvSpPr>
            <p:spPr bwMode="auto">
              <a:xfrm>
                <a:off x="1208" y="2669"/>
                <a:ext cx="372" cy="151"/>
              </a:xfrm>
              <a:custGeom>
                <a:avLst/>
                <a:gdLst>
                  <a:gd name="T0" fmla="*/ 1 w 372"/>
                  <a:gd name="T1" fmla="*/ 9 h 151"/>
                  <a:gd name="T2" fmla="*/ 2 w 372"/>
                  <a:gd name="T3" fmla="*/ 18 h 151"/>
                  <a:gd name="T4" fmla="*/ 75 w 372"/>
                  <a:gd name="T5" fmla="*/ 16 h 151"/>
                  <a:gd name="T6" fmla="*/ 132 w 372"/>
                  <a:gd name="T7" fmla="*/ 16 h 151"/>
                  <a:gd name="T8" fmla="*/ 158 w 372"/>
                  <a:gd name="T9" fmla="*/ 16 h 151"/>
                  <a:gd name="T10" fmla="*/ 178 w 372"/>
                  <a:gd name="T11" fmla="*/ 16 h 151"/>
                  <a:gd name="T12" fmla="*/ 196 w 372"/>
                  <a:gd name="T13" fmla="*/ 19 h 151"/>
                  <a:gd name="T14" fmla="*/ 208 w 372"/>
                  <a:gd name="T15" fmla="*/ 22 h 151"/>
                  <a:gd name="T16" fmla="*/ 222 w 372"/>
                  <a:gd name="T17" fmla="*/ 32 h 151"/>
                  <a:gd name="T18" fmla="*/ 342 w 372"/>
                  <a:gd name="T19" fmla="*/ 141 h 151"/>
                  <a:gd name="T20" fmla="*/ 345 w 372"/>
                  <a:gd name="T21" fmla="*/ 149 h 151"/>
                  <a:gd name="T22" fmla="*/ 371 w 372"/>
                  <a:gd name="T23" fmla="*/ 150 h 151"/>
                  <a:gd name="T24" fmla="*/ 255 w 372"/>
                  <a:gd name="T25" fmla="*/ 47 h 151"/>
                  <a:gd name="T26" fmla="*/ 209 w 372"/>
                  <a:gd name="T27" fmla="*/ 9 h 151"/>
                  <a:gd name="T28" fmla="*/ 113 w 372"/>
                  <a:gd name="T29" fmla="*/ 0 h 151"/>
                  <a:gd name="T30" fmla="*/ 92 w 372"/>
                  <a:gd name="T31" fmla="*/ 0 h 151"/>
                  <a:gd name="T32" fmla="*/ 78 w 372"/>
                  <a:gd name="T33" fmla="*/ 0 h 151"/>
                  <a:gd name="T34" fmla="*/ 64 w 372"/>
                  <a:gd name="T35" fmla="*/ 0 h 151"/>
                  <a:gd name="T36" fmla="*/ 14 w 372"/>
                  <a:gd name="T37" fmla="*/ 3 h 151"/>
                  <a:gd name="T38" fmla="*/ 0 w 372"/>
                  <a:gd name="T39" fmla="*/ 5 h 151"/>
                  <a:gd name="T40" fmla="*/ 1 w 372"/>
                  <a:gd name="T41" fmla="*/ 9 h 15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72"/>
                  <a:gd name="T64" fmla="*/ 0 h 151"/>
                  <a:gd name="T65" fmla="*/ 372 w 372"/>
                  <a:gd name="T66" fmla="*/ 151 h 15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72" h="151">
                    <a:moveTo>
                      <a:pt x="1" y="9"/>
                    </a:moveTo>
                    <a:lnTo>
                      <a:pt x="2" y="18"/>
                    </a:lnTo>
                    <a:lnTo>
                      <a:pt x="75" y="16"/>
                    </a:lnTo>
                    <a:lnTo>
                      <a:pt x="132" y="16"/>
                    </a:lnTo>
                    <a:lnTo>
                      <a:pt x="158" y="16"/>
                    </a:lnTo>
                    <a:lnTo>
                      <a:pt x="178" y="16"/>
                    </a:lnTo>
                    <a:lnTo>
                      <a:pt x="196" y="19"/>
                    </a:lnTo>
                    <a:lnTo>
                      <a:pt x="208" y="22"/>
                    </a:lnTo>
                    <a:lnTo>
                      <a:pt x="222" y="32"/>
                    </a:lnTo>
                    <a:lnTo>
                      <a:pt x="342" y="141"/>
                    </a:lnTo>
                    <a:lnTo>
                      <a:pt x="345" y="149"/>
                    </a:lnTo>
                    <a:lnTo>
                      <a:pt x="371" y="150"/>
                    </a:lnTo>
                    <a:lnTo>
                      <a:pt x="255" y="47"/>
                    </a:lnTo>
                    <a:lnTo>
                      <a:pt x="209" y="9"/>
                    </a:lnTo>
                    <a:lnTo>
                      <a:pt x="113" y="0"/>
                    </a:lnTo>
                    <a:lnTo>
                      <a:pt x="92" y="0"/>
                    </a:lnTo>
                    <a:lnTo>
                      <a:pt x="78" y="0"/>
                    </a:lnTo>
                    <a:lnTo>
                      <a:pt x="64" y="0"/>
                    </a:lnTo>
                    <a:lnTo>
                      <a:pt x="14" y="3"/>
                    </a:lnTo>
                    <a:lnTo>
                      <a:pt x="0" y="5"/>
                    </a:lnTo>
                    <a:lnTo>
                      <a:pt x="1" y="9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9" name="Freeform 62"/>
              <p:cNvSpPr>
                <a:spLocks/>
              </p:cNvSpPr>
              <p:nvPr/>
            </p:nvSpPr>
            <p:spPr bwMode="auto">
              <a:xfrm>
                <a:off x="724" y="2819"/>
                <a:ext cx="447" cy="18"/>
              </a:xfrm>
              <a:custGeom>
                <a:avLst/>
                <a:gdLst>
                  <a:gd name="T0" fmla="*/ 0 w 447"/>
                  <a:gd name="T1" fmla="*/ 17 h 18"/>
                  <a:gd name="T2" fmla="*/ 167 w 447"/>
                  <a:gd name="T3" fmla="*/ 17 h 18"/>
                  <a:gd name="T4" fmla="*/ 305 w 447"/>
                  <a:gd name="T5" fmla="*/ 17 h 18"/>
                  <a:gd name="T6" fmla="*/ 367 w 447"/>
                  <a:gd name="T7" fmla="*/ 17 h 18"/>
                  <a:gd name="T8" fmla="*/ 394 w 447"/>
                  <a:gd name="T9" fmla="*/ 17 h 18"/>
                  <a:gd name="T10" fmla="*/ 417 w 447"/>
                  <a:gd name="T11" fmla="*/ 17 h 18"/>
                  <a:gd name="T12" fmla="*/ 446 w 447"/>
                  <a:gd name="T13" fmla="*/ 16 h 18"/>
                  <a:gd name="T14" fmla="*/ 434 w 447"/>
                  <a:gd name="T15" fmla="*/ 13 h 18"/>
                  <a:gd name="T16" fmla="*/ 323 w 447"/>
                  <a:gd name="T17" fmla="*/ 4 h 18"/>
                  <a:gd name="T18" fmla="*/ 161 w 447"/>
                  <a:gd name="T19" fmla="*/ 0 h 18"/>
                  <a:gd name="T20" fmla="*/ 121 w 447"/>
                  <a:gd name="T21" fmla="*/ 0 h 18"/>
                  <a:gd name="T22" fmla="*/ 84 w 447"/>
                  <a:gd name="T23" fmla="*/ 1 h 18"/>
                  <a:gd name="T24" fmla="*/ 22 w 447"/>
                  <a:gd name="T25" fmla="*/ 7 h 18"/>
                  <a:gd name="T26" fmla="*/ 0 w 447"/>
                  <a:gd name="T27" fmla="*/ 17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47"/>
                  <a:gd name="T43" fmla="*/ 0 h 18"/>
                  <a:gd name="T44" fmla="*/ 447 w 447"/>
                  <a:gd name="T45" fmla="*/ 18 h 1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47" h="18">
                    <a:moveTo>
                      <a:pt x="0" y="17"/>
                    </a:moveTo>
                    <a:lnTo>
                      <a:pt x="167" y="17"/>
                    </a:lnTo>
                    <a:lnTo>
                      <a:pt x="305" y="17"/>
                    </a:lnTo>
                    <a:lnTo>
                      <a:pt x="367" y="17"/>
                    </a:lnTo>
                    <a:lnTo>
                      <a:pt x="394" y="17"/>
                    </a:lnTo>
                    <a:lnTo>
                      <a:pt x="417" y="17"/>
                    </a:lnTo>
                    <a:lnTo>
                      <a:pt x="446" y="16"/>
                    </a:lnTo>
                    <a:lnTo>
                      <a:pt x="434" y="13"/>
                    </a:lnTo>
                    <a:lnTo>
                      <a:pt x="323" y="4"/>
                    </a:lnTo>
                    <a:lnTo>
                      <a:pt x="161" y="0"/>
                    </a:lnTo>
                    <a:lnTo>
                      <a:pt x="121" y="0"/>
                    </a:lnTo>
                    <a:lnTo>
                      <a:pt x="84" y="1"/>
                    </a:lnTo>
                    <a:lnTo>
                      <a:pt x="22" y="7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2F2F2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30" name="Rectangle 63"/>
              <p:cNvSpPr>
                <a:spLocks noChangeArrowheads="1"/>
              </p:cNvSpPr>
              <p:nvPr/>
            </p:nvSpPr>
            <p:spPr bwMode="auto">
              <a:xfrm>
                <a:off x="1261" y="2870"/>
                <a:ext cx="15" cy="4"/>
              </a:xfrm>
              <a:prstGeom prst="rect">
                <a:avLst/>
              </a:prstGeom>
              <a:solidFill>
                <a:srgbClr val="81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31" name="Rectangle 64"/>
              <p:cNvSpPr>
                <a:spLocks noChangeArrowheads="1"/>
              </p:cNvSpPr>
              <p:nvPr/>
            </p:nvSpPr>
            <p:spPr bwMode="auto">
              <a:xfrm>
                <a:off x="1241" y="2876"/>
                <a:ext cx="45" cy="8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32" name="Oval 65"/>
              <p:cNvSpPr>
                <a:spLocks noChangeArrowheads="1"/>
              </p:cNvSpPr>
              <p:nvPr/>
            </p:nvSpPr>
            <p:spPr bwMode="auto">
              <a:xfrm>
                <a:off x="1243" y="2875"/>
                <a:ext cx="8" cy="8"/>
              </a:xfrm>
              <a:prstGeom prst="ellipse">
                <a:avLst/>
              </a:prstGeom>
              <a:solidFill>
                <a:srgbClr val="D2D2D2"/>
              </a:solidFill>
              <a:ln w="12700">
                <a:solidFill>
                  <a:srgbClr val="D2D2D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33" name="Freeform 66"/>
              <p:cNvSpPr>
                <a:spLocks/>
              </p:cNvSpPr>
              <p:nvPr/>
            </p:nvSpPr>
            <p:spPr bwMode="auto">
              <a:xfrm>
                <a:off x="1463" y="2784"/>
                <a:ext cx="46" cy="61"/>
              </a:xfrm>
              <a:custGeom>
                <a:avLst/>
                <a:gdLst>
                  <a:gd name="T0" fmla="*/ 26 w 46"/>
                  <a:gd name="T1" fmla="*/ 60 h 61"/>
                  <a:gd name="T2" fmla="*/ 42 w 46"/>
                  <a:gd name="T3" fmla="*/ 53 h 61"/>
                  <a:gd name="T4" fmla="*/ 45 w 46"/>
                  <a:gd name="T5" fmla="*/ 2 h 61"/>
                  <a:gd name="T6" fmla="*/ 3 w 46"/>
                  <a:gd name="T7" fmla="*/ 0 h 61"/>
                  <a:gd name="T8" fmla="*/ 0 w 46"/>
                  <a:gd name="T9" fmla="*/ 39 h 61"/>
                  <a:gd name="T10" fmla="*/ 32 w 46"/>
                  <a:gd name="T11" fmla="*/ 41 h 61"/>
                  <a:gd name="T12" fmla="*/ 32 w 46"/>
                  <a:gd name="T13" fmla="*/ 49 h 61"/>
                  <a:gd name="T14" fmla="*/ 26 w 46"/>
                  <a:gd name="T15" fmla="*/ 50 h 61"/>
                  <a:gd name="T16" fmla="*/ 26 w 46"/>
                  <a:gd name="T17" fmla="*/ 59 h 61"/>
                  <a:gd name="T18" fmla="*/ 26 w 46"/>
                  <a:gd name="T19" fmla="*/ 60 h 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6"/>
                  <a:gd name="T31" fmla="*/ 0 h 61"/>
                  <a:gd name="T32" fmla="*/ 46 w 46"/>
                  <a:gd name="T33" fmla="*/ 61 h 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6" h="61">
                    <a:moveTo>
                      <a:pt x="26" y="60"/>
                    </a:moveTo>
                    <a:lnTo>
                      <a:pt x="42" y="53"/>
                    </a:lnTo>
                    <a:lnTo>
                      <a:pt x="45" y="2"/>
                    </a:lnTo>
                    <a:lnTo>
                      <a:pt x="3" y="0"/>
                    </a:lnTo>
                    <a:lnTo>
                      <a:pt x="0" y="39"/>
                    </a:lnTo>
                    <a:lnTo>
                      <a:pt x="32" y="41"/>
                    </a:lnTo>
                    <a:lnTo>
                      <a:pt x="32" y="49"/>
                    </a:lnTo>
                    <a:lnTo>
                      <a:pt x="26" y="50"/>
                    </a:lnTo>
                    <a:lnTo>
                      <a:pt x="26" y="59"/>
                    </a:lnTo>
                    <a:lnTo>
                      <a:pt x="26" y="6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34" name="Line 67"/>
              <p:cNvSpPr>
                <a:spLocks noChangeShapeType="1"/>
              </p:cNvSpPr>
              <p:nvPr/>
            </p:nvSpPr>
            <p:spPr bwMode="auto">
              <a:xfrm>
                <a:off x="1495" y="2824"/>
                <a:ext cx="0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35" name="Freeform 68"/>
              <p:cNvSpPr>
                <a:spLocks/>
              </p:cNvSpPr>
              <p:nvPr/>
            </p:nvSpPr>
            <p:spPr bwMode="auto">
              <a:xfrm>
                <a:off x="1461" y="2784"/>
                <a:ext cx="17" cy="41"/>
              </a:xfrm>
              <a:custGeom>
                <a:avLst/>
                <a:gdLst>
                  <a:gd name="T0" fmla="*/ 16 w 17"/>
                  <a:gd name="T1" fmla="*/ 0 h 41"/>
                  <a:gd name="T2" fmla="*/ 11 w 17"/>
                  <a:gd name="T3" fmla="*/ 6 h 41"/>
                  <a:gd name="T4" fmla="*/ 8 w 17"/>
                  <a:gd name="T5" fmla="*/ 27 h 41"/>
                  <a:gd name="T6" fmla="*/ 11 w 17"/>
                  <a:gd name="T7" fmla="*/ 40 h 41"/>
                  <a:gd name="T8" fmla="*/ 2 w 17"/>
                  <a:gd name="T9" fmla="*/ 38 h 41"/>
                  <a:gd name="T10" fmla="*/ 0 w 17"/>
                  <a:gd name="T11" fmla="*/ 21 h 41"/>
                  <a:gd name="T12" fmla="*/ 6 w 17"/>
                  <a:gd name="T13" fmla="*/ 0 h 41"/>
                  <a:gd name="T14" fmla="*/ 16 w 17"/>
                  <a:gd name="T15" fmla="*/ 0 h 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41"/>
                  <a:gd name="T26" fmla="*/ 17 w 17"/>
                  <a:gd name="T27" fmla="*/ 41 h 4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41">
                    <a:moveTo>
                      <a:pt x="16" y="0"/>
                    </a:moveTo>
                    <a:lnTo>
                      <a:pt x="11" y="6"/>
                    </a:lnTo>
                    <a:lnTo>
                      <a:pt x="8" y="27"/>
                    </a:lnTo>
                    <a:lnTo>
                      <a:pt x="11" y="40"/>
                    </a:lnTo>
                    <a:lnTo>
                      <a:pt x="2" y="38"/>
                    </a:lnTo>
                    <a:lnTo>
                      <a:pt x="0" y="21"/>
                    </a:lnTo>
                    <a:lnTo>
                      <a:pt x="6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36" name="Rectangle 69"/>
              <p:cNvSpPr>
                <a:spLocks noChangeArrowheads="1"/>
              </p:cNvSpPr>
              <p:nvPr/>
            </p:nvSpPr>
            <p:spPr bwMode="auto">
              <a:xfrm flipV="1">
                <a:off x="1679" y="2922"/>
                <a:ext cx="7" cy="3"/>
              </a:xfrm>
              <a:prstGeom prst="rect">
                <a:avLst/>
              </a:prstGeom>
              <a:solidFill>
                <a:srgbClr val="FF81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37" name="Oval 70"/>
              <p:cNvSpPr>
                <a:spLocks noChangeArrowheads="1"/>
              </p:cNvSpPr>
              <p:nvPr/>
            </p:nvSpPr>
            <p:spPr bwMode="auto">
              <a:xfrm>
                <a:off x="1726" y="2921"/>
                <a:ext cx="211" cy="236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38" name="Oval 71"/>
              <p:cNvSpPr>
                <a:spLocks noChangeArrowheads="1"/>
              </p:cNvSpPr>
              <p:nvPr/>
            </p:nvSpPr>
            <p:spPr bwMode="auto">
              <a:xfrm>
                <a:off x="1753" y="2948"/>
                <a:ext cx="157" cy="181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39" name="Oval 72"/>
              <p:cNvSpPr>
                <a:spLocks noChangeArrowheads="1"/>
              </p:cNvSpPr>
              <p:nvPr/>
            </p:nvSpPr>
            <p:spPr bwMode="auto">
              <a:xfrm>
                <a:off x="1757" y="2952"/>
                <a:ext cx="149" cy="173"/>
              </a:xfrm>
              <a:prstGeom prst="ellipse">
                <a:avLst/>
              </a:prstGeom>
              <a:solidFill>
                <a:srgbClr val="D2D2D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40" name="Oval 73"/>
              <p:cNvSpPr>
                <a:spLocks noChangeArrowheads="1"/>
              </p:cNvSpPr>
              <p:nvPr/>
            </p:nvSpPr>
            <p:spPr bwMode="auto">
              <a:xfrm>
                <a:off x="1768" y="2967"/>
                <a:ext cx="127" cy="145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41" name="Oval 74"/>
              <p:cNvSpPr>
                <a:spLocks noChangeArrowheads="1"/>
              </p:cNvSpPr>
              <p:nvPr/>
            </p:nvSpPr>
            <p:spPr bwMode="auto">
              <a:xfrm>
                <a:off x="1824" y="3031"/>
                <a:ext cx="17" cy="18"/>
              </a:xfrm>
              <a:prstGeom prst="ellipse">
                <a:avLst/>
              </a:prstGeom>
              <a:solidFill>
                <a:srgbClr val="D2D2D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42" name="Oval 75"/>
              <p:cNvSpPr>
                <a:spLocks noChangeArrowheads="1"/>
              </p:cNvSpPr>
              <p:nvPr/>
            </p:nvSpPr>
            <p:spPr bwMode="auto">
              <a:xfrm flipH="1" flipV="1">
                <a:off x="1843" y="3056"/>
                <a:ext cx="6" cy="6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43" name="Oval 76"/>
              <p:cNvSpPr>
                <a:spLocks noChangeArrowheads="1"/>
              </p:cNvSpPr>
              <p:nvPr/>
            </p:nvSpPr>
            <p:spPr bwMode="auto">
              <a:xfrm flipH="1" flipV="1">
                <a:off x="1850" y="3028"/>
                <a:ext cx="5" cy="6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44" name="Oval 77"/>
              <p:cNvSpPr>
                <a:spLocks noChangeArrowheads="1"/>
              </p:cNvSpPr>
              <p:nvPr/>
            </p:nvSpPr>
            <p:spPr bwMode="auto">
              <a:xfrm flipH="1" flipV="1">
                <a:off x="1829" y="3013"/>
                <a:ext cx="6" cy="6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45" name="Oval 78"/>
              <p:cNvSpPr>
                <a:spLocks noChangeArrowheads="1"/>
              </p:cNvSpPr>
              <p:nvPr/>
            </p:nvSpPr>
            <p:spPr bwMode="auto">
              <a:xfrm flipH="1" flipV="1">
                <a:off x="1814" y="3056"/>
                <a:ext cx="7" cy="6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46" name="Oval 79"/>
              <p:cNvSpPr>
                <a:spLocks noChangeArrowheads="1"/>
              </p:cNvSpPr>
              <p:nvPr/>
            </p:nvSpPr>
            <p:spPr bwMode="auto">
              <a:xfrm flipH="1" flipV="1">
                <a:off x="1809" y="3026"/>
                <a:ext cx="6" cy="7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47" name="Freeform 80"/>
              <p:cNvSpPr>
                <a:spLocks/>
              </p:cNvSpPr>
              <p:nvPr/>
            </p:nvSpPr>
            <p:spPr bwMode="auto">
              <a:xfrm>
                <a:off x="1807" y="2948"/>
                <a:ext cx="54" cy="21"/>
              </a:xfrm>
              <a:custGeom>
                <a:avLst/>
                <a:gdLst>
                  <a:gd name="T0" fmla="*/ 48 w 54"/>
                  <a:gd name="T1" fmla="*/ 18 h 21"/>
                  <a:gd name="T2" fmla="*/ 42 w 54"/>
                  <a:gd name="T3" fmla="*/ 17 h 21"/>
                  <a:gd name="T4" fmla="*/ 30 w 54"/>
                  <a:gd name="T5" fmla="*/ 15 h 21"/>
                  <a:gd name="T6" fmla="*/ 22 w 54"/>
                  <a:gd name="T7" fmla="*/ 15 h 21"/>
                  <a:gd name="T8" fmla="*/ 13 w 54"/>
                  <a:gd name="T9" fmla="*/ 17 h 21"/>
                  <a:gd name="T10" fmla="*/ 5 w 54"/>
                  <a:gd name="T11" fmla="*/ 20 h 21"/>
                  <a:gd name="T12" fmla="*/ 0 w 54"/>
                  <a:gd name="T13" fmla="*/ 5 h 21"/>
                  <a:gd name="T14" fmla="*/ 6 w 54"/>
                  <a:gd name="T15" fmla="*/ 4 h 21"/>
                  <a:gd name="T16" fmla="*/ 15 w 54"/>
                  <a:gd name="T17" fmla="*/ 1 h 21"/>
                  <a:gd name="T18" fmla="*/ 31 w 54"/>
                  <a:gd name="T19" fmla="*/ 0 h 21"/>
                  <a:gd name="T20" fmla="*/ 41 w 54"/>
                  <a:gd name="T21" fmla="*/ 1 h 21"/>
                  <a:gd name="T22" fmla="*/ 53 w 54"/>
                  <a:gd name="T23" fmla="*/ 5 h 21"/>
                  <a:gd name="T24" fmla="*/ 48 w 54"/>
                  <a:gd name="T25" fmla="*/ 18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4"/>
                  <a:gd name="T40" fmla="*/ 0 h 21"/>
                  <a:gd name="T41" fmla="*/ 54 w 54"/>
                  <a:gd name="T42" fmla="*/ 21 h 2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4" h="21">
                    <a:moveTo>
                      <a:pt x="48" y="18"/>
                    </a:moveTo>
                    <a:lnTo>
                      <a:pt x="42" y="17"/>
                    </a:lnTo>
                    <a:lnTo>
                      <a:pt x="30" y="15"/>
                    </a:lnTo>
                    <a:lnTo>
                      <a:pt x="22" y="15"/>
                    </a:lnTo>
                    <a:lnTo>
                      <a:pt x="13" y="17"/>
                    </a:lnTo>
                    <a:lnTo>
                      <a:pt x="5" y="20"/>
                    </a:lnTo>
                    <a:lnTo>
                      <a:pt x="0" y="5"/>
                    </a:lnTo>
                    <a:lnTo>
                      <a:pt x="6" y="4"/>
                    </a:lnTo>
                    <a:lnTo>
                      <a:pt x="15" y="1"/>
                    </a:lnTo>
                    <a:lnTo>
                      <a:pt x="31" y="0"/>
                    </a:lnTo>
                    <a:lnTo>
                      <a:pt x="41" y="1"/>
                    </a:lnTo>
                    <a:lnTo>
                      <a:pt x="53" y="5"/>
                    </a:lnTo>
                    <a:lnTo>
                      <a:pt x="48" y="18"/>
                    </a:lnTo>
                  </a:path>
                </a:pathLst>
              </a:custGeom>
              <a:solidFill>
                <a:srgbClr val="404040"/>
              </a:solidFill>
              <a:ln w="12700" cap="rnd" cmpd="sng">
                <a:solidFill>
                  <a:srgbClr val="40404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48" name="Freeform 81"/>
              <p:cNvSpPr>
                <a:spLocks/>
              </p:cNvSpPr>
              <p:nvPr/>
            </p:nvSpPr>
            <p:spPr bwMode="auto">
              <a:xfrm>
                <a:off x="1766" y="3087"/>
                <a:ext cx="46" cy="43"/>
              </a:xfrm>
              <a:custGeom>
                <a:avLst/>
                <a:gdLst>
                  <a:gd name="T0" fmla="*/ 10 w 46"/>
                  <a:gd name="T1" fmla="*/ 0 h 43"/>
                  <a:gd name="T2" fmla="*/ 15 w 46"/>
                  <a:gd name="T3" fmla="*/ 6 h 43"/>
                  <a:gd name="T4" fmla="*/ 21 w 46"/>
                  <a:gd name="T5" fmla="*/ 14 h 43"/>
                  <a:gd name="T6" fmla="*/ 28 w 46"/>
                  <a:gd name="T7" fmla="*/ 19 h 43"/>
                  <a:gd name="T8" fmla="*/ 36 w 46"/>
                  <a:gd name="T9" fmla="*/ 25 h 43"/>
                  <a:gd name="T10" fmla="*/ 45 w 46"/>
                  <a:gd name="T11" fmla="*/ 29 h 43"/>
                  <a:gd name="T12" fmla="*/ 39 w 46"/>
                  <a:gd name="T13" fmla="*/ 42 h 43"/>
                  <a:gd name="T14" fmla="*/ 34 w 46"/>
                  <a:gd name="T15" fmla="*/ 39 h 43"/>
                  <a:gd name="T16" fmla="*/ 26 w 46"/>
                  <a:gd name="T17" fmla="*/ 35 h 43"/>
                  <a:gd name="T18" fmla="*/ 17 w 46"/>
                  <a:gd name="T19" fmla="*/ 27 h 43"/>
                  <a:gd name="T20" fmla="*/ 7 w 46"/>
                  <a:gd name="T21" fmla="*/ 16 h 43"/>
                  <a:gd name="T22" fmla="*/ 0 w 46"/>
                  <a:gd name="T23" fmla="*/ 6 h 43"/>
                  <a:gd name="T24" fmla="*/ 10 w 46"/>
                  <a:gd name="T25" fmla="*/ 0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6"/>
                  <a:gd name="T40" fmla="*/ 0 h 43"/>
                  <a:gd name="T41" fmla="*/ 46 w 46"/>
                  <a:gd name="T42" fmla="*/ 43 h 4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6" h="43">
                    <a:moveTo>
                      <a:pt x="10" y="0"/>
                    </a:moveTo>
                    <a:lnTo>
                      <a:pt x="15" y="6"/>
                    </a:lnTo>
                    <a:lnTo>
                      <a:pt x="21" y="14"/>
                    </a:lnTo>
                    <a:lnTo>
                      <a:pt x="28" y="19"/>
                    </a:lnTo>
                    <a:lnTo>
                      <a:pt x="36" y="25"/>
                    </a:lnTo>
                    <a:lnTo>
                      <a:pt x="45" y="29"/>
                    </a:lnTo>
                    <a:lnTo>
                      <a:pt x="39" y="42"/>
                    </a:lnTo>
                    <a:lnTo>
                      <a:pt x="34" y="39"/>
                    </a:lnTo>
                    <a:lnTo>
                      <a:pt x="26" y="35"/>
                    </a:lnTo>
                    <a:lnTo>
                      <a:pt x="17" y="27"/>
                    </a:lnTo>
                    <a:lnTo>
                      <a:pt x="7" y="16"/>
                    </a:lnTo>
                    <a:lnTo>
                      <a:pt x="0" y="6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404040"/>
              </a:solidFill>
              <a:ln w="12700" cap="rnd" cmpd="sng">
                <a:solidFill>
                  <a:srgbClr val="40404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49" name="Freeform 82"/>
              <p:cNvSpPr>
                <a:spLocks/>
              </p:cNvSpPr>
              <p:nvPr/>
            </p:nvSpPr>
            <p:spPr bwMode="auto">
              <a:xfrm>
                <a:off x="1752" y="3020"/>
                <a:ext cx="18" cy="59"/>
              </a:xfrm>
              <a:custGeom>
                <a:avLst/>
                <a:gdLst>
                  <a:gd name="T0" fmla="*/ 14 w 18"/>
                  <a:gd name="T1" fmla="*/ 3 h 59"/>
                  <a:gd name="T2" fmla="*/ 13 w 18"/>
                  <a:gd name="T3" fmla="*/ 12 h 59"/>
                  <a:gd name="T4" fmla="*/ 13 w 18"/>
                  <a:gd name="T5" fmla="*/ 23 h 59"/>
                  <a:gd name="T6" fmla="*/ 13 w 18"/>
                  <a:gd name="T7" fmla="*/ 32 h 59"/>
                  <a:gd name="T8" fmla="*/ 15 w 18"/>
                  <a:gd name="T9" fmla="*/ 43 h 59"/>
                  <a:gd name="T10" fmla="*/ 17 w 18"/>
                  <a:gd name="T11" fmla="*/ 54 h 59"/>
                  <a:gd name="T12" fmla="*/ 7 w 18"/>
                  <a:gd name="T13" fmla="*/ 58 h 59"/>
                  <a:gd name="T14" fmla="*/ 4 w 18"/>
                  <a:gd name="T15" fmla="*/ 50 h 59"/>
                  <a:gd name="T16" fmla="*/ 2 w 18"/>
                  <a:gd name="T17" fmla="*/ 41 h 59"/>
                  <a:gd name="T18" fmla="*/ 0 w 18"/>
                  <a:gd name="T19" fmla="*/ 28 h 59"/>
                  <a:gd name="T20" fmla="*/ 1 w 18"/>
                  <a:gd name="T21" fmla="*/ 12 h 59"/>
                  <a:gd name="T22" fmla="*/ 2 w 18"/>
                  <a:gd name="T23" fmla="*/ 0 h 59"/>
                  <a:gd name="T24" fmla="*/ 14 w 18"/>
                  <a:gd name="T25" fmla="*/ 3 h 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59"/>
                  <a:gd name="T41" fmla="*/ 18 w 18"/>
                  <a:gd name="T42" fmla="*/ 59 h 5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59">
                    <a:moveTo>
                      <a:pt x="14" y="3"/>
                    </a:moveTo>
                    <a:lnTo>
                      <a:pt x="13" y="12"/>
                    </a:lnTo>
                    <a:lnTo>
                      <a:pt x="13" y="23"/>
                    </a:lnTo>
                    <a:lnTo>
                      <a:pt x="13" y="32"/>
                    </a:lnTo>
                    <a:lnTo>
                      <a:pt x="15" y="43"/>
                    </a:lnTo>
                    <a:lnTo>
                      <a:pt x="17" y="54"/>
                    </a:lnTo>
                    <a:lnTo>
                      <a:pt x="7" y="58"/>
                    </a:lnTo>
                    <a:lnTo>
                      <a:pt x="4" y="50"/>
                    </a:lnTo>
                    <a:lnTo>
                      <a:pt x="2" y="41"/>
                    </a:lnTo>
                    <a:lnTo>
                      <a:pt x="0" y="28"/>
                    </a:lnTo>
                    <a:lnTo>
                      <a:pt x="1" y="12"/>
                    </a:lnTo>
                    <a:lnTo>
                      <a:pt x="2" y="0"/>
                    </a:lnTo>
                    <a:lnTo>
                      <a:pt x="14" y="3"/>
                    </a:lnTo>
                  </a:path>
                </a:pathLst>
              </a:custGeom>
              <a:solidFill>
                <a:srgbClr val="404040"/>
              </a:solidFill>
              <a:ln w="12700" cap="rnd" cmpd="sng">
                <a:solidFill>
                  <a:srgbClr val="40404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50" name="Freeform 83"/>
              <p:cNvSpPr>
                <a:spLocks/>
              </p:cNvSpPr>
              <p:nvPr/>
            </p:nvSpPr>
            <p:spPr bwMode="auto">
              <a:xfrm>
                <a:off x="1820" y="3114"/>
                <a:ext cx="51" cy="22"/>
              </a:xfrm>
              <a:custGeom>
                <a:avLst/>
                <a:gdLst>
                  <a:gd name="T0" fmla="*/ 2 w 51"/>
                  <a:gd name="T1" fmla="*/ 7 h 22"/>
                  <a:gd name="T2" fmla="*/ 10 w 51"/>
                  <a:gd name="T3" fmla="*/ 8 h 22"/>
                  <a:gd name="T4" fmla="*/ 21 w 51"/>
                  <a:gd name="T5" fmla="*/ 8 h 22"/>
                  <a:gd name="T6" fmla="*/ 28 w 51"/>
                  <a:gd name="T7" fmla="*/ 7 h 22"/>
                  <a:gd name="T8" fmla="*/ 37 w 51"/>
                  <a:gd name="T9" fmla="*/ 4 h 22"/>
                  <a:gd name="T10" fmla="*/ 46 w 51"/>
                  <a:gd name="T11" fmla="*/ 0 h 22"/>
                  <a:gd name="T12" fmla="*/ 50 w 51"/>
                  <a:gd name="T13" fmla="*/ 12 h 22"/>
                  <a:gd name="T14" fmla="*/ 45 w 51"/>
                  <a:gd name="T15" fmla="*/ 15 h 22"/>
                  <a:gd name="T16" fmla="*/ 36 w 51"/>
                  <a:gd name="T17" fmla="*/ 18 h 22"/>
                  <a:gd name="T18" fmla="*/ 24 w 51"/>
                  <a:gd name="T19" fmla="*/ 20 h 22"/>
                  <a:gd name="T20" fmla="*/ 11 w 51"/>
                  <a:gd name="T21" fmla="*/ 21 h 22"/>
                  <a:gd name="T22" fmla="*/ 0 w 51"/>
                  <a:gd name="T23" fmla="*/ 20 h 22"/>
                  <a:gd name="T24" fmla="*/ 2 w 51"/>
                  <a:gd name="T25" fmla="*/ 7 h 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1"/>
                  <a:gd name="T40" fmla="*/ 0 h 22"/>
                  <a:gd name="T41" fmla="*/ 51 w 51"/>
                  <a:gd name="T42" fmla="*/ 22 h 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1" h="22">
                    <a:moveTo>
                      <a:pt x="2" y="7"/>
                    </a:moveTo>
                    <a:lnTo>
                      <a:pt x="10" y="8"/>
                    </a:lnTo>
                    <a:lnTo>
                      <a:pt x="21" y="8"/>
                    </a:lnTo>
                    <a:lnTo>
                      <a:pt x="28" y="7"/>
                    </a:lnTo>
                    <a:lnTo>
                      <a:pt x="37" y="4"/>
                    </a:lnTo>
                    <a:lnTo>
                      <a:pt x="46" y="0"/>
                    </a:lnTo>
                    <a:lnTo>
                      <a:pt x="50" y="12"/>
                    </a:lnTo>
                    <a:lnTo>
                      <a:pt x="45" y="15"/>
                    </a:lnTo>
                    <a:lnTo>
                      <a:pt x="36" y="18"/>
                    </a:lnTo>
                    <a:lnTo>
                      <a:pt x="24" y="20"/>
                    </a:lnTo>
                    <a:lnTo>
                      <a:pt x="11" y="21"/>
                    </a:lnTo>
                    <a:lnTo>
                      <a:pt x="0" y="20"/>
                    </a:lnTo>
                    <a:lnTo>
                      <a:pt x="2" y="7"/>
                    </a:lnTo>
                  </a:path>
                </a:pathLst>
              </a:custGeom>
              <a:solidFill>
                <a:srgbClr val="404040"/>
              </a:solidFill>
              <a:ln w="12700" cap="rnd" cmpd="sng">
                <a:solidFill>
                  <a:srgbClr val="40404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51" name="Freeform 84"/>
              <p:cNvSpPr>
                <a:spLocks/>
              </p:cNvSpPr>
              <p:nvPr/>
            </p:nvSpPr>
            <p:spPr bwMode="auto">
              <a:xfrm>
                <a:off x="1878" y="3067"/>
                <a:ext cx="36" cy="50"/>
              </a:xfrm>
              <a:custGeom>
                <a:avLst/>
                <a:gdLst>
                  <a:gd name="T0" fmla="*/ 0 w 36"/>
                  <a:gd name="T1" fmla="*/ 38 h 50"/>
                  <a:gd name="T2" fmla="*/ 4 w 36"/>
                  <a:gd name="T3" fmla="*/ 33 h 50"/>
                  <a:gd name="T4" fmla="*/ 10 w 36"/>
                  <a:gd name="T5" fmla="*/ 27 h 50"/>
                  <a:gd name="T6" fmla="*/ 16 w 36"/>
                  <a:gd name="T7" fmla="*/ 17 h 50"/>
                  <a:gd name="T8" fmla="*/ 20 w 36"/>
                  <a:gd name="T9" fmla="*/ 9 h 50"/>
                  <a:gd name="T10" fmla="*/ 24 w 36"/>
                  <a:gd name="T11" fmla="*/ 0 h 50"/>
                  <a:gd name="T12" fmla="*/ 35 w 36"/>
                  <a:gd name="T13" fmla="*/ 4 h 50"/>
                  <a:gd name="T14" fmla="*/ 33 w 36"/>
                  <a:gd name="T15" fmla="*/ 11 h 50"/>
                  <a:gd name="T16" fmla="*/ 29 w 36"/>
                  <a:gd name="T17" fmla="*/ 20 h 50"/>
                  <a:gd name="T18" fmla="*/ 22 w 36"/>
                  <a:gd name="T19" fmla="*/ 30 h 50"/>
                  <a:gd name="T20" fmla="*/ 15 w 36"/>
                  <a:gd name="T21" fmla="*/ 41 h 50"/>
                  <a:gd name="T22" fmla="*/ 5 w 36"/>
                  <a:gd name="T23" fmla="*/ 49 h 50"/>
                  <a:gd name="T24" fmla="*/ 0 w 36"/>
                  <a:gd name="T25" fmla="*/ 38 h 5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50"/>
                  <a:gd name="T41" fmla="*/ 36 w 36"/>
                  <a:gd name="T42" fmla="*/ 50 h 5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50">
                    <a:moveTo>
                      <a:pt x="0" y="38"/>
                    </a:moveTo>
                    <a:lnTo>
                      <a:pt x="4" y="33"/>
                    </a:lnTo>
                    <a:lnTo>
                      <a:pt x="10" y="27"/>
                    </a:lnTo>
                    <a:lnTo>
                      <a:pt x="16" y="17"/>
                    </a:lnTo>
                    <a:lnTo>
                      <a:pt x="20" y="9"/>
                    </a:lnTo>
                    <a:lnTo>
                      <a:pt x="24" y="0"/>
                    </a:lnTo>
                    <a:lnTo>
                      <a:pt x="35" y="4"/>
                    </a:lnTo>
                    <a:lnTo>
                      <a:pt x="33" y="11"/>
                    </a:lnTo>
                    <a:lnTo>
                      <a:pt x="29" y="20"/>
                    </a:lnTo>
                    <a:lnTo>
                      <a:pt x="22" y="30"/>
                    </a:lnTo>
                    <a:lnTo>
                      <a:pt x="15" y="41"/>
                    </a:lnTo>
                    <a:lnTo>
                      <a:pt x="5" y="49"/>
                    </a:lnTo>
                    <a:lnTo>
                      <a:pt x="0" y="38"/>
                    </a:lnTo>
                  </a:path>
                </a:pathLst>
              </a:custGeom>
              <a:solidFill>
                <a:srgbClr val="404040"/>
              </a:solidFill>
              <a:ln w="12700" cap="rnd" cmpd="sng">
                <a:solidFill>
                  <a:srgbClr val="40404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52" name="Freeform 85"/>
              <p:cNvSpPr>
                <a:spLocks/>
              </p:cNvSpPr>
              <p:nvPr/>
            </p:nvSpPr>
            <p:spPr bwMode="auto">
              <a:xfrm>
                <a:off x="1899" y="3006"/>
                <a:ext cx="18" cy="58"/>
              </a:xfrm>
              <a:custGeom>
                <a:avLst/>
                <a:gdLst>
                  <a:gd name="T0" fmla="*/ 3 w 18"/>
                  <a:gd name="T1" fmla="*/ 53 h 58"/>
                  <a:gd name="T2" fmla="*/ 5 w 18"/>
                  <a:gd name="T3" fmla="*/ 46 h 58"/>
                  <a:gd name="T4" fmla="*/ 6 w 18"/>
                  <a:gd name="T5" fmla="*/ 33 h 58"/>
                  <a:gd name="T6" fmla="*/ 5 w 18"/>
                  <a:gd name="T7" fmla="*/ 25 h 58"/>
                  <a:gd name="T8" fmla="*/ 3 w 18"/>
                  <a:gd name="T9" fmla="*/ 14 h 58"/>
                  <a:gd name="T10" fmla="*/ 0 w 18"/>
                  <a:gd name="T11" fmla="*/ 5 h 58"/>
                  <a:gd name="T12" fmla="*/ 12 w 18"/>
                  <a:gd name="T13" fmla="*/ 0 h 58"/>
                  <a:gd name="T14" fmla="*/ 13 w 18"/>
                  <a:gd name="T15" fmla="*/ 7 h 58"/>
                  <a:gd name="T16" fmla="*/ 16 w 18"/>
                  <a:gd name="T17" fmla="*/ 17 h 58"/>
                  <a:gd name="T18" fmla="*/ 17 w 18"/>
                  <a:gd name="T19" fmla="*/ 28 h 58"/>
                  <a:gd name="T20" fmla="*/ 17 w 18"/>
                  <a:gd name="T21" fmla="*/ 43 h 58"/>
                  <a:gd name="T22" fmla="*/ 16 w 18"/>
                  <a:gd name="T23" fmla="*/ 57 h 58"/>
                  <a:gd name="T24" fmla="*/ 3 w 18"/>
                  <a:gd name="T25" fmla="*/ 53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58"/>
                  <a:gd name="T41" fmla="*/ 18 w 18"/>
                  <a:gd name="T42" fmla="*/ 58 h 5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58">
                    <a:moveTo>
                      <a:pt x="3" y="53"/>
                    </a:moveTo>
                    <a:lnTo>
                      <a:pt x="5" y="46"/>
                    </a:lnTo>
                    <a:lnTo>
                      <a:pt x="6" y="33"/>
                    </a:lnTo>
                    <a:lnTo>
                      <a:pt x="5" y="25"/>
                    </a:lnTo>
                    <a:lnTo>
                      <a:pt x="3" y="14"/>
                    </a:lnTo>
                    <a:lnTo>
                      <a:pt x="0" y="5"/>
                    </a:lnTo>
                    <a:lnTo>
                      <a:pt x="12" y="0"/>
                    </a:lnTo>
                    <a:lnTo>
                      <a:pt x="13" y="7"/>
                    </a:lnTo>
                    <a:lnTo>
                      <a:pt x="16" y="17"/>
                    </a:lnTo>
                    <a:lnTo>
                      <a:pt x="17" y="28"/>
                    </a:lnTo>
                    <a:lnTo>
                      <a:pt x="17" y="43"/>
                    </a:lnTo>
                    <a:lnTo>
                      <a:pt x="16" y="57"/>
                    </a:lnTo>
                    <a:lnTo>
                      <a:pt x="3" y="53"/>
                    </a:lnTo>
                  </a:path>
                </a:pathLst>
              </a:custGeom>
              <a:solidFill>
                <a:srgbClr val="404040"/>
              </a:solidFill>
              <a:ln w="12700" cap="rnd" cmpd="sng">
                <a:solidFill>
                  <a:srgbClr val="40404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53" name="Freeform 86"/>
              <p:cNvSpPr>
                <a:spLocks/>
              </p:cNvSpPr>
              <p:nvPr/>
            </p:nvSpPr>
            <p:spPr bwMode="auto">
              <a:xfrm>
                <a:off x="1759" y="2961"/>
                <a:ext cx="40" cy="51"/>
              </a:xfrm>
              <a:custGeom>
                <a:avLst/>
                <a:gdLst>
                  <a:gd name="T0" fmla="*/ 39 w 40"/>
                  <a:gd name="T1" fmla="*/ 13 h 51"/>
                  <a:gd name="T2" fmla="*/ 33 w 40"/>
                  <a:gd name="T3" fmla="*/ 18 h 51"/>
                  <a:gd name="T4" fmla="*/ 25 w 40"/>
                  <a:gd name="T5" fmla="*/ 26 h 51"/>
                  <a:gd name="T6" fmla="*/ 20 w 40"/>
                  <a:gd name="T7" fmla="*/ 32 h 51"/>
                  <a:gd name="T8" fmla="*/ 14 w 40"/>
                  <a:gd name="T9" fmla="*/ 40 h 51"/>
                  <a:gd name="T10" fmla="*/ 11 w 40"/>
                  <a:gd name="T11" fmla="*/ 50 h 51"/>
                  <a:gd name="T12" fmla="*/ 0 w 40"/>
                  <a:gd name="T13" fmla="*/ 44 h 51"/>
                  <a:gd name="T14" fmla="*/ 3 w 40"/>
                  <a:gd name="T15" fmla="*/ 38 h 51"/>
                  <a:gd name="T16" fmla="*/ 7 w 40"/>
                  <a:gd name="T17" fmla="*/ 29 h 51"/>
                  <a:gd name="T18" fmla="*/ 12 w 40"/>
                  <a:gd name="T19" fmla="*/ 19 h 51"/>
                  <a:gd name="T20" fmla="*/ 24 w 40"/>
                  <a:gd name="T21" fmla="*/ 8 h 51"/>
                  <a:gd name="T22" fmla="*/ 33 w 40"/>
                  <a:gd name="T23" fmla="*/ 0 h 51"/>
                  <a:gd name="T24" fmla="*/ 39 w 40"/>
                  <a:gd name="T25" fmla="*/ 13 h 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51"/>
                  <a:gd name="T41" fmla="*/ 40 w 40"/>
                  <a:gd name="T42" fmla="*/ 51 h 5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51">
                    <a:moveTo>
                      <a:pt x="39" y="13"/>
                    </a:moveTo>
                    <a:lnTo>
                      <a:pt x="33" y="18"/>
                    </a:lnTo>
                    <a:lnTo>
                      <a:pt x="25" y="26"/>
                    </a:lnTo>
                    <a:lnTo>
                      <a:pt x="20" y="32"/>
                    </a:lnTo>
                    <a:lnTo>
                      <a:pt x="14" y="40"/>
                    </a:lnTo>
                    <a:lnTo>
                      <a:pt x="11" y="50"/>
                    </a:lnTo>
                    <a:lnTo>
                      <a:pt x="0" y="44"/>
                    </a:lnTo>
                    <a:lnTo>
                      <a:pt x="3" y="38"/>
                    </a:lnTo>
                    <a:lnTo>
                      <a:pt x="7" y="29"/>
                    </a:lnTo>
                    <a:lnTo>
                      <a:pt x="12" y="19"/>
                    </a:lnTo>
                    <a:lnTo>
                      <a:pt x="24" y="8"/>
                    </a:lnTo>
                    <a:lnTo>
                      <a:pt x="33" y="0"/>
                    </a:lnTo>
                    <a:lnTo>
                      <a:pt x="39" y="13"/>
                    </a:lnTo>
                  </a:path>
                </a:pathLst>
              </a:custGeom>
              <a:solidFill>
                <a:srgbClr val="404040"/>
              </a:solidFill>
              <a:ln w="12700" cap="rnd" cmpd="sng">
                <a:solidFill>
                  <a:srgbClr val="40404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54" name="Freeform 87"/>
              <p:cNvSpPr>
                <a:spLocks/>
              </p:cNvSpPr>
              <p:nvPr/>
            </p:nvSpPr>
            <p:spPr bwMode="auto">
              <a:xfrm>
                <a:off x="1865" y="2957"/>
                <a:ext cx="42" cy="45"/>
              </a:xfrm>
              <a:custGeom>
                <a:avLst/>
                <a:gdLst>
                  <a:gd name="T0" fmla="*/ 30 w 42"/>
                  <a:gd name="T1" fmla="*/ 44 h 45"/>
                  <a:gd name="T2" fmla="*/ 25 w 42"/>
                  <a:gd name="T3" fmla="*/ 37 h 45"/>
                  <a:gd name="T4" fmla="*/ 19 w 42"/>
                  <a:gd name="T5" fmla="*/ 30 h 45"/>
                  <a:gd name="T6" fmla="*/ 14 w 42"/>
                  <a:gd name="T7" fmla="*/ 24 h 45"/>
                  <a:gd name="T8" fmla="*/ 7 w 42"/>
                  <a:gd name="T9" fmla="*/ 17 h 45"/>
                  <a:gd name="T10" fmla="*/ 0 w 42"/>
                  <a:gd name="T11" fmla="*/ 13 h 45"/>
                  <a:gd name="T12" fmla="*/ 4 w 42"/>
                  <a:gd name="T13" fmla="*/ 0 h 45"/>
                  <a:gd name="T14" fmla="*/ 13 w 42"/>
                  <a:gd name="T15" fmla="*/ 5 h 45"/>
                  <a:gd name="T16" fmla="*/ 19 w 42"/>
                  <a:gd name="T17" fmla="*/ 10 h 45"/>
                  <a:gd name="T18" fmla="*/ 24 w 42"/>
                  <a:gd name="T19" fmla="*/ 15 h 45"/>
                  <a:gd name="T20" fmla="*/ 34 w 42"/>
                  <a:gd name="T21" fmla="*/ 28 h 45"/>
                  <a:gd name="T22" fmla="*/ 41 w 42"/>
                  <a:gd name="T23" fmla="*/ 39 h 45"/>
                  <a:gd name="T24" fmla="*/ 30 w 42"/>
                  <a:gd name="T25" fmla="*/ 44 h 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45"/>
                  <a:gd name="T41" fmla="*/ 42 w 42"/>
                  <a:gd name="T42" fmla="*/ 45 h 4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45">
                    <a:moveTo>
                      <a:pt x="30" y="44"/>
                    </a:moveTo>
                    <a:lnTo>
                      <a:pt x="25" y="37"/>
                    </a:lnTo>
                    <a:lnTo>
                      <a:pt x="19" y="30"/>
                    </a:lnTo>
                    <a:lnTo>
                      <a:pt x="14" y="24"/>
                    </a:lnTo>
                    <a:lnTo>
                      <a:pt x="7" y="17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13" y="5"/>
                    </a:lnTo>
                    <a:lnTo>
                      <a:pt x="19" y="10"/>
                    </a:lnTo>
                    <a:lnTo>
                      <a:pt x="24" y="15"/>
                    </a:lnTo>
                    <a:lnTo>
                      <a:pt x="34" y="28"/>
                    </a:lnTo>
                    <a:lnTo>
                      <a:pt x="41" y="39"/>
                    </a:lnTo>
                    <a:lnTo>
                      <a:pt x="30" y="44"/>
                    </a:lnTo>
                  </a:path>
                </a:pathLst>
              </a:custGeom>
              <a:solidFill>
                <a:srgbClr val="404040"/>
              </a:solidFill>
              <a:ln w="12700" cap="rnd" cmpd="sng">
                <a:solidFill>
                  <a:srgbClr val="40404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55" name="Freeform 88"/>
              <p:cNvSpPr>
                <a:spLocks/>
              </p:cNvSpPr>
              <p:nvPr/>
            </p:nvSpPr>
            <p:spPr bwMode="auto">
              <a:xfrm>
                <a:off x="1828" y="3034"/>
                <a:ext cx="17" cy="21"/>
              </a:xfrm>
              <a:custGeom>
                <a:avLst/>
                <a:gdLst>
                  <a:gd name="T0" fmla="*/ 8 w 17"/>
                  <a:gd name="T1" fmla="*/ 20 h 21"/>
                  <a:gd name="T2" fmla="*/ 14 w 17"/>
                  <a:gd name="T3" fmla="*/ 15 h 21"/>
                  <a:gd name="T4" fmla="*/ 16 w 17"/>
                  <a:gd name="T5" fmla="*/ 0 h 21"/>
                  <a:gd name="T6" fmla="*/ 8 w 17"/>
                  <a:gd name="T7" fmla="*/ 0 h 21"/>
                  <a:gd name="T8" fmla="*/ 0 w 17"/>
                  <a:gd name="T9" fmla="*/ 1 h 21"/>
                  <a:gd name="T10" fmla="*/ 2 w 17"/>
                  <a:gd name="T11" fmla="*/ 15 h 21"/>
                  <a:gd name="T12" fmla="*/ 8 w 17"/>
                  <a:gd name="T13" fmla="*/ 2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21"/>
                  <a:gd name="T23" fmla="*/ 17 w 17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21">
                    <a:moveTo>
                      <a:pt x="8" y="20"/>
                    </a:moveTo>
                    <a:lnTo>
                      <a:pt x="14" y="15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0" y="1"/>
                    </a:lnTo>
                    <a:lnTo>
                      <a:pt x="2" y="15"/>
                    </a:lnTo>
                    <a:lnTo>
                      <a:pt x="8" y="20"/>
                    </a:lnTo>
                  </a:path>
                </a:pathLst>
              </a:custGeom>
              <a:solidFill>
                <a:srgbClr val="D2D2D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56" name="Freeform 89"/>
              <p:cNvSpPr>
                <a:spLocks/>
              </p:cNvSpPr>
              <p:nvPr/>
            </p:nvSpPr>
            <p:spPr bwMode="auto">
              <a:xfrm>
                <a:off x="1832" y="3039"/>
                <a:ext cx="17" cy="17"/>
              </a:xfrm>
              <a:custGeom>
                <a:avLst/>
                <a:gdLst>
                  <a:gd name="T0" fmla="*/ 16 w 17"/>
                  <a:gd name="T1" fmla="*/ 0 h 17"/>
                  <a:gd name="T2" fmla="*/ 16 w 17"/>
                  <a:gd name="T3" fmla="*/ 0 h 17"/>
                  <a:gd name="T4" fmla="*/ 0 w 17"/>
                  <a:gd name="T5" fmla="*/ 0 h 17"/>
                  <a:gd name="T6" fmla="*/ 2 w 17"/>
                  <a:gd name="T7" fmla="*/ 12 h 17"/>
                  <a:gd name="T8" fmla="*/ 9 w 17"/>
                  <a:gd name="T9" fmla="*/ 16 h 17"/>
                  <a:gd name="T10" fmla="*/ 16 w 17"/>
                  <a:gd name="T11" fmla="*/ 12 h 17"/>
                  <a:gd name="T12" fmla="*/ 16 w 1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16" y="0"/>
                    </a:moveTo>
                    <a:lnTo>
                      <a:pt x="16" y="0"/>
                    </a:lnTo>
                    <a:lnTo>
                      <a:pt x="0" y="0"/>
                    </a:lnTo>
                    <a:lnTo>
                      <a:pt x="2" y="12"/>
                    </a:lnTo>
                    <a:lnTo>
                      <a:pt x="9" y="16"/>
                    </a:lnTo>
                    <a:lnTo>
                      <a:pt x="16" y="12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D2D2D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57" name="Line 90"/>
              <p:cNvSpPr>
                <a:spLocks noChangeShapeType="1"/>
              </p:cNvSpPr>
              <p:nvPr/>
            </p:nvSpPr>
            <p:spPr bwMode="auto">
              <a:xfrm flipH="1">
                <a:off x="1828" y="3037"/>
                <a:ext cx="1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58" name="Line 91"/>
              <p:cNvSpPr>
                <a:spLocks noChangeShapeType="1"/>
              </p:cNvSpPr>
              <p:nvPr/>
            </p:nvSpPr>
            <p:spPr bwMode="auto">
              <a:xfrm>
                <a:off x="1836" y="3037"/>
                <a:ext cx="0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59" name="Line 92"/>
              <p:cNvSpPr>
                <a:spLocks noChangeShapeType="1"/>
              </p:cNvSpPr>
              <p:nvPr/>
            </p:nvSpPr>
            <p:spPr bwMode="auto">
              <a:xfrm flipV="1">
                <a:off x="1836" y="3048"/>
                <a:ext cx="0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60" name="Line 93"/>
              <p:cNvSpPr>
                <a:spLocks noChangeShapeType="1"/>
              </p:cNvSpPr>
              <p:nvPr/>
            </p:nvSpPr>
            <p:spPr bwMode="auto">
              <a:xfrm flipH="1">
                <a:off x="1839" y="3044"/>
                <a:ext cx="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61" name="Line 94"/>
              <p:cNvSpPr>
                <a:spLocks noChangeShapeType="1"/>
              </p:cNvSpPr>
              <p:nvPr/>
            </p:nvSpPr>
            <p:spPr bwMode="auto">
              <a:xfrm flipH="1">
                <a:off x="1829" y="3044"/>
                <a:ext cx="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62" name="Freeform 95"/>
              <p:cNvSpPr>
                <a:spLocks/>
              </p:cNvSpPr>
              <p:nvPr/>
            </p:nvSpPr>
            <p:spPr bwMode="auto">
              <a:xfrm>
                <a:off x="1723" y="2918"/>
                <a:ext cx="196" cy="157"/>
              </a:xfrm>
              <a:custGeom>
                <a:avLst/>
                <a:gdLst>
                  <a:gd name="T0" fmla="*/ 2 w 196"/>
                  <a:gd name="T1" fmla="*/ 153 h 157"/>
                  <a:gd name="T2" fmla="*/ 0 w 196"/>
                  <a:gd name="T3" fmla="*/ 130 h 157"/>
                  <a:gd name="T4" fmla="*/ 0 w 196"/>
                  <a:gd name="T5" fmla="*/ 108 h 157"/>
                  <a:gd name="T6" fmla="*/ 10 w 196"/>
                  <a:gd name="T7" fmla="*/ 69 h 157"/>
                  <a:gd name="T8" fmla="*/ 30 w 196"/>
                  <a:gd name="T9" fmla="*/ 37 h 157"/>
                  <a:gd name="T10" fmla="*/ 59 w 196"/>
                  <a:gd name="T11" fmla="*/ 14 h 157"/>
                  <a:gd name="T12" fmla="*/ 91 w 196"/>
                  <a:gd name="T13" fmla="*/ 2 h 157"/>
                  <a:gd name="T14" fmla="*/ 109 w 196"/>
                  <a:gd name="T15" fmla="*/ 0 h 157"/>
                  <a:gd name="T16" fmla="*/ 127 w 196"/>
                  <a:gd name="T17" fmla="*/ 1 h 157"/>
                  <a:gd name="T18" fmla="*/ 162 w 196"/>
                  <a:gd name="T19" fmla="*/ 13 h 157"/>
                  <a:gd name="T20" fmla="*/ 195 w 196"/>
                  <a:gd name="T21" fmla="*/ 40 h 157"/>
                  <a:gd name="T22" fmla="*/ 193 w 196"/>
                  <a:gd name="T23" fmla="*/ 40 h 157"/>
                  <a:gd name="T24" fmla="*/ 162 w 196"/>
                  <a:gd name="T25" fmla="*/ 19 h 157"/>
                  <a:gd name="T26" fmla="*/ 128 w 196"/>
                  <a:gd name="T27" fmla="*/ 10 h 157"/>
                  <a:gd name="T28" fmla="*/ 112 w 196"/>
                  <a:gd name="T29" fmla="*/ 10 h 157"/>
                  <a:gd name="T30" fmla="*/ 95 w 196"/>
                  <a:gd name="T31" fmla="*/ 12 h 157"/>
                  <a:gd name="T32" fmla="*/ 63 w 196"/>
                  <a:gd name="T33" fmla="*/ 25 h 157"/>
                  <a:gd name="T34" fmla="*/ 37 w 196"/>
                  <a:gd name="T35" fmla="*/ 47 h 157"/>
                  <a:gd name="T36" fmla="*/ 16 w 196"/>
                  <a:gd name="T37" fmla="*/ 77 h 157"/>
                  <a:gd name="T38" fmla="*/ 5 w 196"/>
                  <a:gd name="T39" fmla="*/ 114 h 157"/>
                  <a:gd name="T40" fmla="*/ 2 w 196"/>
                  <a:gd name="T41" fmla="*/ 134 h 157"/>
                  <a:gd name="T42" fmla="*/ 3 w 196"/>
                  <a:gd name="T43" fmla="*/ 156 h 157"/>
                  <a:gd name="T44" fmla="*/ 2 w 196"/>
                  <a:gd name="T45" fmla="*/ 153 h 15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6"/>
                  <a:gd name="T70" fmla="*/ 0 h 157"/>
                  <a:gd name="T71" fmla="*/ 196 w 196"/>
                  <a:gd name="T72" fmla="*/ 157 h 15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6" h="157">
                    <a:moveTo>
                      <a:pt x="2" y="153"/>
                    </a:moveTo>
                    <a:lnTo>
                      <a:pt x="0" y="130"/>
                    </a:lnTo>
                    <a:lnTo>
                      <a:pt x="0" y="108"/>
                    </a:lnTo>
                    <a:lnTo>
                      <a:pt x="10" y="69"/>
                    </a:lnTo>
                    <a:lnTo>
                      <a:pt x="30" y="37"/>
                    </a:lnTo>
                    <a:lnTo>
                      <a:pt x="59" y="14"/>
                    </a:lnTo>
                    <a:lnTo>
                      <a:pt x="91" y="2"/>
                    </a:lnTo>
                    <a:lnTo>
                      <a:pt x="109" y="0"/>
                    </a:lnTo>
                    <a:lnTo>
                      <a:pt x="127" y="1"/>
                    </a:lnTo>
                    <a:lnTo>
                      <a:pt x="162" y="13"/>
                    </a:lnTo>
                    <a:lnTo>
                      <a:pt x="195" y="40"/>
                    </a:lnTo>
                    <a:lnTo>
                      <a:pt x="193" y="40"/>
                    </a:lnTo>
                    <a:lnTo>
                      <a:pt x="162" y="19"/>
                    </a:lnTo>
                    <a:lnTo>
                      <a:pt x="128" y="10"/>
                    </a:lnTo>
                    <a:lnTo>
                      <a:pt x="112" y="10"/>
                    </a:lnTo>
                    <a:lnTo>
                      <a:pt x="95" y="12"/>
                    </a:lnTo>
                    <a:lnTo>
                      <a:pt x="63" y="25"/>
                    </a:lnTo>
                    <a:lnTo>
                      <a:pt x="37" y="47"/>
                    </a:lnTo>
                    <a:lnTo>
                      <a:pt x="16" y="77"/>
                    </a:lnTo>
                    <a:lnTo>
                      <a:pt x="5" y="114"/>
                    </a:lnTo>
                    <a:lnTo>
                      <a:pt x="2" y="134"/>
                    </a:lnTo>
                    <a:lnTo>
                      <a:pt x="3" y="156"/>
                    </a:lnTo>
                    <a:lnTo>
                      <a:pt x="2" y="153"/>
                    </a:lnTo>
                  </a:path>
                </a:pathLst>
              </a:custGeom>
              <a:solidFill>
                <a:srgbClr val="2F2F2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63" name="Oval 96"/>
              <p:cNvSpPr>
                <a:spLocks noChangeArrowheads="1"/>
              </p:cNvSpPr>
              <p:nvPr/>
            </p:nvSpPr>
            <p:spPr bwMode="auto">
              <a:xfrm>
                <a:off x="928" y="2921"/>
                <a:ext cx="210" cy="236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64" name="Oval 97"/>
              <p:cNvSpPr>
                <a:spLocks noChangeArrowheads="1"/>
              </p:cNvSpPr>
              <p:nvPr/>
            </p:nvSpPr>
            <p:spPr bwMode="auto">
              <a:xfrm>
                <a:off x="954" y="2948"/>
                <a:ext cx="158" cy="181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65" name="Oval 98"/>
              <p:cNvSpPr>
                <a:spLocks noChangeArrowheads="1"/>
              </p:cNvSpPr>
              <p:nvPr/>
            </p:nvSpPr>
            <p:spPr bwMode="auto">
              <a:xfrm>
                <a:off x="958" y="2952"/>
                <a:ext cx="151" cy="173"/>
              </a:xfrm>
              <a:prstGeom prst="ellipse">
                <a:avLst/>
              </a:prstGeom>
              <a:solidFill>
                <a:srgbClr val="E1E1E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66" name="Freeform 99"/>
              <p:cNvSpPr>
                <a:spLocks/>
              </p:cNvSpPr>
              <p:nvPr/>
            </p:nvSpPr>
            <p:spPr bwMode="auto">
              <a:xfrm>
                <a:off x="968" y="3086"/>
                <a:ext cx="45" cy="43"/>
              </a:xfrm>
              <a:custGeom>
                <a:avLst/>
                <a:gdLst>
                  <a:gd name="T0" fmla="*/ 10 w 45"/>
                  <a:gd name="T1" fmla="*/ 0 h 43"/>
                  <a:gd name="T2" fmla="*/ 14 w 45"/>
                  <a:gd name="T3" fmla="*/ 7 h 43"/>
                  <a:gd name="T4" fmla="*/ 22 w 45"/>
                  <a:gd name="T5" fmla="*/ 15 h 43"/>
                  <a:gd name="T6" fmla="*/ 27 w 45"/>
                  <a:gd name="T7" fmla="*/ 20 h 43"/>
                  <a:gd name="T8" fmla="*/ 35 w 45"/>
                  <a:gd name="T9" fmla="*/ 26 h 43"/>
                  <a:gd name="T10" fmla="*/ 44 w 45"/>
                  <a:gd name="T11" fmla="*/ 30 h 43"/>
                  <a:gd name="T12" fmla="*/ 40 w 45"/>
                  <a:gd name="T13" fmla="*/ 42 h 43"/>
                  <a:gd name="T14" fmla="*/ 34 w 45"/>
                  <a:gd name="T15" fmla="*/ 40 h 43"/>
                  <a:gd name="T16" fmla="*/ 25 w 45"/>
                  <a:gd name="T17" fmla="*/ 36 h 43"/>
                  <a:gd name="T18" fmla="*/ 16 w 45"/>
                  <a:gd name="T19" fmla="*/ 28 h 43"/>
                  <a:gd name="T20" fmla="*/ 7 w 45"/>
                  <a:gd name="T21" fmla="*/ 18 h 43"/>
                  <a:gd name="T22" fmla="*/ 0 w 45"/>
                  <a:gd name="T23" fmla="*/ 7 h 43"/>
                  <a:gd name="T24" fmla="*/ 10 w 45"/>
                  <a:gd name="T25" fmla="*/ 0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43"/>
                  <a:gd name="T41" fmla="*/ 45 w 45"/>
                  <a:gd name="T42" fmla="*/ 43 h 4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43">
                    <a:moveTo>
                      <a:pt x="10" y="0"/>
                    </a:moveTo>
                    <a:lnTo>
                      <a:pt x="14" y="7"/>
                    </a:lnTo>
                    <a:lnTo>
                      <a:pt x="22" y="15"/>
                    </a:lnTo>
                    <a:lnTo>
                      <a:pt x="27" y="20"/>
                    </a:lnTo>
                    <a:lnTo>
                      <a:pt x="35" y="26"/>
                    </a:lnTo>
                    <a:lnTo>
                      <a:pt x="44" y="30"/>
                    </a:lnTo>
                    <a:lnTo>
                      <a:pt x="40" y="42"/>
                    </a:lnTo>
                    <a:lnTo>
                      <a:pt x="34" y="40"/>
                    </a:lnTo>
                    <a:lnTo>
                      <a:pt x="25" y="36"/>
                    </a:lnTo>
                    <a:lnTo>
                      <a:pt x="16" y="28"/>
                    </a:lnTo>
                    <a:lnTo>
                      <a:pt x="7" y="18"/>
                    </a:lnTo>
                    <a:lnTo>
                      <a:pt x="0" y="7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404040"/>
              </a:solidFill>
              <a:ln w="12700" cap="rnd" cmpd="sng">
                <a:solidFill>
                  <a:srgbClr val="40404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67" name="Oval 100"/>
              <p:cNvSpPr>
                <a:spLocks noChangeArrowheads="1"/>
              </p:cNvSpPr>
              <p:nvPr/>
            </p:nvSpPr>
            <p:spPr bwMode="auto">
              <a:xfrm>
                <a:off x="1025" y="3031"/>
                <a:ext cx="17" cy="18"/>
              </a:xfrm>
              <a:prstGeom prst="ellipse">
                <a:avLst/>
              </a:prstGeom>
              <a:solidFill>
                <a:srgbClr val="D2D2D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68" name="Oval 101"/>
              <p:cNvSpPr>
                <a:spLocks noChangeArrowheads="1"/>
              </p:cNvSpPr>
              <p:nvPr/>
            </p:nvSpPr>
            <p:spPr bwMode="auto">
              <a:xfrm flipH="1" flipV="1">
                <a:off x="1045" y="3056"/>
                <a:ext cx="6" cy="6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69" name="Oval 102"/>
              <p:cNvSpPr>
                <a:spLocks noChangeArrowheads="1"/>
              </p:cNvSpPr>
              <p:nvPr/>
            </p:nvSpPr>
            <p:spPr bwMode="auto">
              <a:xfrm flipH="1" flipV="1">
                <a:off x="1051" y="3028"/>
                <a:ext cx="6" cy="6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70" name="Oval 103"/>
              <p:cNvSpPr>
                <a:spLocks noChangeArrowheads="1"/>
              </p:cNvSpPr>
              <p:nvPr/>
            </p:nvSpPr>
            <p:spPr bwMode="auto">
              <a:xfrm flipH="1" flipV="1">
                <a:off x="1031" y="3013"/>
                <a:ext cx="5" cy="6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71" name="Oval 104"/>
              <p:cNvSpPr>
                <a:spLocks noChangeArrowheads="1"/>
              </p:cNvSpPr>
              <p:nvPr/>
            </p:nvSpPr>
            <p:spPr bwMode="auto">
              <a:xfrm flipH="1" flipV="1">
                <a:off x="1016" y="3056"/>
                <a:ext cx="6" cy="6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72" name="Oval 105"/>
              <p:cNvSpPr>
                <a:spLocks noChangeArrowheads="1"/>
              </p:cNvSpPr>
              <p:nvPr/>
            </p:nvSpPr>
            <p:spPr bwMode="auto">
              <a:xfrm flipH="1" flipV="1">
                <a:off x="1010" y="3026"/>
                <a:ext cx="6" cy="7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73" name="Freeform 106"/>
              <p:cNvSpPr>
                <a:spLocks/>
              </p:cNvSpPr>
              <p:nvPr/>
            </p:nvSpPr>
            <p:spPr bwMode="auto">
              <a:xfrm>
                <a:off x="1007" y="2949"/>
                <a:ext cx="55" cy="20"/>
              </a:xfrm>
              <a:custGeom>
                <a:avLst/>
                <a:gdLst>
                  <a:gd name="T0" fmla="*/ 50 w 55"/>
                  <a:gd name="T1" fmla="*/ 19 h 20"/>
                  <a:gd name="T2" fmla="*/ 43 w 55"/>
                  <a:gd name="T3" fmla="*/ 16 h 20"/>
                  <a:gd name="T4" fmla="*/ 32 w 55"/>
                  <a:gd name="T5" fmla="*/ 14 h 20"/>
                  <a:gd name="T6" fmla="*/ 23 w 55"/>
                  <a:gd name="T7" fmla="*/ 14 h 20"/>
                  <a:gd name="T8" fmla="*/ 14 w 55"/>
                  <a:gd name="T9" fmla="*/ 16 h 20"/>
                  <a:gd name="T10" fmla="*/ 5 w 55"/>
                  <a:gd name="T11" fmla="*/ 19 h 20"/>
                  <a:gd name="T12" fmla="*/ 0 w 55"/>
                  <a:gd name="T13" fmla="*/ 5 h 20"/>
                  <a:gd name="T14" fmla="*/ 8 w 55"/>
                  <a:gd name="T15" fmla="*/ 3 h 20"/>
                  <a:gd name="T16" fmla="*/ 15 w 55"/>
                  <a:gd name="T17" fmla="*/ 0 h 20"/>
                  <a:gd name="T18" fmla="*/ 29 w 55"/>
                  <a:gd name="T19" fmla="*/ 0 h 20"/>
                  <a:gd name="T20" fmla="*/ 43 w 55"/>
                  <a:gd name="T21" fmla="*/ 0 h 20"/>
                  <a:gd name="T22" fmla="*/ 54 w 55"/>
                  <a:gd name="T23" fmla="*/ 4 h 20"/>
                  <a:gd name="T24" fmla="*/ 50 w 55"/>
                  <a:gd name="T25" fmla="*/ 19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5"/>
                  <a:gd name="T40" fmla="*/ 0 h 20"/>
                  <a:gd name="T41" fmla="*/ 55 w 55"/>
                  <a:gd name="T42" fmla="*/ 20 h 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5" h="20">
                    <a:moveTo>
                      <a:pt x="50" y="19"/>
                    </a:moveTo>
                    <a:lnTo>
                      <a:pt x="43" y="16"/>
                    </a:lnTo>
                    <a:lnTo>
                      <a:pt x="32" y="14"/>
                    </a:lnTo>
                    <a:lnTo>
                      <a:pt x="23" y="14"/>
                    </a:lnTo>
                    <a:lnTo>
                      <a:pt x="14" y="16"/>
                    </a:lnTo>
                    <a:lnTo>
                      <a:pt x="5" y="19"/>
                    </a:lnTo>
                    <a:lnTo>
                      <a:pt x="0" y="5"/>
                    </a:lnTo>
                    <a:lnTo>
                      <a:pt x="8" y="3"/>
                    </a:lnTo>
                    <a:lnTo>
                      <a:pt x="15" y="0"/>
                    </a:lnTo>
                    <a:lnTo>
                      <a:pt x="29" y="0"/>
                    </a:lnTo>
                    <a:lnTo>
                      <a:pt x="43" y="0"/>
                    </a:lnTo>
                    <a:lnTo>
                      <a:pt x="54" y="4"/>
                    </a:lnTo>
                    <a:lnTo>
                      <a:pt x="50" y="19"/>
                    </a:lnTo>
                  </a:path>
                </a:pathLst>
              </a:custGeom>
              <a:solidFill>
                <a:srgbClr val="404040"/>
              </a:solidFill>
              <a:ln w="12700" cap="rnd" cmpd="sng">
                <a:solidFill>
                  <a:srgbClr val="40404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74" name="Freeform 107"/>
              <p:cNvSpPr>
                <a:spLocks/>
              </p:cNvSpPr>
              <p:nvPr/>
            </p:nvSpPr>
            <p:spPr bwMode="auto">
              <a:xfrm>
                <a:off x="954" y="3020"/>
                <a:ext cx="18" cy="58"/>
              </a:xfrm>
              <a:custGeom>
                <a:avLst/>
                <a:gdLst>
                  <a:gd name="T0" fmla="*/ 14 w 18"/>
                  <a:gd name="T1" fmla="*/ 4 h 58"/>
                  <a:gd name="T2" fmla="*/ 12 w 18"/>
                  <a:gd name="T3" fmla="*/ 12 h 58"/>
                  <a:gd name="T4" fmla="*/ 12 w 18"/>
                  <a:gd name="T5" fmla="*/ 23 h 58"/>
                  <a:gd name="T6" fmla="*/ 12 w 18"/>
                  <a:gd name="T7" fmla="*/ 32 h 58"/>
                  <a:gd name="T8" fmla="*/ 14 w 18"/>
                  <a:gd name="T9" fmla="*/ 43 h 58"/>
                  <a:gd name="T10" fmla="*/ 17 w 18"/>
                  <a:gd name="T11" fmla="*/ 52 h 58"/>
                  <a:gd name="T12" fmla="*/ 7 w 18"/>
                  <a:gd name="T13" fmla="*/ 57 h 58"/>
                  <a:gd name="T14" fmla="*/ 4 w 18"/>
                  <a:gd name="T15" fmla="*/ 50 h 58"/>
                  <a:gd name="T16" fmla="*/ 2 w 18"/>
                  <a:gd name="T17" fmla="*/ 41 h 58"/>
                  <a:gd name="T18" fmla="*/ 0 w 18"/>
                  <a:gd name="T19" fmla="*/ 28 h 58"/>
                  <a:gd name="T20" fmla="*/ 0 w 18"/>
                  <a:gd name="T21" fmla="*/ 11 h 58"/>
                  <a:gd name="T22" fmla="*/ 2 w 18"/>
                  <a:gd name="T23" fmla="*/ 0 h 58"/>
                  <a:gd name="T24" fmla="*/ 14 w 18"/>
                  <a:gd name="T25" fmla="*/ 4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58"/>
                  <a:gd name="T41" fmla="*/ 18 w 18"/>
                  <a:gd name="T42" fmla="*/ 58 h 5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58">
                    <a:moveTo>
                      <a:pt x="14" y="4"/>
                    </a:moveTo>
                    <a:lnTo>
                      <a:pt x="12" y="12"/>
                    </a:lnTo>
                    <a:lnTo>
                      <a:pt x="12" y="23"/>
                    </a:lnTo>
                    <a:lnTo>
                      <a:pt x="12" y="32"/>
                    </a:lnTo>
                    <a:lnTo>
                      <a:pt x="14" y="43"/>
                    </a:lnTo>
                    <a:lnTo>
                      <a:pt x="17" y="52"/>
                    </a:lnTo>
                    <a:lnTo>
                      <a:pt x="7" y="57"/>
                    </a:lnTo>
                    <a:lnTo>
                      <a:pt x="4" y="50"/>
                    </a:lnTo>
                    <a:lnTo>
                      <a:pt x="2" y="41"/>
                    </a:lnTo>
                    <a:lnTo>
                      <a:pt x="0" y="28"/>
                    </a:lnTo>
                    <a:lnTo>
                      <a:pt x="0" y="11"/>
                    </a:lnTo>
                    <a:lnTo>
                      <a:pt x="2" y="0"/>
                    </a:lnTo>
                    <a:lnTo>
                      <a:pt x="14" y="4"/>
                    </a:lnTo>
                  </a:path>
                </a:pathLst>
              </a:custGeom>
              <a:solidFill>
                <a:srgbClr val="404040"/>
              </a:solidFill>
              <a:ln w="12700" cap="rnd" cmpd="sng">
                <a:solidFill>
                  <a:srgbClr val="40404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75" name="Freeform 108"/>
              <p:cNvSpPr>
                <a:spLocks/>
              </p:cNvSpPr>
              <p:nvPr/>
            </p:nvSpPr>
            <p:spPr bwMode="auto">
              <a:xfrm>
                <a:off x="1021" y="3112"/>
                <a:ext cx="52" cy="24"/>
              </a:xfrm>
              <a:custGeom>
                <a:avLst/>
                <a:gdLst>
                  <a:gd name="T0" fmla="*/ 3 w 52"/>
                  <a:gd name="T1" fmla="*/ 7 h 24"/>
                  <a:gd name="T2" fmla="*/ 10 w 52"/>
                  <a:gd name="T3" fmla="*/ 10 h 24"/>
                  <a:gd name="T4" fmla="*/ 19 w 52"/>
                  <a:gd name="T5" fmla="*/ 9 h 24"/>
                  <a:gd name="T6" fmla="*/ 29 w 52"/>
                  <a:gd name="T7" fmla="*/ 9 h 24"/>
                  <a:gd name="T8" fmla="*/ 37 w 52"/>
                  <a:gd name="T9" fmla="*/ 5 h 24"/>
                  <a:gd name="T10" fmla="*/ 46 w 52"/>
                  <a:gd name="T11" fmla="*/ 0 h 24"/>
                  <a:gd name="T12" fmla="*/ 51 w 52"/>
                  <a:gd name="T13" fmla="*/ 14 h 24"/>
                  <a:gd name="T14" fmla="*/ 45 w 52"/>
                  <a:gd name="T15" fmla="*/ 17 h 24"/>
                  <a:gd name="T16" fmla="*/ 37 w 52"/>
                  <a:gd name="T17" fmla="*/ 20 h 24"/>
                  <a:gd name="T18" fmla="*/ 25 w 52"/>
                  <a:gd name="T19" fmla="*/ 22 h 24"/>
                  <a:gd name="T20" fmla="*/ 11 w 52"/>
                  <a:gd name="T21" fmla="*/ 23 h 24"/>
                  <a:gd name="T22" fmla="*/ 0 w 52"/>
                  <a:gd name="T23" fmla="*/ 22 h 24"/>
                  <a:gd name="T24" fmla="*/ 3 w 52"/>
                  <a:gd name="T25" fmla="*/ 7 h 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"/>
                  <a:gd name="T40" fmla="*/ 0 h 24"/>
                  <a:gd name="T41" fmla="*/ 52 w 52"/>
                  <a:gd name="T42" fmla="*/ 24 h 2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" h="24">
                    <a:moveTo>
                      <a:pt x="3" y="7"/>
                    </a:moveTo>
                    <a:lnTo>
                      <a:pt x="10" y="10"/>
                    </a:lnTo>
                    <a:lnTo>
                      <a:pt x="19" y="9"/>
                    </a:lnTo>
                    <a:lnTo>
                      <a:pt x="29" y="9"/>
                    </a:lnTo>
                    <a:lnTo>
                      <a:pt x="37" y="5"/>
                    </a:lnTo>
                    <a:lnTo>
                      <a:pt x="46" y="0"/>
                    </a:lnTo>
                    <a:lnTo>
                      <a:pt x="51" y="14"/>
                    </a:lnTo>
                    <a:lnTo>
                      <a:pt x="45" y="17"/>
                    </a:lnTo>
                    <a:lnTo>
                      <a:pt x="37" y="20"/>
                    </a:lnTo>
                    <a:lnTo>
                      <a:pt x="25" y="22"/>
                    </a:lnTo>
                    <a:lnTo>
                      <a:pt x="11" y="23"/>
                    </a:lnTo>
                    <a:lnTo>
                      <a:pt x="0" y="22"/>
                    </a:lnTo>
                    <a:lnTo>
                      <a:pt x="3" y="7"/>
                    </a:lnTo>
                  </a:path>
                </a:pathLst>
              </a:custGeom>
              <a:solidFill>
                <a:srgbClr val="404040"/>
              </a:solidFill>
              <a:ln w="12700" cap="rnd" cmpd="sng">
                <a:solidFill>
                  <a:srgbClr val="40404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76" name="Freeform 109"/>
              <p:cNvSpPr>
                <a:spLocks/>
              </p:cNvSpPr>
              <p:nvPr/>
            </p:nvSpPr>
            <p:spPr bwMode="auto">
              <a:xfrm>
                <a:off x="1078" y="3070"/>
                <a:ext cx="35" cy="47"/>
              </a:xfrm>
              <a:custGeom>
                <a:avLst/>
                <a:gdLst>
                  <a:gd name="T0" fmla="*/ 0 w 35"/>
                  <a:gd name="T1" fmla="*/ 34 h 47"/>
                  <a:gd name="T2" fmla="*/ 6 w 35"/>
                  <a:gd name="T3" fmla="*/ 30 h 47"/>
                  <a:gd name="T4" fmla="*/ 14 w 35"/>
                  <a:gd name="T5" fmla="*/ 23 h 47"/>
                  <a:gd name="T6" fmla="*/ 15 w 35"/>
                  <a:gd name="T7" fmla="*/ 12 h 47"/>
                  <a:gd name="T8" fmla="*/ 22 w 35"/>
                  <a:gd name="T9" fmla="*/ 7 h 47"/>
                  <a:gd name="T10" fmla="*/ 24 w 35"/>
                  <a:gd name="T11" fmla="*/ 0 h 47"/>
                  <a:gd name="T12" fmla="*/ 34 w 35"/>
                  <a:gd name="T13" fmla="*/ 4 h 47"/>
                  <a:gd name="T14" fmla="*/ 34 w 35"/>
                  <a:gd name="T15" fmla="*/ 8 h 47"/>
                  <a:gd name="T16" fmla="*/ 30 w 35"/>
                  <a:gd name="T17" fmla="*/ 16 h 47"/>
                  <a:gd name="T18" fmla="*/ 24 w 35"/>
                  <a:gd name="T19" fmla="*/ 27 h 47"/>
                  <a:gd name="T20" fmla="*/ 16 w 35"/>
                  <a:gd name="T21" fmla="*/ 38 h 47"/>
                  <a:gd name="T22" fmla="*/ 8 w 35"/>
                  <a:gd name="T23" fmla="*/ 46 h 47"/>
                  <a:gd name="T24" fmla="*/ 0 w 35"/>
                  <a:gd name="T25" fmla="*/ 34 h 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"/>
                  <a:gd name="T40" fmla="*/ 0 h 47"/>
                  <a:gd name="T41" fmla="*/ 35 w 35"/>
                  <a:gd name="T42" fmla="*/ 47 h 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" h="47">
                    <a:moveTo>
                      <a:pt x="0" y="34"/>
                    </a:moveTo>
                    <a:lnTo>
                      <a:pt x="6" y="30"/>
                    </a:lnTo>
                    <a:lnTo>
                      <a:pt x="14" y="23"/>
                    </a:lnTo>
                    <a:lnTo>
                      <a:pt x="15" y="12"/>
                    </a:lnTo>
                    <a:lnTo>
                      <a:pt x="22" y="7"/>
                    </a:lnTo>
                    <a:lnTo>
                      <a:pt x="24" y="0"/>
                    </a:lnTo>
                    <a:lnTo>
                      <a:pt x="34" y="4"/>
                    </a:lnTo>
                    <a:lnTo>
                      <a:pt x="34" y="8"/>
                    </a:lnTo>
                    <a:lnTo>
                      <a:pt x="30" y="16"/>
                    </a:lnTo>
                    <a:lnTo>
                      <a:pt x="24" y="27"/>
                    </a:lnTo>
                    <a:lnTo>
                      <a:pt x="16" y="38"/>
                    </a:lnTo>
                    <a:lnTo>
                      <a:pt x="8" y="46"/>
                    </a:lnTo>
                    <a:lnTo>
                      <a:pt x="0" y="34"/>
                    </a:lnTo>
                  </a:path>
                </a:pathLst>
              </a:custGeom>
              <a:solidFill>
                <a:srgbClr val="404040"/>
              </a:solidFill>
              <a:ln w="12700" cap="rnd" cmpd="sng">
                <a:solidFill>
                  <a:srgbClr val="40404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77" name="Freeform 110"/>
              <p:cNvSpPr>
                <a:spLocks/>
              </p:cNvSpPr>
              <p:nvPr/>
            </p:nvSpPr>
            <p:spPr bwMode="auto">
              <a:xfrm>
                <a:off x="1063" y="2958"/>
                <a:ext cx="45" cy="44"/>
              </a:xfrm>
              <a:custGeom>
                <a:avLst/>
                <a:gdLst>
                  <a:gd name="T0" fmla="*/ 34 w 45"/>
                  <a:gd name="T1" fmla="*/ 43 h 44"/>
                  <a:gd name="T2" fmla="*/ 26 w 45"/>
                  <a:gd name="T3" fmla="*/ 42 h 44"/>
                  <a:gd name="T4" fmla="*/ 18 w 45"/>
                  <a:gd name="T5" fmla="*/ 31 h 44"/>
                  <a:gd name="T6" fmla="*/ 12 w 45"/>
                  <a:gd name="T7" fmla="*/ 22 h 44"/>
                  <a:gd name="T8" fmla="*/ 6 w 45"/>
                  <a:gd name="T9" fmla="*/ 19 h 44"/>
                  <a:gd name="T10" fmla="*/ 0 w 45"/>
                  <a:gd name="T11" fmla="*/ 16 h 44"/>
                  <a:gd name="T12" fmla="*/ 8 w 45"/>
                  <a:gd name="T13" fmla="*/ 0 h 44"/>
                  <a:gd name="T14" fmla="*/ 14 w 45"/>
                  <a:gd name="T15" fmla="*/ 3 h 44"/>
                  <a:gd name="T16" fmla="*/ 22 w 45"/>
                  <a:gd name="T17" fmla="*/ 8 h 44"/>
                  <a:gd name="T18" fmla="*/ 30 w 45"/>
                  <a:gd name="T19" fmla="*/ 16 h 44"/>
                  <a:gd name="T20" fmla="*/ 37 w 45"/>
                  <a:gd name="T21" fmla="*/ 23 h 44"/>
                  <a:gd name="T22" fmla="*/ 44 w 45"/>
                  <a:gd name="T23" fmla="*/ 39 h 44"/>
                  <a:gd name="T24" fmla="*/ 34 w 45"/>
                  <a:gd name="T25" fmla="*/ 43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44"/>
                  <a:gd name="T41" fmla="*/ 45 w 45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44">
                    <a:moveTo>
                      <a:pt x="34" y="43"/>
                    </a:moveTo>
                    <a:lnTo>
                      <a:pt x="26" y="42"/>
                    </a:lnTo>
                    <a:lnTo>
                      <a:pt x="18" y="31"/>
                    </a:lnTo>
                    <a:lnTo>
                      <a:pt x="12" y="22"/>
                    </a:lnTo>
                    <a:lnTo>
                      <a:pt x="6" y="19"/>
                    </a:lnTo>
                    <a:lnTo>
                      <a:pt x="0" y="16"/>
                    </a:lnTo>
                    <a:lnTo>
                      <a:pt x="8" y="0"/>
                    </a:lnTo>
                    <a:lnTo>
                      <a:pt x="14" y="3"/>
                    </a:lnTo>
                    <a:lnTo>
                      <a:pt x="22" y="8"/>
                    </a:lnTo>
                    <a:lnTo>
                      <a:pt x="30" y="16"/>
                    </a:lnTo>
                    <a:lnTo>
                      <a:pt x="37" y="23"/>
                    </a:lnTo>
                    <a:lnTo>
                      <a:pt x="44" y="39"/>
                    </a:lnTo>
                    <a:lnTo>
                      <a:pt x="34" y="43"/>
                    </a:lnTo>
                  </a:path>
                </a:pathLst>
              </a:custGeom>
              <a:solidFill>
                <a:srgbClr val="404040"/>
              </a:solidFill>
              <a:ln w="12700" cap="rnd" cmpd="sng">
                <a:solidFill>
                  <a:srgbClr val="40404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78" name="Freeform 111"/>
              <p:cNvSpPr>
                <a:spLocks/>
              </p:cNvSpPr>
              <p:nvPr/>
            </p:nvSpPr>
            <p:spPr bwMode="auto">
              <a:xfrm>
                <a:off x="1101" y="3006"/>
                <a:ext cx="19" cy="58"/>
              </a:xfrm>
              <a:custGeom>
                <a:avLst/>
                <a:gdLst>
                  <a:gd name="T0" fmla="*/ 3 w 19"/>
                  <a:gd name="T1" fmla="*/ 53 h 58"/>
                  <a:gd name="T2" fmla="*/ 5 w 19"/>
                  <a:gd name="T3" fmla="*/ 46 h 58"/>
                  <a:gd name="T4" fmla="*/ 6 w 19"/>
                  <a:gd name="T5" fmla="*/ 33 h 58"/>
                  <a:gd name="T6" fmla="*/ 5 w 19"/>
                  <a:gd name="T7" fmla="*/ 25 h 58"/>
                  <a:gd name="T8" fmla="*/ 3 w 19"/>
                  <a:gd name="T9" fmla="*/ 15 h 58"/>
                  <a:gd name="T10" fmla="*/ 0 w 19"/>
                  <a:gd name="T11" fmla="*/ 6 h 58"/>
                  <a:gd name="T12" fmla="*/ 10 w 19"/>
                  <a:gd name="T13" fmla="*/ 0 h 58"/>
                  <a:gd name="T14" fmla="*/ 14 w 19"/>
                  <a:gd name="T15" fmla="*/ 7 h 58"/>
                  <a:gd name="T16" fmla="*/ 16 w 19"/>
                  <a:gd name="T17" fmla="*/ 17 h 58"/>
                  <a:gd name="T18" fmla="*/ 18 w 19"/>
                  <a:gd name="T19" fmla="*/ 29 h 58"/>
                  <a:gd name="T20" fmla="*/ 18 w 19"/>
                  <a:gd name="T21" fmla="*/ 44 h 58"/>
                  <a:gd name="T22" fmla="*/ 15 w 19"/>
                  <a:gd name="T23" fmla="*/ 57 h 58"/>
                  <a:gd name="T24" fmla="*/ 3 w 19"/>
                  <a:gd name="T25" fmla="*/ 53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58"/>
                  <a:gd name="T41" fmla="*/ 19 w 19"/>
                  <a:gd name="T42" fmla="*/ 58 h 5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58">
                    <a:moveTo>
                      <a:pt x="3" y="53"/>
                    </a:moveTo>
                    <a:lnTo>
                      <a:pt x="5" y="46"/>
                    </a:lnTo>
                    <a:lnTo>
                      <a:pt x="6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0" y="6"/>
                    </a:lnTo>
                    <a:lnTo>
                      <a:pt x="10" y="0"/>
                    </a:lnTo>
                    <a:lnTo>
                      <a:pt x="14" y="7"/>
                    </a:lnTo>
                    <a:lnTo>
                      <a:pt x="16" y="17"/>
                    </a:lnTo>
                    <a:lnTo>
                      <a:pt x="18" y="29"/>
                    </a:lnTo>
                    <a:lnTo>
                      <a:pt x="18" y="44"/>
                    </a:lnTo>
                    <a:lnTo>
                      <a:pt x="15" y="57"/>
                    </a:lnTo>
                    <a:lnTo>
                      <a:pt x="3" y="53"/>
                    </a:lnTo>
                  </a:path>
                </a:pathLst>
              </a:custGeom>
              <a:solidFill>
                <a:srgbClr val="404040"/>
              </a:solidFill>
              <a:ln w="12700" cap="rnd" cmpd="sng">
                <a:solidFill>
                  <a:srgbClr val="40404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79" name="Freeform 112"/>
              <p:cNvSpPr>
                <a:spLocks/>
              </p:cNvSpPr>
              <p:nvPr/>
            </p:nvSpPr>
            <p:spPr bwMode="auto">
              <a:xfrm>
                <a:off x="960" y="2962"/>
                <a:ext cx="41" cy="49"/>
              </a:xfrm>
              <a:custGeom>
                <a:avLst/>
                <a:gdLst>
                  <a:gd name="T0" fmla="*/ 40 w 41"/>
                  <a:gd name="T1" fmla="*/ 13 h 49"/>
                  <a:gd name="T2" fmla="*/ 34 w 41"/>
                  <a:gd name="T3" fmla="*/ 17 h 49"/>
                  <a:gd name="T4" fmla="*/ 26 w 41"/>
                  <a:gd name="T5" fmla="*/ 25 h 49"/>
                  <a:gd name="T6" fmla="*/ 20 w 41"/>
                  <a:gd name="T7" fmla="*/ 31 h 49"/>
                  <a:gd name="T8" fmla="*/ 15 w 41"/>
                  <a:gd name="T9" fmla="*/ 40 h 49"/>
                  <a:gd name="T10" fmla="*/ 11 w 41"/>
                  <a:gd name="T11" fmla="*/ 48 h 49"/>
                  <a:gd name="T12" fmla="*/ 0 w 41"/>
                  <a:gd name="T13" fmla="*/ 43 h 49"/>
                  <a:gd name="T14" fmla="*/ 3 w 41"/>
                  <a:gd name="T15" fmla="*/ 36 h 49"/>
                  <a:gd name="T16" fmla="*/ 8 w 41"/>
                  <a:gd name="T17" fmla="*/ 28 h 49"/>
                  <a:gd name="T18" fmla="*/ 15 w 41"/>
                  <a:gd name="T19" fmla="*/ 18 h 49"/>
                  <a:gd name="T20" fmla="*/ 20 w 41"/>
                  <a:gd name="T21" fmla="*/ 10 h 49"/>
                  <a:gd name="T22" fmla="*/ 33 w 41"/>
                  <a:gd name="T23" fmla="*/ 0 h 49"/>
                  <a:gd name="T24" fmla="*/ 40 w 41"/>
                  <a:gd name="T25" fmla="*/ 13 h 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49"/>
                  <a:gd name="T41" fmla="*/ 41 w 41"/>
                  <a:gd name="T42" fmla="*/ 49 h 4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49">
                    <a:moveTo>
                      <a:pt x="40" y="13"/>
                    </a:moveTo>
                    <a:lnTo>
                      <a:pt x="34" y="17"/>
                    </a:lnTo>
                    <a:lnTo>
                      <a:pt x="26" y="25"/>
                    </a:lnTo>
                    <a:lnTo>
                      <a:pt x="20" y="31"/>
                    </a:lnTo>
                    <a:lnTo>
                      <a:pt x="15" y="40"/>
                    </a:lnTo>
                    <a:lnTo>
                      <a:pt x="11" y="48"/>
                    </a:lnTo>
                    <a:lnTo>
                      <a:pt x="0" y="43"/>
                    </a:lnTo>
                    <a:lnTo>
                      <a:pt x="3" y="36"/>
                    </a:lnTo>
                    <a:lnTo>
                      <a:pt x="8" y="28"/>
                    </a:lnTo>
                    <a:lnTo>
                      <a:pt x="15" y="18"/>
                    </a:lnTo>
                    <a:lnTo>
                      <a:pt x="20" y="10"/>
                    </a:lnTo>
                    <a:lnTo>
                      <a:pt x="33" y="0"/>
                    </a:lnTo>
                    <a:lnTo>
                      <a:pt x="40" y="13"/>
                    </a:lnTo>
                  </a:path>
                </a:pathLst>
              </a:custGeom>
              <a:solidFill>
                <a:srgbClr val="404040"/>
              </a:solidFill>
              <a:ln w="12700" cap="rnd" cmpd="sng">
                <a:solidFill>
                  <a:srgbClr val="40404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80" name="Oval 113"/>
              <p:cNvSpPr>
                <a:spLocks noChangeArrowheads="1"/>
              </p:cNvSpPr>
              <p:nvPr/>
            </p:nvSpPr>
            <p:spPr bwMode="auto">
              <a:xfrm>
                <a:off x="969" y="2967"/>
                <a:ext cx="128" cy="145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81" name="Freeform 114"/>
              <p:cNvSpPr>
                <a:spLocks/>
              </p:cNvSpPr>
              <p:nvPr/>
            </p:nvSpPr>
            <p:spPr bwMode="auto">
              <a:xfrm>
                <a:off x="1029" y="3034"/>
                <a:ext cx="17" cy="21"/>
              </a:xfrm>
              <a:custGeom>
                <a:avLst/>
                <a:gdLst>
                  <a:gd name="T0" fmla="*/ 8 w 17"/>
                  <a:gd name="T1" fmla="*/ 20 h 21"/>
                  <a:gd name="T2" fmla="*/ 14 w 17"/>
                  <a:gd name="T3" fmla="*/ 15 h 21"/>
                  <a:gd name="T4" fmla="*/ 16 w 17"/>
                  <a:gd name="T5" fmla="*/ 0 h 21"/>
                  <a:gd name="T6" fmla="*/ 8 w 17"/>
                  <a:gd name="T7" fmla="*/ 0 h 21"/>
                  <a:gd name="T8" fmla="*/ 0 w 17"/>
                  <a:gd name="T9" fmla="*/ 1 h 21"/>
                  <a:gd name="T10" fmla="*/ 2 w 17"/>
                  <a:gd name="T11" fmla="*/ 15 h 21"/>
                  <a:gd name="T12" fmla="*/ 8 w 17"/>
                  <a:gd name="T13" fmla="*/ 2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21"/>
                  <a:gd name="T23" fmla="*/ 17 w 17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21">
                    <a:moveTo>
                      <a:pt x="8" y="20"/>
                    </a:moveTo>
                    <a:lnTo>
                      <a:pt x="14" y="15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0" y="1"/>
                    </a:lnTo>
                    <a:lnTo>
                      <a:pt x="2" y="15"/>
                    </a:lnTo>
                    <a:lnTo>
                      <a:pt x="8" y="20"/>
                    </a:lnTo>
                  </a:path>
                </a:pathLst>
              </a:custGeom>
              <a:solidFill>
                <a:srgbClr val="D2D2D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82" name="Freeform 115"/>
              <p:cNvSpPr>
                <a:spLocks/>
              </p:cNvSpPr>
              <p:nvPr/>
            </p:nvSpPr>
            <p:spPr bwMode="auto">
              <a:xfrm>
                <a:off x="1033" y="3039"/>
                <a:ext cx="17" cy="17"/>
              </a:xfrm>
              <a:custGeom>
                <a:avLst/>
                <a:gdLst>
                  <a:gd name="T0" fmla="*/ 16 w 17"/>
                  <a:gd name="T1" fmla="*/ 0 h 17"/>
                  <a:gd name="T2" fmla="*/ 0 w 17"/>
                  <a:gd name="T3" fmla="*/ 0 h 17"/>
                  <a:gd name="T4" fmla="*/ 2 w 17"/>
                  <a:gd name="T5" fmla="*/ 12 h 17"/>
                  <a:gd name="T6" fmla="*/ 8 w 17"/>
                  <a:gd name="T7" fmla="*/ 16 h 17"/>
                  <a:gd name="T8" fmla="*/ 16 w 17"/>
                  <a:gd name="T9" fmla="*/ 12 h 17"/>
                  <a:gd name="T10" fmla="*/ 16 w 17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7"/>
                  <a:gd name="T20" fmla="*/ 17 w 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7">
                    <a:moveTo>
                      <a:pt x="16" y="0"/>
                    </a:moveTo>
                    <a:lnTo>
                      <a:pt x="0" y="0"/>
                    </a:lnTo>
                    <a:lnTo>
                      <a:pt x="2" y="12"/>
                    </a:lnTo>
                    <a:lnTo>
                      <a:pt x="8" y="16"/>
                    </a:lnTo>
                    <a:lnTo>
                      <a:pt x="16" y="12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D2D2D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83" name="Line 116"/>
              <p:cNvSpPr>
                <a:spLocks noChangeShapeType="1"/>
              </p:cNvSpPr>
              <p:nvPr/>
            </p:nvSpPr>
            <p:spPr bwMode="auto">
              <a:xfrm flipH="1">
                <a:off x="1030" y="3037"/>
                <a:ext cx="1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84" name="Line 117"/>
              <p:cNvSpPr>
                <a:spLocks noChangeShapeType="1"/>
              </p:cNvSpPr>
              <p:nvPr/>
            </p:nvSpPr>
            <p:spPr bwMode="auto">
              <a:xfrm>
                <a:off x="1037" y="3037"/>
                <a:ext cx="0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85" name="Line 118"/>
              <p:cNvSpPr>
                <a:spLocks noChangeShapeType="1"/>
              </p:cNvSpPr>
              <p:nvPr/>
            </p:nvSpPr>
            <p:spPr bwMode="auto">
              <a:xfrm flipV="1">
                <a:off x="1037" y="3048"/>
                <a:ext cx="0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86" name="Line 119"/>
              <p:cNvSpPr>
                <a:spLocks noChangeShapeType="1"/>
              </p:cNvSpPr>
              <p:nvPr/>
            </p:nvSpPr>
            <p:spPr bwMode="auto">
              <a:xfrm flipH="1">
                <a:off x="1040" y="3044"/>
                <a:ext cx="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87" name="Line 120"/>
              <p:cNvSpPr>
                <a:spLocks noChangeShapeType="1"/>
              </p:cNvSpPr>
              <p:nvPr/>
            </p:nvSpPr>
            <p:spPr bwMode="auto">
              <a:xfrm flipH="1">
                <a:off x="1031" y="3044"/>
                <a:ext cx="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88" name="Freeform 121"/>
              <p:cNvSpPr>
                <a:spLocks/>
              </p:cNvSpPr>
              <p:nvPr/>
            </p:nvSpPr>
            <p:spPr bwMode="auto">
              <a:xfrm>
                <a:off x="924" y="2918"/>
                <a:ext cx="196" cy="157"/>
              </a:xfrm>
              <a:custGeom>
                <a:avLst/>
                <a:gdLst>
                  <a:gd name="T0" fmla="*/ 3 w 196"/>
                  <a:gd name="T1" fmla="*/ 153 h 157"/>
                  <a:gd name="T2" fmla="*/ 0 w 196"/>
                  <a:gd name="T3" fmla="*/ 130 h 157"/>
                  <a:gd name="T4" fmla="*/ 0 w 196"/>
                  <a:gd name="T5" fmla="*/ 108 h 157"/>
                  <a:gd name="T6" fmla="*/ 10 w 196"/>
                  <a:gd name="T7" fmla="*/ 69 h 157"/>
                  <a:gd name="T8" fmla="*/ 31 w 196"/>
                  <a:gd name="T9" fmla="*/ 37 h 157"/>
                  <a:gd name="T10" fmla="*/ 59 w 196"/>
                  <a:gd name="T11" fmla="*/ 14 h 157"/>
                  <a:gd name="T12" fmla="*/ 91 w 196"/>
                  <a:gd name="T13" fmla="*/ 2 h 157"/>
                  <a:gd name="T14" fmla="*/ 109 w 196"/>
                  <a:gd name="T15" fmla="*/ 0 h 157"/>
                  <a:gd name="T16" fmla="*/ 127 w 196"/>
                  <a:gd name="T17" fmla="*/ 1 h 157"/>
                  <a:gd name="T18" fmla="*/ 162 w 196"/>
                  <a:gd name="T19" fmla="*/ 13 h 157"/>
                  <a:gd name="T20" fmla="*/ 195 w 196"/>
                  <a:gd name="T21" fmla="*/ 40 h 157"/>
                  <a:gd name="T22" fmla="*/ 194 w 196"/>
                  <a:gd name="T23" fmla="*/ 40 h 157"/>
                  <a:gd name="T24" fmla="*/ 163 w 196"/>
                  <a:gd name="T25" fmla="*/ 19 h 157"/>
                  <a:gd name="T26" fmla="*/ 128 w 196"/>
                  <a:gd name="T27" fmla="*/ 10 h 157"/>
                  <a:gd name="T28" fmla="*/ 112 w 196"/>
                  <a:gd name="T29" fmla="*/ 10 h 157"/>
                  <a:gd name="T30" fmla="*/ 95 w 196"/>
                  <a:gd name="T31" fmla="*/ 12 h 157"/>
                  <a:gd name="T32" fmla="*/ 63 w 196"/>
                  <a:gd name="T33" fmla="*/ 25 h 157"/>
                  <a:gd name="T34" fmla="*/ 37 w 196"/>
                  <a:gd name="T35" fmla="*/ 47 h 157"/>
                  <a:gd name="T36" fmla="*/ 16 w 196"/>
                  <a:gd name="T37" fmla="*/ 77 h 157"/>
                  <a:gd name="T38" fmla="*/ 5 w 196"/>
                  <a:gd name="T39" fmla="*/ 114 h 157"/>
                  <a:gd name="T40" fmla="*/ 3 w 196"/>
                  <a:gd name="T41" fmla="*/ 134 h 157"/>
                  <a:gd name="T42" fmla="*/ 4 w 196"/>
                  <a:gd name="T43" fmla="*/ 156 h 157"/>
                  <a:gd name="T44" fmla="*/ 3 w 196"/>
                  <a:gd name="T45" fmla="*/ 153 h 15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6"/>
                  <a:gd name="T70" fmla="*/ 0 h 157"/>
                  <a:gd name="T71" fmla="*/ 196 w 196"/>
                  <a:gd name="T72" fmla="*/ 157 h 15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6" h="157">
                    <a:moveTo>
                      <a:pt x="3" y="153"/>
                    </a:moveTo>
                    <a:lnTo>
                      <a:pt x="0" y="130"/>
                    </a:lnTo>
                    <a:lnTo>
                      <a:pt x="0" y="108"/>
                    </a:lnTo>
                    <a:lnTo>
                      <a:pt x="10" y="69"/>
                    </a:lnTo>
                    <a:lnTo>
                      <a:pt x="31" y="37"/>
                    </a:lnTo>
                    <a:lnTo>
                      <a:pt x="59" y="14"/>
                    </a:lnTo>
                    <a:lnTo>
                      <a:pt x="91" y="2"/>
                    </a:lnTo>
                    <a:lnTo>
                      <a:pt x="109" y="0"/>
                    </a:lnTo>
                    <a:lnTo>
                      <a:pt x="127" y="1"/>
                    </a:lnTo>
                    <a:lnTo>
                      <a:pt x="162" y="13"/>
                    </a:lnTo>
                    <a:lnTo>
                      <a:pt x="195" y="40"/>
                    </a:lnTo>
                    <a:lnTo>
                      <a:pt x="194" y="40"/>
                    </a:lnTo>
                    <a:lnTo>
                      <a:pt x="163" y="19"/>
                    </a:lnTo>
                    <a:lnTo>
                      <a:pt x="128" y="10"/>
                    </a:lnTo>
                    <a:lnTo>
                      <a:pt x="112" y="10"/>
                    </a:lnTo>
                    <a:lnTo>
                      <a:pt x="95" y="12"/>
                    </a:lnTo>
                    <a:lnTo>
                      <a:pt x="63" y="25"/>
                    </a:lnTo>
                    <a:lnTo>
                      <a:pt x="37" y="47"/>
                    </a:lnTo>
                    <a:lnTo>
                      <a:pt x="16" y="77"/>
                    </a:lnTo>
                    <a:lnTo>
                      <a:pt x="5" y="114"/>
                    </a:lnTo>
                    <a:lnTo>
                      <a:pt x="3" y="134"/>
                    </a:lnTo>
                    <a:lnTo>
                      <a:pt x="4" y="156"/>
                    </a:lnTo>
                    <a:lnTo>
                      <a:pt x="3" y="153"/>
                    </a:lnTo>
                  </a:path>
                </a:pathLst>
              </a:custGeom>
              <a:solidFill>
                <a:srgbClr val="2F2F2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89" name="Line 122"/>
              <p:cNvSpPr>
                <a:spLocks noChangeShapeType="1"/>
              </p:cNvSpPr>
              <p:nvPr/>
            </p:nvSpPr>
            <p:spPr bwMode="auto">
              <a:xfrm flipH="1">
                <a:off x="1596" y="3048"/>
                <a:ext cx="10" cy="38"/>
              </a:xfrm>
              <a:prstGeom prst="line">
                <a:avLst/>
              </a:prstGeom>
              <a:noFill/>
              <a:ln w="12700">
                <a:solidFill>
                  <a:srgbClr val="81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90" name="Line 123"/>
              <p:cNvSpPr>
                <a:spLocks noChangeShapeType="1"/>
              </p:cNvSpPr>
              <p:nvPr/>
            </p:nvSpPr>
            <p:spPr bwMode="auto">
              <a:xfrm flipH="1">
                <a:off x="1214" y="2810"/>
                <a:ext cx="5" cy="3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91" name="Line 124"/>
              <p:cNvSpPr>
                <a:spLocks noChangeShapeType="1"/>
              </p:cNvSpPr>
              <p:nvPr/>
            </p:nvSpPr>
            <p:spPr bwMode="auto">
              <a:xfrm flipH="1" flipV="1">
                <a:off x="1603" y="2853"/>
                <a:ext cx="18" cy="9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92" name="Freeform 125"/>
              <p:cNvSpPr>
                <a:spLocks/>
              </p:cNvSpPr>
              <p:nvPr/>
            </p:nvSpPr>
            <p:spPr bwMode="auto">
              <a:xfrm>
                <a:off x="1573" y="2806"/>
                <a:ext cx="520" cy="124"/>
              </a:xfrm>
              <a:custGeom>
                <a:avLst/>
                <a:gdLst>
                  <a:gd name="T0" fmla="*/ 519 w 520"/>
                  <a:gd name="T1" fmla="*/ 123 h 124"/>
                  <a:gd name="T2" fmla="*/ 473 w 520"/>
                  <a:gd name="T3" fmla="*/ 93 h 124"/>
                  <a:gd name="T4" fmla="*/ 386 w 520"/>
                  <a:gd name="T5" fmla="*/ 50 h 124"/>
                  <a:gd name="T6" fmla="*/ 283 w 520"/>
                  <a:gd name="T7" fmla="*/ 26 h 124"/>
                  <a:gd name="T8" fmla="*/ 181 w 520"/>
                  <a:gd name="T9" fmla="*/ 12 h 124"/>
                  <a:gd name="T10" fmla="*/ 110 w 520"/>
                  <a:gd name="T11" fmla="*/ 5 h 124"/>
                  <a:gd name="T12" fmla="*/ 71 w 520"/>
                  <a:gd name="T13" fmla="*/ 4 h 124"/>
                  <a:gd name="T14" fmla="*/ 34 w 520"/>
                  <a:gd name="T15" fmla="*/ 2 h 124"/>
                  <a:gd name="T16" fmla="*/ 23 w 520"/>
                  <a:gd name="T17" fmla="*/ 0 h 124"/>
                  <a:gd name="T18" fmla="*/ 9 w 520"/>
                  <a:gd name="T19" fmla="*/ 9 h 124"/>
                  <a:gd name="T20" fmla="*/ 0 w 520"/>
                  <a:gd name="T21" fmla="*/ 10 h 124"/>
                  <a:gd name="T22" fmla="*/ 16 w 520"/>
                  <a:gd name="T23" fmla="*/ 24 h 124"/>
                  <a:gd name="T24" fmla="*/ 32 w 520"/>
                  <a:gd name="T25" fmla="*/ 44 h 124"/>
                  <a:gd name="T26" fmla="*/ 90 w 520"/>
                  <a:gd name="T27" fmla="*/ 44 h 124"/>
                  <a:gd name="T28" fmla="*/ 136 w 520"/>
                  <a:gd name="T29" fmla="*/ 43 h 124"/>
                  <a:gd name="T30" fmla="*/ 156 w 520"/>
                  <a:gd name="T31" fmla="*/ 43 h 124"/>
                  <a:gd name="T32" fmla="*/ 174 w 520"/>
                  <a:gd name="T33" fmla="*/ 43 h 124"/>
                  <a:gd name="T34" fmla="*/ 393 w 520"/>
                  <a:gd name="T35" fmla="*/ 67 h 124"/>
                  <a:gd name="T36" fmla="*/ 434 w 520"/>
                  <a:gd name="T37" fmla="*/ 79 h 124"/>
                  <a:gd name="T38" fmla="*/ 519 w 520"/>
                  <a:gd name="T39" fmla="*/ 123 h 12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20"/>
                  <a:gd name="T61" fmla="*/ 0 h 124"/>
                  <a:gd name="T62" fmla="*/ 520 w 520"/>
                  <a:gd name="T63" fmla="*/ 124 h 12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20" h="124">
                    <a:moveTo>
                      <a:pt x="519" y="123"/>
                    </a:moveTo>
                    <a:lnTo>
                      <a:pt x="473" y="93"/>
                    </a:lnTo>
                    <a:lnTo>
                      <a:pt x="386" y="50"/>
                    </a:lnTo>
                    <a:lnTo>
                      <a:pt x="283" y="26"/>
                    </a:lnTo>
                    <a:lnTo>
                      <a:pt x="181" y="12"/>
                    </a:lnTo>
                    <a:lnTo>
                      <a:pt x="110" y="5"/>
                    </a:lnTo>
                    <a:lnTo>
                      <a:pt x="71" y="4"/>
                    </a:lnTo>
                    <a:lnTo>
                      <a:pt x="34" y="2"/>
                    </a:lnTo>
                    <a:lnTo>
                      <a:pt x="23" y="0"/>
                    </a:lnTo>
                    <a:lnTo>
                      <a:pt x="9" y="9"/>
                    </a:lnTo>
                    <a:lnTo>
                      <a:pt x="0" y="10"/>
                    </a:lnTo>
                    <a:lnTo>
                      <a:pt x="16" y="24"/>
                    </a:lnTo>
                    <a:lnTo>
                      <a:pt x="32" y="44"/>
                    </a:lnTo>
                    <a:lnTo>
                      <a:pt x="90" y="44"/>
                    </a:lnTo>
                    <a:lnTo>
                      <a:pt x="136" y="43"/>
                    </a:lnTo>
                    <a:lnTo>
                      <a:pt x="156" y="43"/>
                    </a:lnTo>
                    <a:lnTo>
                      <a:pt x="174" y="43"/>
                    </a:lnTo>
                    <a:lnTo>
                      <a:pt x="393" y="67"/>
                    </a:lnTo>
                    <a:lnTo>
                      <a:pt x="434" y="79"/>
                    </a:lnTo>
                    <a:lnTo>
                      <a:pt x="519" y="123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81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126"/>
            <p:cNvGrpSpPr>
              <a:grpSpLocks/>
            </p:cNvGrpSpPr>
            <p:nvPr/>
          </p:nvGrpSpPr>
          <p:grpSpPr bwMode="auto">
            <a:xfrm>
              <a:off x="1844" y="1936"/>
              <a:ext cx="2805" cy="115"/>
              <a:chOff x="1384" y="1888"/>
              <a:chExt cx="2805" cy="115"/>
            </a:xfrm>
          </p:grpSpPr>
          <p:sp>
            <p:nvSpPr>
              <p:cNvPr id="15386" name="Line 127"/>
              <p:cNvSpPr>
                <a:spLocks noChangeShapeType="1"/>
              </p:cNvSpPr>
              <p:nvPr/>
            </p:nvSpPr>
            <p:spPr bwMode="auto">
              <a:xfrm>
                <a:off x="1384" y="1949"/>
                <a:ext cx="2737" cy="0"/>
              </a:xfrm>
              <a:prstGeom prst="line">
                <a:avLst/>
              </a:prstGeom>
              <a:noFill/>
              <a:ln w="508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87" name="Freeform 128"/>
              <p:cNvSpPr>
                <a:spLocks/>
              </p:cNvSpPr>
              <p:nvPr/>
            </p:nvSpPr>
            <p:spPr bwMode="auto">
              <a:xfrm>
                <a:off x="3964" y="1888"/>
                <a:ext cx="225" cy="115"/>
              </a:xfrm>
              <a:custGeom>
                <a:avLst/>
                <a:gdLst>
                  <a:gd name="T0" fmla="*/ 0 w 225"/>
                  <a:gd name="T1" fmla="*/ 0 h 115"/>
                  <a:gd name="T2" fmla="*/ 224 w 225"/>
                  <a:gd name="T3" fmla="*/ 57 h 115"/>
                  <a:gd name="T4" fmla="*/ 0 w 225"/>
                  <a:gd name="T5" fmla="*/ 114 h 115"/>
                  <a:gd name="T6" fmla="*/ 0 w 225"/>
                  <a:gd name="T7" fmla="*/ 0 h 1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5"/>
                  <a:gd name="T13" fmla="*/ 0 h 115"/>
                  <a:gd name="T14" fmla="*/ 225 w 225"/>
                  <a:gd name="T15" fmla="*/ 115 h 1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5" h="115">
                    <a:moveTo>
                      <a:pt x="0" y="0"/>
                    </a:moveTo>
                    <a:lnTo>
                      <a:pt x="224" y="57"/>
                    </a:lnTo>
                    <a:lnTo>
                      <a:pt x="0" y="114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hlink"/>
              </a:solidFill>
              <a:ln w="50800" cap="rnd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375" name="Freeform 129"/>
            <p:cNvSpPr>
              <a:spLocks/>
            </p:cNvSpPr>
            <p:nvPr/>
          </p:nvSpPr>
          <p:spPr bwMode="auto">
            <a:xfrm>
              <a:off x="3933" y="1906"/>
              <a:ext cx="176" cy="115"/>
            </a:xfrm>
            <a:custGeom>
              <a:avLst/>
              <a:gdLst>
                <a:gd name="T0" fmla="*/ 0 w 176"/>
                <a:gd name="T1" fmla="*/ 0 h 115"/>
                <a:gd name="T2" fmla="*/ 175 w 176"/>
                <a:gd name="T3" fmla="*/ 57 h 115"/>
                <a:gd name="T4" fmla="*/ 0 w 176"/>
                <a:gd name="T5" fmla="*/ 114 h 115"/>
                <a:gd name="T6" fmla="*/ 0 w 176"/>
                <a:gd name="T7" fmla="*/ 0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115"/>
                <a:gd name="T14" fmla="*/ 176 w 176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115">
                  <a:moveTo>
                    <a:pt x="0" y="0"/>
                  </a:moveTo>
                  <a:lnTo>
                    <a:pt x="175" y="57"/>
                  </a:lnTo>
                  <a:lnTo>
                    <a:pt x="0" y="114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50800" cap="rnd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6" name="Line 130"/>
            <p:cNvSpPr>
              <a:spLocks noChangeShapeType="1"/>
            </p:cNvSpPr>
            <p:nvPr/>
          </p:nvSpPr>
          <p:spPr bwMode="auto">
            <a:xfrm>
              <a:off x="1854" y="1975"/>
              <a:ext cx="2153" cy="0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7" name="Rectangle 131"/>
            <p:cNvSpPr>
              <a:spLocks noChangeArrowheads="1"/>
            </p:cNvSpPr>
            <p:nvPr/>
          </p:nvSpPr>
          <p:spPr bwMode="auto">
            <a:xfrm>
              <a:off x="981" y="1830"/>
              <a:ext cx="447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 defTabSz="762000">
                <a:lnSpc>
                  <a:spcPct val="100000"/>
                </a:lnSpc>
              </a:pPr>
              <a:r>
                <a:rPr lang="en-GB" sz="1900">
                  <a:solidFill>
                    <a:schemeClr val="tx1"/>
                  </a:solidFill>
                  <a:latin typeface="Arial" pitchFamily="34" charset="0"/>
                </a:rPr>
                <a:t>75 </a:t>
              </a:r>
              <a:r>
                <a:rPr lang="ru-RU" sz="1900">
                  <a:solidFill>
                    <a:schemeClr val="tx1"/>
                  </a:solidFill>
                  <a:latin typeface="Arial" pitchFamily="34" charset="0"/>
                </a:rPr>
                <a:t>км</a:t>
              </a:r>
              <a:r>
                <a:rPr lang="en-US" sz="1900">
                  <a:solidFill>
                    <a:schemeClr val="tx1"/>
                  </a:solidFill>
                  <a:latin typeface="Arial" pitchFamily="34" charset="0"/>
                </a:rPr>
                <a:t>/</a:t>
              </a:r>
              <a:r>
                <a:rPr lang="ru-RU" sz="1900">
                  <a:solidFill>
                    <a:schemeClr val="tx1"/>
                  </a:solidFill>
                  <a:latin typeface="Arial" pitchFamily="34" charset="0"/>
                </a:rPr>
                <a:t>ч</a:t>
              </a:r>
              <a:endParaRPr lang="en-GB" sz="19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5378" name="Rectangle 132"/>
            <p:cNvSpPr>
              <a:spLocks noChangeArrowheads="1"/>
            </p:cNvSpPr>
            <p:nvPr/>
          </p:nvSpPr>
          <p:spPr bwMode="auto">
            <a:xfrm>
              <a:off x="2560" y="1661"/>
              <a:ext cx="511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 defTabSz="762000">
                <a:lnSpc>
                  <a:spcPct val="100000"/>
                </a:lnSpc>
              </a:pPr>
              <a:r>
                <a:rPr lang="en-GB" sz="1600" b="0">
                  <a:solidFill>
                    <a:schemeClr val="tx1"/>
                  </a:solidFill>
                  <a:latin typeface="Arial" pitchFamily="34" charset="0"/>
                </a:rPr>
                <a:t>8</a:t>
              </a:r>
              <a:r>
                <a:rPr lang="ru-RU" sz="1600" b="0">
                  <a:solidFill>
                    <a:schemeClr val="tx1"/>
                  </a:solidFill>
                  <a:latin typeface="Arial" pitchFamily="34" charset="0"/>
                </a:rPr>
                <a:t>0</a:t>
              </a:r>
              <a:r>
                <a:rPr lang="en-GB" sz="1600" b="0">
                  <a:solidFill>
                    <a:schemeClr val="tx1"/>
                  </a:solidFill>
                  <a:latin typeface="Arial" pitchFamily="34" charset="0"/>
                </a:rPr>
                <a:t> -</a:t>
              </a:r>
              <a:r>
                <a:rPr lang="ru-RU" sz="1600" b="0">
                  <a:solidFill>
                    <a:schemeClr val="tx1"/>
                  </a:solidFill>
                  <a:latin typeface="Arial" pitchFamily="34" charset="0"/>
                </a:rPr>
                <a:t> 100</a:t>
              </a:r>
              <a:r>
                <a:rPr lang="en-GB" sz="1600" b="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r>
                <a:rPr lang="ru-RU" sz="1600" b="0">
                  <a:solidFill>
                    <a:schemeClr val="tx1"/>
                  </a:solidFill>
                  <a:latin typeface="Arial" pitchFamily="34" charset="0"/>
                </a:rPr>
                <a:t>м</a:t>
              </a:r>
              <a:endParaRPr lang="en-GB" sz="1600" b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5379" name="Rectangle 133"/>
            <p:cNvSpPr>
              <a:spLocks noChangeArrowheads="1"/>
            </p:cNvSpPr>
            <p:nvPr/>
          </p:nvSpPr>
          <p:spPr bwMode="auto">
            <a:xfrm>
              <a:off x="950" y="1422"/>
              <a:ext cx="509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 defTabSz="762000">
                <a:lnSpc>
                  <a:spcPct val="100000"/>
                </a:lnSpc>
              </a:pPr>
              <a:r>
                <a:rPr lang="en-GB" sz="1900">
                  <a:solidFill>
                    <a:schemeClr val="tx1"/>
                  </a:solidFill>
                  <a:latin typeface="Arial" pitchFamily="34" charset="0"/>
                </a:rPr>
                <a:t>100 </a:t>
              </a:r>
              <a:r>
                <a:rPr lang="ru-RU" sz="1900">
                  <a:solidFill>
                    <a:schemeClr val="tx1"/>
                  </a:solidFill>
                  <a:latin typeface="Arial" pitchFamily="34" charset="0"/>
                </a:rPr>
                <a:t>км</a:t>
              </a:r>
              <a:r>
                <a:rPr lang="en-US" sz="1900">
                  <a:solidFill>
                    <a:schemeClr val="tx1"/>
                  </a:solidFill>
                  <a:latin typeface="Arial" pitchFamily="34" charset="0"/>
                </a:rPr>
                <a:t>/</a:t>
              </a:r>
              <a:r>
                <a:rPr lang="ru-RU" sz="1900">
                  <a:solidFill>
                    <a:schemeClr val="tx1"/>
                  </a:solidFill>
                  <a:latin typeface="Arial" pitchFamily="34" charset="0"/>
                </a:rPr>
                <a:t>ч</a:t>
              </a:r>
              <a:endParaRPr lang="en-GB" sz="19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5380" name="Rectangle 134"/>
            <p:cNvSpPr>
              <a:spLocks noChangeArrowheads="1"/>
            </p:cNvSpPr>
            <p:nvPr/>
          </p:nvSpPr>
          <p:spPr bwMode="auto">
            <a:xfrm>
              <a:off x="3275" y="1301"/>
              <a:ext cx="563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 defTabSz="762000">
                <a:lnSpc>
                  <a:spcPct val="100000"/>
                </a:lnSpc>
              </a:pPr>
              <a:r>
                <a:rPr lang="en-GB" sz="1600" b="0">
                  <a:solidFill>
                    <a:schemeClr val="tx1"/>
                  </a:solidFill>
                  <a:latin typeface="Arial" pitchFamily="34" charset="0"/>
                </a:rPr>
                <a:t>120 - 15</a:t>
              </a:r>
              <a:r>
                <a:rPr lang="ru-RU" sz="1600" b="0">
                  <a:solidFill>
                    <a:schemeClr val="tx1"/>
                  </a:solidFill>
                  <a:latin typeface="Arial" pitchFamily="34" charset="0"/>
                </a:rPr>
                <a:t>0</a:t>
              </a:r>
              <a:r>
                <a:rPr lang="en-GB" sz="1600" b="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r>
                <a:rPr lang="ru-RU" sz="1600" b="0">
                  <a:solidFill>
                    <a:schemeClr val="tx1"/>
                  </a:solidFill>
                  <a:latin typeface="Arial" pitchFamily="34" charset="0"/>
                </a:rPr>
                <a:t>м</a:t>
              </a:r>
              <a:endParaRPr lang="en-GB" sz="1600" b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grpSp>
          <p:nvGrpSpPr>
            <p:cNvPr id="8" name="Group 135"/>
            <p:cNvGrpSpPr>
              <a:grpSpLocks/>
            </p:cNvGrpSpPr>
            <p:nvPr/>
          </p:nvGrpSpPr>
          <p:grpSpPr bwMode="auto">
            <a:xfrm>
              <a:off x="1836" y="1498"/>
              <a:ext cx="3157" cy="115"/>
              <a:chOff x="1376" y="1450"/>
              <a:chExt cx="3157" cy="115"/>
            </a:xfrm>
          </p:grpSpPr>
          <p:sp>
            <p:nvSpPr>
              <p:cNvPr id="15384" name="Line 136"/>
              <p:cNvSpPr>
                <a:spLocks noChangeShapeType="1"/>
              </p:cNvSpPr>
              <p:nvPr/>
            </p:nvSpPr>
            <p:spPr bwMode="auto">
              <a:xfrm>
                <a:off x="1376" y="1507"/>
                <a:ext cx="3079" cy="0"/>
              </a:xfrm>
              <a:prstGeom prst="line">
                <a:avLst/>
              </a:prstGeom>
              <a:noFill/>
              <a:ln w="508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85" name="Freeform 137"/>
              <p:cNvSpPr>
                <a:spLocks/>
              </p:cNvSpPr>
              <p:nvPr/>
            </p:nvSpPr>
            <p:spPr bwMode="auto">
              <a:xfrm>
                <a:off x="4280" y="1450"/>
                <a:ext cx="253" cy="115"/>
              </a:xfrm>
              <a:custGeom>
                <a:avLst/>
                <a:gdLst>
                  <a:gd name="T0" fmla="*/ 0 w 253"/>
                  <a:gd name="T1" fmla="*/ 0 h 115"/>
                  <a:gd name="T2" fmla="*/ 252 w 253"/>
                  <a:gd name="T3" fmla="*/ 57 h 115"/>
                  <a:gd name="T4" fmla="*/ 0 w 253"/>
                  <a:gd name="T5" fmla="*/ 114 h 115"/>
                  <a:gd name="T6" fmla="*/ 0 w 253"/>
                  <a:gd name="T7" fmla="*/ 0 h 1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3"/>
                  <a:gd name="T13" fmla="*/ 0 h 115"/>
                  <a:gd name="T14" fmla="*/ 253 w 253"/>
                  <a:gd name="T15" fmla="*/ 115 h 1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3" h="115">
                    <a:moveTo>
                      <a:pt x="0" y="0"/>
                    </a:moveTo>
                    <a:lnTo>
                      <a:pt x="252" y="57"/>
                    </a:lnTo>
                    <a:lnTo>
                      <a:pt x="0" y="1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00"/>
              </a:solidFill>
              <a:ln w="50800" cap="rnd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382" name="Line 138"/>
            <p:cNvSpPr>
              <a:spLocks noChangeShapeType="1"/>
            </p:cNvSpPr>
            <p:nvPr/>
          </p:nvSpPr>
          <p:spPr bwMode="auto">
            <a:xfrm>
              <a:off x="1820" y="1456"/>
              <a:ext cx="0" cy="20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5383" name="Picture 13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20" y="2160"/>
              <a:ext cx="340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9" name="Picture 138" descr="Captu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307" y="63799"/>
            <a:ext cx="1913693" cy="318973"/>
          </a:xfrm>
          <a:prstGeom prst="rect">
            <a:avLst/>
          </a:prstGeom>
        </p:spPr>
      </p:pic>
      <p:sp>
        <p:nvSpPr>
          <p:cNvPr id="140" name="TextBox 139"/>
          <p:cNvSpPr txBox="1"/>
          <p:nvPr/>
        </p:nvSpPr>
        <p:spPr>
          <a:xfrm>
            <a:off x="5008724" y="0"/>
            <a:ext cx="7180101" cy="5049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Факторы, влияющие на безопасность человека на дороге</a:t>
            </a:r>
            <a:endParaRPr lang="ru-RU" sz="2000" dirty="0" smtClean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0939" y="412751"/>
            <a:ext cx="11697886" cy="606425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85000"/>
              </a:lnSpc>
            </a:pPr>
            <a:r>
              <a:rPr lang="en-US" sz="2800" dirty="0" err="1" smtClean="0">
                <a:latin typeface="Arial" pitchFamily="34" charset="0"/>
              </a:rPr>
              <a:t>Видимость</a:t>
            </a:r>
            <a:r>
              <a:rPr lang="en-US" sz="2800" dirty="0" smtClean="0">
                <a:latin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</a:rPr>
              <a:t>объекта</a:t>
            </a:r>
            <a:r>
              <a:rPr lang="en-US" sz="2800" dirty="0" smtClean="0">
                <a:latin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</a:rPr>
              <a:t>зависит</a:t>
            </a:r>
            <a:r>
              <a:rPr lang="en-US" sz="2800" dirty="0" smtClean="0">
                <a:latin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</a:rPr>
              <a:t>от</a:t>
            </a:r>
            <a:r>
              <a:rPr lang="en-US" sz="2800" dirty="0" smtClean="0">
                <a:latin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</a:rPr>
              <a:t>окружающей</a:t>
            </a:r>
            <a:r>
              <a:rPr lang="en-US" sz="2800" dirty="0" smtClean="0">
                <a:latin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</a:rPr>
              <a:t>среды</a:t>
            </a:r>
            <a:endParaRPr lang="en-US" sz="2800" dirty="0" smtClean="0">
              <a:latin typeface="Arial" pitchFamily="34" charset="0"/>
            </a:endParaRP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1091915" y="5626101"/>
            <a:ext cx="29456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ru-RU" b="0">
                <a:solidFill>
                  <a:schemeClr val="tx1"/>
                </a:solidFill>
                <a:latin typeface="Arial" pitchFamily="34" charset="0"/>
              </a:rPr>
              <a:t>Неосвещенная </a:t>
            </a:r>
          </a:p>
          <a:p>
            <a:pPr eaLnBrk="1" hangingPunct="1">
              <a:lnSpc>
                <a:spcPct val="100000"/>
              </a:lnSpc>
            </a:pPr>
            <a:r>
              <a:rPr lang="ru-RU" b="0">
                <a:solidFill>
                  <a:schemeClr val="tx1"/>
                </a:solidFill>
                <a:latin typeface="Arial" pitchFamily="34" charset="0"/>
              </a:rPr>
              <a:t>трасса</a:t>
            </a:r>
            <a:endParaRPr lang="en-US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4987685" y="5605464"/>
            <a:ext cx="25393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ru-RU" b="0">
                <a:solidFill>
                  <a:schemeClr val="tx1"/>
                </a:solidFill>
                <a:latin typeface="Arial" pitchFamily="34" charset="0"/>
              </a:rPr>
              <a:t>Проселочная</a:t>
            </a:r>
          </a:p>
          <a:p>
            <a:pPr eaLnBrk="1" hangingPunct="1">
              <a:lnSpc>
                <a:spcPct val="100000"/>
              </a:lnSpc>
            </a:pPr>
            <a:r>
              <a:rPr lang="ru-RU" b="0">
                <a:solidFill>
                  <a:schemeClr val="tx1"/>
                </a:solidFill>
                <a:latin typeface="Arial" pitchFamily="34" charset="0"/>
              </a:rPr>
              <a:t>дорога</a:t>
            </a:r>
            <a:endParaRPr lang="en-US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8781880" y="5627689"/>
            <a:ext cx="24589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ru-RU" b="0">
                <a:solidFill>
                  <a:schemeClr val="tx1"/>
                </a:solidFill>
                <a:latin typeface="Arial" pitchFamily="34" charset="0"/>
              </a:rPr>
              <a:t>Городская</a:t>
            </a:r>
          </a:p>
          <a:p>
            <a:pPr eaLnBrk="1" hangingPunct="1">
              <a:lnSpc>
                <a:spcPct val="100000"/>
              </a:lnSpc>
            </a:pPr>
            <a:r>
              <a:rPr lang="ru-RU" b="0">
                <a:solidFill>
                  <a:schemeClr val="tx1"/>
                </a:solidFill>
                <a:latin typeface="Arial" pitchFamily="34" charset="0"/>
              </a:rPr>
              <a:t>среда</a:t>
            </a:r>
            <a:endParaRPr lang="en-US" b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6391" name="Picture 11" descr="3M Russia BANK ACCOU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053" y="1863725"/>
            <a:ext cx="3301140" cy="37147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16392" name="Picture 12" descr="3M Russia BANK ACCOU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0810" y="1868489"/>
            <a:ext cx="3250353" cy="37052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16393" name="Picture 13" descr="3M Russia BANK ACCOU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6670" y="1881189"/>
            <a:ext cx="3250353" cy="37052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10" name="Picture 9" descr="Captur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307" y="63799"/>
            <a:ext cx="1913693" cy="3189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08724" y="0"/>
            <a:ext cx="7180101" cy="5049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Факторы, влияющие на безопасность человека на дороге</a:t>
            </a:r>
            <a:endParaRPr lang="ru-RU" sz="2000" dirty="0" smtClean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7db73af2d3a045a67002fe1251bd821e973f"/>
</p:tagLst>
</file>

<file path=ppt/theme/theme1.xml><?xml version="1.0" encoding="utf-8"?>
<a:theme xmlns:a="http://schemas.openxmlformats.org/drawingml/2006/main" name="3M Sales Excellence Template A">
  <a:themeElements>
    <a:clrScheme name="3M SALES A">
      <a:dk1>
        <a:sysClr val="windowText" lastClr="000000"/>
      </a:dk1>
      <a:lt1>
        <a:sysClr val="window" lastClr="FFFFFF"/>
      </a:lt1>
      <a:dk2>
        <a:srgbClr val="7F7F7F"/>
      </a:dk2>
      <a:lt2>
        <a:srgbClr val="EEECE1"/>
      </a:lt2>
      <a:accent1>
        <a:srgbClr val="A31246"/>
      </a:accent1>
      <a:accent2>
        <a:srgbClr val="DD2612"/>
      </a:accent2>
      <a:accent3>
        <a:srgbClr val="F6B235"/>
      </a:accent3>
      <a:accent4>
        <a:srgbClr val="69AD24"/>
      </a:accent4>
      <a:accent5>
        <a:srgbClr val="005BD3"/>
      </a:accent5>
      <a:accent6>
        <a:srgbClr val="00184F"/>
      </a:accent6>
      <a:hlink>
        <a:srgbClr val="4B60AC"/>
      </a:hlink>
      <a:folHlink>
        <a:srgbClr val="FF0102"/>
      </a:folHlink>
    </a:clrScheme>
    <a:fontScheme name="3M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+mn-lt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  <a:txDef>
      <a:spPr>
        <a:noFill/>
      </a:spPr>
      <a:bodyPr wrap="square" rtlCol="0">
        <a:noAutofit/>
      </a:bodyPr>
      <a:lstStyle>
        <a:defPPr>
          <a:defRPr smtClean="0">
            <a:latin typeface="+mn-lt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C4CB3"/>
        </a:accent1>
        <a:accent2>
          <a:srgbClr val="B32600"/>
        </a:accent2>
        <a:accent3>
          <a:srgbClr val="FFFFFF"/>
        </a:accent3>
        <a:accent4>
          <a:srgbClr val="000000"/>
        </a:accent4>
        <a:accent5>
          <a:srgbClr val="AAB2D6"/>
        </a:accent5>
        <a:accent6>
          <a:srgbClr val="A22100"/>
        </a:accent6>
        <a:hlink>
          <a:srgbClr val="4C198C"/>
        </a:hlink>
        <a:folHlink>
          <a:srgbClr val="4C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B326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A22100"/>
        </a:accent6>
        <a:hlink>
          <a:srgbClr val="0C4CB3"/>
        </a:hlink>
        <a:folHlink>
          <a:srgbClr val="4C19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8A00"/>
        </a:accent6>
        <a:hlink>
          <a:srgbClr val="0C4CB3"/>
        </a:hlink>
        <a:folHlink>
          <a:srgbClr val="4C19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8B1"/>
        </a:accent1>
        <a:accent2>
          <a:srgbClr val="7C9DCC"/>
        </a:accent2>
        <a:accent3>
          <a:srgbClr val="FFFFFF"/>
        </a:accent3>
        <a:accent4>
          <a:srgbClr val="000000"/>
        </a:accent4>
        <a:accent5>
          <a:srgbClr val="AAB9D5"/>
        </a:accent5>
        <a:accent6>
          <a:srgbClr val="708EB9"/>
        </a:accent6>
        <a:hlink>
          <a:srgbClr val="FF9933"/>
        </a:hlink>
        <a:folHlink>
          <a:srgbClr val="EEF3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3M Sales Excellence Template A</Template>
  <TotalTime>438</TotalTime>
  <Words>962</Words>
  <Application>Microsoft Office PowerPoint</Application>
  <PresentationFormat>Произвольный</PresentationFormat>
  <Paragraphs>195</Paragraphs>
  <Slides>28</Slides>
  <Notes>17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3M Sales Excellence Template A</vt:lpstr>
      <vt:lpstr>Презентация PowerPoint</vt:lpstr>
      <vt:lpstr>Презентация PowerPoint</vt:lpstr>
      <vt:lpstr>Презентация PowerPoint</vt:lpstr>
      <vt:lpstr>Социальный аспект смертности на дорогах</vt:lpstr>
      <vt:lpstr>Опыт внедрения программы в Финляндии</vt:lpstr>
      <vt:lpstr>Опыт внедрения программы в Республике Беларусь</vt:lpstr>
      <vt:lpstr>Презентация PowerPoint</vt:lpstr>
      <vt:lpstr>Дистанция торможения</vt:lpstr>
      <vt:lpstr>Видимость объекта зависит от окружающей среды</vt:lpstr>
      <vt:lpstr>Презентация PowerPoint</vt:lpstr>
      <vt:lpstr>Презентация PowerPoint</vt:lpstr>
      <vt:lpstr>Стандарт безопасности рекомендует</vt:lpstr>
      <vt:lpstr>Стандарт безопасности</vt:lpstr>
      <vt:lpstr>Презентация PowerPoint</vt:lpstr>
      <vt:lpstr>Презентация PowerPoint</vt:lpstr>
      <vt:lpstr>Победитель всероссийского конкурса 2012 г.«Безопасный портфель» Рустам Фатыков, г. Первоуральск Свердловской области, выиграл приз планшетный компьютер Apple iPad за первое место.</vt:lpstr>
      <vt:lpstr>Пример удачного применения СВМ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Программа «360ºС видимости» в Европе</vt:lpstr>
      <vt:lpstr>Челябинск</vt:lpstr>
      <vt:lpstr>Презентация PowerPoint</vt:lpstr>
      <vt:lpstr>Презентация PowerPoint</vt:lpstr>
      <vt:lpstr>Презентация PowerPoint</vt:lpstr>
      <vt:lpstr>Презентация PowerPoint</vt:lpstr>
      <vt:lpstr>Где купить?</vt:lpstr>
    </vt:vector>
  </TitlesOfParts>
  <Company>3M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Sales Excellence</dc:subject>
  <dc:creator>Olga Malakhina</dc:creator>
  <cp:keywords>16:9, widescreen, corporate template, Designed 2013 Liaison Job 22324</cp:keywords>
  <dc:description>www.3M.com/identity</dc:description>
  <cp:lastModifiedBy>User</cp:lastModifiedBy>
  <cp:revision>67</cp:revision>
  <cp:lastPrinted>2006-11-20T19:27:20Z</cp:lastPrinted>
  <dcterms:created xsi:type="dcterms:W3CDTF">2014-01-14T14:33:02Z</dcterms:created>
  <dcterms:modified xsi:type="dcterms:W3CDTF">2015-10-12T04:15:20Z</dcterms:modified>
  <cp:category>3M Brand Identity</cp:category>
</cp:coreProperties>
</file>