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79" r:id="rId12"/>
    <p:sldId id="280" r:id="rId13"/>
    <p:sldId id="281" r:id="rId14"/>
    <p:sldId id="271" r:id="rId15"/>
    <p:sldId id="272" r:id="rId16"/>
    <p:sldId id="273" r:id="rId17"/>
    <p:sldId id="274" r:id="rId18"/>
    <p:sldId id="275" r:id="rId19"/>
    <p:sldId id="276" r:id="rId20"/>
    <p:sldId id="286" r:id="rId21"/>
    <p:sldId id="277" r:id="rId22"/>
    <p:sldId id="278" r:id="rId23"/>
    <p:sldId id="285" r:id="rId24"/>
    <p:sldId id="282" r:id="rId25"/>
    <p:sldId id="283" r:id="rId26"/>
    <p:sldId id="287" r:id="rId27"/>
    <p:sldId id="284" r:id="rId28"/>
    <p:sldId id="270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8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66CFD-4376-4291-9237-A31C49362237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34E0C-1A86-4C98-AE80-77533D42D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2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34E0C-1A86-4C98-AE80-77533D42DA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5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kiatrendslab.com.ua/users/farmasia_ntl/albums/5740-morya-i-okeanyi?indetail=1" TargetMode="External"/><Relationship Id="rId2" Type="http://schemas.openxmlformats.org/officeDocument/2006/relationships/hyperlink" Target="http://picfun.ru/wallpapers/print:page,1,6876-morja-okean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723274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4400" b="1" dirty="0">
                <a:solidFill>
                  <a:srgbClr val="7030A0"/>
                </a:solidFill>
              </a:rPr>
              <a:t>Мини- музей в детском </a:t>
            </a:r>
            <a:r>
              <a:rPr lang="ru-RU" sz="4400" b="1" dirty="0" smtClean="0">
                <a:solidFill>
                  <a:srgbClr val="7030A0"/>
                </a:solidFill>
              </a:rPr>
              <a:t>саду «Водичка, водичка….»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4797152"/>
            <a:ext cx="63290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МБДОУ-ДЕТСКИЙ САД № 100</a:t>
            </a:r>
          </a:p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Группа «Солнышки»</a:t>
            </a:r>
          </a:p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Воспитатель :</a:t>
            </a:r>
          </a:p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Бессонова Ирина Геннадьевна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020427" y="3933056"/>
            <a:ext cx="103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9" name="Picture 5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9824"/>
            <a:ext cx="44196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354162"/>
          </a:xfrm>
          <a:ln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l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710F5C"/>
                </a:solidFill>
              </a:rPr>
              <a:t>Вернисаж мнений</a:t>
            </a:r>
            <a:endParaRPr lang="ru-RU" dirty="0">
              <a:solidFill>
                <a:srgbClr val="710F5C"/>
              </a:solidFill>
            </a:endParaRPr>
          </a:p>
        </p:txBody>
      </p:sp>
      <p:sp>
        <p:nvSpPr>
          <p:cNvPr id="5" name="Объект 4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23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rgbClr val="7030A0"/>
                </a:solidFill>
              </a:rPr>
              <a:t>Мне интересно работать с детьми, когда наглядный материал всегда под рукой и я вижу в детских глазах радость ежедневных открытий!</a:t>
            </a:r>
          </a:p>
          <a:p>
            <a:pPr marL="0" indent="0" eaLnBrk="1" hangingPunct="1">
              <a:buNone/>
            </a:pPr>
            <a:r>
              <a:rPr lang="ru-RU" altLang="ru-RU" sz="1400" i="1" dirty="0" smtClean="0">
                <a:solidFill>
                  <a:srgbClr val="FF0000"/>
                </a:solidFill>
              </a:rPr>
              <a:t>(воспитатель </a:t>
            </a:r>
            <a:r>
              <a:rPr lang="ru-RU" altLang="ru-RU" sz="1400" i="1" dirty="0" err="1" smtClean="0">
                <a:solidFill>
                  <a:srgbClr val="FF0000"/>
                </a:solidFill>
              </a:rPr>
              <a:t>Русалина</a:t>
            </a:r>
            <a:r>
              <a:rPr lang="ru-RU" altLang="ru-RU" sz="1400" i="1" dirty="0" smtClean="0">
                <a:solidFill>
                  <a:srgbClr val="FF0000"/>
                </a:solidFill>
              </a:rPr>
              <a:t> </a:t>
            </a:r>
            <a:r>
              <a:rPr lang="ru-RU" altLang="ru-RU" sz="1400" i="1" dirty="0" err="1" smtClean="0">
                <a:solidFill>
                  <a:srgbClr val="FF0000"/>
                </a:solidFill>
              </a:rPr>
              <a:t>Васимовна</a:t>
            </a:r>
            <a:r>
              <a:rPr lang="ru-RU" altLang="ru-RU" sz="1400" i="1" dirty="0" smtClean="0">
                <a:solidFill>
                  <a:srgbClr val="FF0000"/>
                </a:solidFill>
              </a:rPr>
              <a:t>)</a:t>
            </a:r>
            <a:endParaRPr lang="ru-RU" altLang="ru-RU" sz="1400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429309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0"/>
          <a:stretch/>
        </p:blipFill>
        <p:spPr bwMode="auto">
          <a:xfrm>
            <a:off x="1187624" y="4120572"/>
            <a:ext cx="5976664" cy="25487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922604" y="327512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257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r="11628"/>
          <a:stretch/>
        </p:blipFill>
        <p:spPr>
          <a:xfrm>
            <a:off x="-28889" y="-116872"/>
            <a:ext cx="5607095" cy="3874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2"/>
          <a:stretch/>
        </p:blipFill>
        <p:spPr>
          <a:xfrm>
            <a:off x="3635896" y="3429000"/>
            <a:ext cx="5207934" cy="3263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836712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Настенные  интерактивные панно «Аквариум» и «Водопад»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t="21588" r="13474" b="21649"/>
          <a:stretch/>
        </p:blipFill>
        <p:spPr>
          <a:xfrm>
            <a:off x="395536" y="3989639"/>
            <a:ext cx="2379121" cy="2569028"/>
          </a:xfrm>
          <a:prstGeom prst="rect">
            <a:avLst/>
          </a:prstGeom>
        </p:spPr>
      </p:pic>
      <p:pic>
        <p:nvPicPr>
          <p:cNvPr id="6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7714806" y="-24156"/>
            <a:ext cx="1491251" cy="15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19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5947042" y="2531738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DCIM\103_FUJI\DSCF36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6151" r="24058"/>
          <a:stretch/>
        </p:blipFill>
        <p:spPr bwMode="auto">
          <a:xfrm>
            <a:off x="894829" y="3443437"/>
            <a:ext cx="4706962" cy="3197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D:\DCIM\103_FUJI\DSCF36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39"/>
            <a:ext cx="4846215" cy="30963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12160" y="4437112"/>
            <a:ext cx="313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Макет «Море»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012159" y="1412776"/>
            <a:ext cx="2999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Макет «Аквариум»</a:t>
            </a:r>
          </a:p>
        </p:txBody>
      </p:sp>
    </p:spTree>
    <p:extLst>
      <p:ext uri="{BB962C8B-B14F-4D97-AF65-F5344CB8AC3E}">
        <p14:creationId xmlns:p14="http://schemas.microsoft.com/office/powerpoint/2010/main" val="3785391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3779024" y="312808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DCIM\103_FUJI\DSCF35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r="16747"/>
          <a:stretch/>
        </p:blipFill>
        <p:spPr bwMode="auto">
          <a:xfrm>
            <a:off x="1187624" y="202411"/>
            <a:ext cx="2845435" cy="2454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D:\DCIM\103_FUJI\DSCF36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3" t="33596" b="33202"/>
          <a:stretch/>
        </p:blipFill>
        <p:spPr bwMode="auto">
          <a:xfrm>
            <a:off x="5868145" y="202411"/>
            <a:ext cx="2685974" cy="317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1\Desktop\мини-музей\DSCF40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 r="6720"/>
          <a:stretch/>
        </p:blipFill>
        <p:spPr bwMode="auto">
          <a:xfrm>
            <a:off x="697873" y="3335878"/>
            <a:ext cx="3824936" cy="29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2609" y="6148833"/>
            <a:ext cx="499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Камушки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85293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Ракушки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3376156"/>
            <a:ext cx="3622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Изделия из ракушек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1\Desktop\мини-музей\DSCF40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b="7175"/>
          <a:stretch/>
        </p:blipFill>
        <p:spPr bwMode="auto">
          <a:xfrm>
            <a:off x="4835831" y="4163103"/>
            <a:ext cx="3416755" cy="224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Экспонаты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r="14672"/>
          <a:stretch/>
        </p:blipFill>
        <p:spPr>
          <a:xfrm>
            <a:off x="6444208" y="548680"/>
            <a:ext cx="2503714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49" y="3573016"/>
            <a:ext cx="1712788" cy="3044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22628"/>
          <a:stretch/>
        </p:blipFill>
        <p:spPr>
          <a:xfrm>
            <a:off x="5796136" y="3717032"/>
            <a:ext cx="2232262" cy="2211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3517"/>
          <a:stretch/>
        </p:blipFill>
        <p:spPr>
          <a:xfrm>
            <a:off x="827584" y="1010816"/>
            <a:ext cx="2016237" cy="2388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6200" r="12738"/>
          <a:stretch/>
        </p:blipFill>
        <p:spPr>
          <a:xfrm>
            <a:off x="3078549" y="1452059"/>
            <a:ext cx="2998135" cy="1946853"/>
          </a:xfrm>
          <a:prstGeom prst="rect">
            <a:avLst/>
          </a:prstGeom>
        </p:spPr>
      </p:pic>
      <p:pic>
        <p:nvPicPr>
          <p:cNvPr id="10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-50068" y="68656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2586626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\Desktop\мини-музей\DSCF342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4" r="35849" b="26169"/>
          <a:stretch/>
        </p:blipFill>
        <p:spPr bwMode="auto">
          <a:xfrm>
            <a:off x="467544" y="4103138"/>
            <a:ext cx="1791597" cy="251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14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«Поделки из морских камней»</a:t>
            </a:r>
            <a:br>
              <a:rPr lang="ru-RU" sz="2400" b="1" i="1" dirty="0">
                <a:solidFill>
                  <a:srgbClr val="FF0000"/>
                </a:solidFill>
              </a:rPr>
            </a:b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7"/>
          <a:stretch/>
        </p:blipFill>
        <p:spPr>
          <a:xfrm>
            <a:off x="2051720" y="921337"/>
            <a:ext cx="4519783" cy="2942797"/>
          </a:xfrm>
        </p:spPr>
      </p:pic>
      <p:pic>
        <p:nvPicPr>
          <p:cNvPr id="5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681614" y="789480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flipH="1">
            <a:off x="5292080" y="4725144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«Поделки «Оригами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Подарили мини-музею дети старшей группы – воспитатель </a:t>
            </a:r>
            <a:r>
              <a:rPr lang="ru-RU" sz="2000" b="1" dirty="0" err="1" smtClean="0">
                <a:solidFill>
                  <a:srgbClr val="FF0000"/>
                </a:solidFill>
              </a:rPr>
              <a:t>Сайгушкина</a:t>
            </a:r>
            <a:r>
              <a:rPr lang="ru-RU" sz="2000" b="1" dirty="0" smtClean="0">
                <a:solidFill>
                  <a:srgbClr val="FF0000"/>
                </a:solidFill>
              </a:rPr>
              <a:t> Г.А.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D:\DCIM\103_FUJI\DSCF36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r="3709"/>
          <a:stretch/>
        </p:blipFill>
        <p:spPr bwMode="auto">
          <a:xfrm>
            <a:off x="755576" y="3906156"/>
            <a:ext cx="4093334" cy="2828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6975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Дидактическая игра «Налей воду» и «Кто плавает в воде»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5" b="7552"/>
          <a:stretch/>
        </p:blipFill>
        <p:spPr>
          <a:xfrm>
            <a:off x="755576" y="1412776"/>
            <a:ext cx="7402827" cy="4184171"/>
          </a:xfrm>
        </p:spPr>
      </p:pic>
      <p:pic>
        <p:nvPicPr>
          <p:cNvPr id="5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3897705" y="525397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9577" r="24167" b="11481"/>
          <a:stretch/>
        </p:blipFill>
        <p:spPr>
          <a:xfrm>
            <a:off x="258653" y="3789040"/>
            <a:ext cx="3802359" cy="2998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6190" r="20119" b="13175"/>
          <a:stretch/>
        </p:blipFill>
        <p:spPr>
          <a:xfrm>
            <a:off x="4507970" y="3956138"/>
            <a:ext cx="3524402" cy="2664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5344" r="23095"/>
          <a:stretch/>
        </p:blipFill>
        <p:spPr>
          <a:xfrm>
            <a:off x="323528" y="369614"/>
            <a:ext cx="2808514" cy="2434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7037" r="6309" b="7672"/>
          <a:stretch/>
        </p:blipFill>
        <p:spPr>
          <a:xfrm>
            <a:off x="3707904" y="291682"/>
            <a:ext cx="5315609" cy="2931215"/>
          </a:xfrm>
          <a:prstGeom prst="rect">
            <a:avLst/>
          </a:prstGeom>
        </p:spPr>
      </p:pic>
      <p:pic>
        <p:nvPicPr>
          <p:cNvPr id="6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3530062" y="2917470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3222897"/>
            <a:ext cx="3073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>
                <a:solidFill>
                  <a:srgbClr val="FF0000"/>
                </a:solidFill>
              </a:rPr>
              <a:t>Н</a:t>
            </a:r>
            <a:r>
              <a:rPr lang="ru-RU" sz="2800" dirty="0" smtClean="0">
                <a:solidFill>
                  <a:srgbClr val="FF0000"/>
                </a:solidFill>
              </a:rPr>
              <a:t>астольные игры.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9524"/>
          <a:stretch/>
        </p:blipFill>
        <p:spPr>
          <a:xfrm>
            <a:off x="539552" y="4077072"/>
            <a:ext cx="3491812" cy="2391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 r="5132" b="6826"/>
          <a:stretch/>
        </p:blipFill>
        <p:spPr>
          <a:xfrm>
            <a:off x="5004048" y="3501008"/>
            <a:ext cx="2131668" cy="3087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8307" r="21428" b="5344"/>
          <a:stretch/>
        </p:blipFill>
        <p:spPr>
          <a:xfrm rot="6256432">
            <a:off x="436238" y="489277"/>
            <a:ext cx="2565979" cy="2001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r="14048"/>
          <a:stretch/>
        </p:blipFill>
        <p:spPr>
          <a:xfrm>
            <a:off x="5780732" y="222244"/>
            <a:ext cx="3326880" cy="230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b="11429"/>
          <a:stretch/>
        </p:blipFill>
        <p:spPr>
          <a:xfrm>
            <a:off x="3203847" y="2"/>
            <a:ext cx="2378575" cy="3188214"/>
          </a:xfrm>
          <a:prstGeom prst="rect">
            <a:avLst/>
          </a:prstGeom>
        </p:spPr>
      </p:pic>
      <p:pic>
        <p:nvPicPr>
          <p:cNvPr id="7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922604" y="327512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0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2381" r="9647" b="21587"/>
          <a:stretch/>
        </p:blipFill>
        <p:spPr>
          <a:xfrm>
            <a:off x="827584" y="127628"/>
            <a:ext cx="2419468" cy="3299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12738"/>
          <a:stretch/>
        </p:blipFill>
        <p:spPr>
          <a:xfrm>
            <a:off x="4211960" y="260648"/>
            <a:ext cx="362707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r="18333"/>
          <a:stretch/>
        </p:blipFill>
        <p:spPr>
          <a:xfrm>
            <a:off x="4018261" y="3861047"/>
            <a:ext cx="3523815" cy="2581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2" t="5201" r="28809"/>
          <a:stretch/>
        </p:blipFill>
        <p:spPr>
          <a:xfrm>
            <a:off x="669166" y="3858343"/>
            <a:ext cx="2736304" cy="2527144"/>
          </a:xfrm>
          <a:prstGeom prst="rect">
            <a:avLst/>
          </a:prstGeom>
        </p:spPr>
      </p:pic>
      <p:pic>
        <p:nvPicPr>
          <p:cNvPr id="6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922604" y="327512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2687680"/>
          </a:xfrm>
        </p:spPr>
        <p:txBody>
          <a:bodyPr/>
          <a:lstStyle/>
          <a:p>
            <a:pPr algn="l"/>
            <a:r>
              <a:rPr lang="ru-RU" sz="3200" b="1" dirty="0">
                <a:solidFill>
                  <a:srgbClr val="7030A0"/>
                </a:solidFill>
              </a:rPr>
              <a:t>Особенности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147248" cy="4281339"/>
          </a:xfrm>
        </p:spPr>
        <p:txBody>
          <a:bodyPr/>
          <a:lstStyle/>
          <a:p>
            <a:r>
              <a:rPr lang="ru-RU" sz="2400" b="1" i="1" dirty="0">
                <a:solidFill>
                  <a:srgbClr val="7030A0"/>
                </a:solidFill>
              </a:rPr>
              <a:t>1.Участие в создании мини-музея воспитателей, детей и родителей.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2.Ребенок –активный участник оформления экспозиции музея.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3.Мини-музей – зона удивления, творчества и совместной работы детей и их родителей.</a:t>
            </a:r>
          </a:p>
          <a:p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83071"/>
            <a:ext cx="4254127" cy="2392946"/>
          </a:xfrm>
          <a:prstGeom prst="rect">
            <a:avLst/>
          </a:prstGeom>
        </p:spPr>
      </p:pic>
      <p:pic>
        <p:nvPicPr>
          <p:cNvPr id="2050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548978" y="4101848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332656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Прививать  детям любовь к природе  надо с самого раннего возраста. Данная технология раскрывает конкретный пример работы с детьми по формированию экологической культуры у воспитанников ДОУ через работу  экологического мини- музея.</a:t>
            </a:r>
          </a:p>
        </p:txBody>
      </p:sp>
    </p:spTree>
    <p:extLst>
      <p:ext uri="{BB962C8B-B14F-4D97-AF65-F5344CB8AC3E}">
        <p14:creationId xmlns:p14="http://schemas.microsoft.com/office/powerpoint/2010/main" val="35665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мини-музей\DSCF3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74795"/>
            <a:ext cx="49925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0688"/>
            <a:ext cx="8028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Дидактическая игра  «Помоги тучкам  пролить капельки»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723573" y="89657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02499">
            <a:off x="6401729" y="2392012"/>
            <a:ext cx="2586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Использование  игры в НОД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1\Desktop\фото откр НОД\DSCF6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4" b="11936"/>
          <a:stretch/>
        </p:blipFill>
        <p:spPr bwMode="auto">
          <a:xfrm>
            <a:off x="4278839" y="3705871"/>
            <a:ext cx="4865161" cy="3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1\Desktop\фото откр НОД\DSCF6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10465" r="15749"/>
          <a:stretch/>
        </p:blipFill>
        <p:spPr bwMode="auto">
          <a:xfrm>
            <a:off x="1096407" y="4653135"/>
            <a:ext cx="3012682" cy="20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9788" r="6190" b="10212"/>
          <a:stretch/>
        </p:blipFill>
        <p:spPr>
          <a:xfrm>
            <a:off x="1187624" y="3573016"/>
            <a:ext cx="6383356" cy="3154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4003" b="7460"/>
          <a:stretch/>
        </p:blipFill>
        <p:spPr>
          <a:xfrm>
            <a:off x="899592" y="189454"/>
            <a:ext cx="2487826" cy="3393279"/>
          </a:xfrm>
          <a:prstGeom prst="rect">
            <a:avLst/>
          </a:prstGeom>
        </p:spPr>
      </p:pic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7058102" y="738648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692696"/>
            <a:ext cx="3723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Картинки для рассматривания «Времена года»</a:t>
            </a:r>
          </a:p>
          <a:p>
            <a:endParaRPr lang="ru-RU" sz="2800" dirty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Художественная литература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2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142">
            <a:off x="4977825" y="4949145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ИНИ-МУЗЕЙ\мини музей\Экспонаты\DSCF3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1"/>
          <a:stretch/>
        </p:blipFill>
        <p:spPr bwMode="auto">
          <a:xfrm>
            <a:off x="3203848" y="1988840"/>
            <a:ext cx="5651612" cy="28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69269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Эксперимент «Впитывание»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1\Desktop\мини-музей\DSCF4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r="24977"/>
          <a:stretch/>
        </p:blipFill>
        <p:spPr bwMode="auto">
          <a:xfrm>
            <a:off x="28695" y="1628800"/>
            <a:ext cx="3037937" cy="386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466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мини-музей\DSCF4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9" y="4221088"/>
            <a:ext cx="4136458" cy="23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599" y="548680"/>
            <a:ext cx="784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Эксперименты, опыты с водой, снегом, льдом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719177" y="1384709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ДЕТИ ГРУППА СОЛНЫШКО 2014-2015\труд\DSC05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93" y="1484784"/>
            <a:ext cx="3203847" cy="24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ДЕТИ ГРУППА СОЛНЫШКО 2014-2015\труд\DSC058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r="16920"/>
          <a:stretch/>
        </p:blipFill>
        <p:spPr bwMode="auto">
          <a:xfrm>
            <a:off x="5148064" y="2924944"/>
            <a:ext cx="294623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я\DSCF3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694712" cy="37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76470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Посещение мини-музея  детьми других групп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073">
            <a:off x="1352637" y="5253976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4562">
            <a:off x="6129953" y="525397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3969713" y="5042192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я\DSC057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/>
          <a:stretch/>
        </p:blipFill>
        <p:spPr bwMode="auto">
          <a:xfrm>
            <a:off x="683568" y="2577275"/>
            <a:ext cx="3746033" cy="34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я\DSC05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60498"/>
            <a:ext cx="4176464" cy="28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9" y="46049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Посещение мини-музея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</a:rPr>
              <a:t> родителей вместе со своими детьми.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1\Desktop\мини-музей\DSCF21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6" t="20128" r="4759"/>
          <a:stretch/>
        </p:blipFill>
        <p:spPr bwMode="auto">
          <a:xfrm>
            <a:off x="5550195" y="3593804"/>
            <a:ext cx="2488020" cy="294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3910373" y="4965944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музей\DSCF5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3657"/>
            <a:ext cx="5440604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музей\DSCF6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65" y="4213527"/>
            <a:ext cx="4449091" cy="250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62068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А как интересно в настоящем музее!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Музей Боевой Славы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196" name="Picture 4" descr="E:\музей\DSCF60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r="29689"/>
          <a:stretch/>
        </p:blipFill>
        <p:spPr bwMode="auto">
          <a:xfrm>
            <a:off x="6660232" y="1116966"/>
            <a:ext cx="2016224" cy="27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0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тсад\DSCF20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6977"/>
          <a:stretch/>
        </p:blipFill>
        <p:spPr bwMode="auto">
          <a:xfrm>
            <a:off x="467543" y="2348880"/>
            <a:ext cx="3739727" cy="38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етсад\DSCF20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14300" r="11137" b="21861"/>
          <a:stretch/>
        </p:blipFill>
        <p:spPr bwMode="auto">
          <a:xfrm>
            <a:off x="4557706" y="3284984"/>
            <a:ext cx="2793354" cy="33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3850" y="692696"/>
            <a:ext cx="4306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Непосредственно образовательная деятельность. Рисование «Осенний дождь</a:t>
            </a:r>
            <a:r>
              <a:rPr lang="ru-RU" sz="2000" b="1" dirty="0" smtClean="0">
                <a:solidFill>
                  <a:srgbClr val="FF0000"/>
                </a:solidFill>
              </a:rPr>
              <a:t>», лепка </a:t>
            </a:r>
            <a:r>
              <a:rPr lang="ru-RU" sz="2000" b="1" smtClean="0">
                <a:solidFill>
                  <a:srgbClr val="FF0000"/>
                </a:solidFill>
              </a:rPr>
              <a:t>«Весёлые тучки»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7706" y="2708920"/>
            <a:ext cx="3830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Выставки детских рисунков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1\Desktop\мини-музей\DSCF2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62" y="345996"/>
            <a:ext cx="3201477" cy="2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ресурсы: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cs typeface="Times New Roman" pitchFamily="18" charset="0"/>
              </a:rPr>
              <a:t>Н.А. РЫЖОВА «Мини- музей в детском саду как новая форма работы с детьми и родителями»</a:t>
            </a: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u="sng" dirty="0">
                <a:solidFill>
                  <a:srgbClr val="0070C0"/>
                </a:solidFill>
                <a:hlinkClick r:id="rId2"/>
              </a:rPr>
              <a:t>http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://</a:t>
            </a:r>
            <a:r>
              <a:rPr lang="en-US" u="sng" dirty="0" err="1">
                <a:solidFill>
                  <a:srgbClr val="0070C0"/>
                </a:solidFill>
                <a:hlinkClick r:id="rId2"/>
              </a:rPr>
              <a:t>picfun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.</a:t>
            </a:r>
            <a:r>
              <a:rPr lang="en-US" u="sng" dirty="0" err="1">
                <a:solidFill>
                  <a:srgbClr val="0070C0"/>
                </a:solidFill>
                <a:hlinkClick r:id="rId2"/>
              </a:rPr>
              <a:t>ru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/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wallpapers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/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print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: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page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,1,6876-</a:t>
            </a:r>
            <a:r>
              <a:rPr lang="en-US" u="sng" dirty="0" err="1">
                <a:solidFill>
                  <a:srgbClr val="0070C0"/>
                </a:solidFill>
                <a:hlinkClick r:id="rId2"/>
              </a:rPr>
              <a:t>morja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-</a:t>
            </a:r>
            <a:r>
              <a:rPr lang="en-US" u="sng" dirty="0" err="1">
                <a:solidFill>
                  <a:srgbClr val="0070C0"/>
                </a:solidFill>
                <a:hlinkClick r:id="rId2"/>
              </a:rPr>
              <a:t>okeany</a:t>
            </a:r>
            <a:r>
              <a:rPr lang="ru-RU" u="sng" dirty="0">
                <a:solidFill>
                  <a:srgbClr val="0070C0"/>
                </a:solidFill>
                <a:hlinkClick r:id="rId2"/>
              </a:rPr>
              <a:t>.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html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u="sng" dirty="0">
                <a:solidFill>
                  <a:srgbClr val="0070C0"/>
                </a:solidFill>
                <a:hlinkClick r:id="rId3"/>
              </a:rPr>
              <a:t>http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://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www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.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nokiatrendslab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.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com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.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ua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/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users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/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farmasia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_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ntl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/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albums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/5740-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morya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-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i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-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okeanyi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?</a:t>
            </a:r>
            <a:r>
              <a:rPr lang="en-US" u="sng" dirty="0" err="1">
                <a:solidFill>
                  <a:srgbClr val="0070C0"/>
                </a:solidFill>
                <a:hlinkClick r:id="rId3"/>
              </a:rPr>
              <a:t>indetail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=1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5913930" y="4825718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723274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4400" b="1" dirty="0">
                <a:solidFill>
                  <a:srgbClr val="7030A0"/>
                </a:solidFill>
              </a:rPr>
              <a:t>Мини- музей в детском </a:t>
            </a:r>
            <a:r>
              <a:rPr lang="ru-RU" sz="4400" b="1" dirty="0" smtClean="0">
                <a:solidFill>
                  <a:srgbClr val="7030A0"/>
                </a:solidFill>
              </a:rPr>
              <a:t>саду «Водичка, водичка….»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4797152"/>
            <a:ext cx="63290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МБДОУ-ДЕТСКИЙ САД № 100</a:t>
            </a:r>
          </a:p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Группа «Солнышки»</a:t>
            </a:r>
          </a:p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Воспитатель :</a:t>
            </a:r>
          </a:p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Бессонова Ирина Геннадьевна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020427" y="3933056"/>
            <a:ext cx="103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9" name="Picture 5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9824"/>
            <a:ext cx="44196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ПРАВИЛА ПОВЕДЕНИЯ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в нашем музее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7500342" cy="4525963"/>
          </a:xfrm>
          <a:prstGeom prst="verticalScroll">
            <a:avLst>
              <a:gd name="adj" fmla="val 9253"/>
            </a:avLst>
          </a:prstGeom>
          <a:gradFill flip="none" rotWithShape="1">
            <a:gsLst>
              <a:gs pos="1600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В нашем музее экспонаты разрешается трогать руками  и играть ими!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i="1" dirty="0">
                <a:solidFill>
                  <a:srgbClr val="002060"/>
                </a:solidFill>
              </a:rPr>
              <a:t> Экспонаты нужно возвращать на место и ставить аккуратно и красиво.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i="1" dirty="0">
                <a:solidFill>
                  <a:srgbClr val="002060"/>
                </a:solidFill>
              </a:rPr>
              <a:t> Экспонаты нельзя ломать и забирать домой.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i="1" dirty="0">
                <a:solidFill>
                  <a:srgbClr val="002060"/>
                </a:solidFill>
              </a:rPr>
              <a:t> Можно и даже нужно: задавать вопросы, сочинять истории, придумывать игры.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i="1" dirty="0">
                <a:solidFill>
                  <a:srgbClr val="002060"/>
                </a:solidFill>
              </a:rPr>
              <a:t> Приветствуется пополнение музея новыми </a:t>
            </a:r>
            <a:r>
              <a:rPr lang="ru-RU" b="1" dirty="0">
                <a:solidFill>
                  <a:srgbClr val="002060"/>
                </a:solidFill>
              </a:rPr>
              <a:t>экспонатами, творческими работа</a:t>
            </a:r>
            <a:r>
              <a:rPr lang="ru-RU" dirty="0">
                <a:solidFill>
                  <a:srgbClr val="002060"/>
                </a:solidFill>
              </a:rPr>
              <a:t>ми.</a:t>
            </a:r>
          </a:p>
        </p:txBody>
      </p:sp>
      <p:pic>
        <p:nvPicPr>
          <p:cNvPr id="307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56">
            <a:off x="7092280" y="116632"/>
            <a:ext cx="1827312" cy="189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мини-музей\DSCF36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9958" r="24160" b="11623"/>
          <a:stretch/>
        </p:blipFill>
        <p:spPr bwMode="auto">
          <a:xfrm rot="1143725">
            <a:off x="7091935" y="3960352"/>
            <a:ext cx="1910919" cy="282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Актуальность</a:t>
            </a:r>
            <a:r>
              <a:rPr lang="ru-RU" sz="4000" b="1" dirty="0">
                <a:solidFill>
                  <a:srgbClr val="7030A0"/>
                </a:solidFill>
              </a:rPr>
              <a:t>: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00201"/>
            <a:ext cx="8219256" cy="2620888"/>
          </a:xfrm>
        </p:spPr>
        <p:txBody>
          <a:bodyPr>
            <a:normAutofit lnSpcReduction="10000"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Обеспечение интеллектуального, личностного развития ребенка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Охрана жизни и укрепление здоровья детей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Приобщение детей к общечеловеческим ценностям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Взаимодействие с семьей для обеспечения полноценного развития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>
                <a:solidFill>
                  <a:srgbClr val="7030A0"/>
                </a:solidFill>
              </a:rPr>
              <a:t>ребенка</a:t>
            </a:r>
          </a:p>
          <a:p>
            <a:endParaRPr lang="ru-RU" dirty="0"/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201960" y="4634332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FF0000"/>
                </a:solidFill>
              </a:rPr>
              <a:t>Принципы построения музейной экспозиции как инновационной технологии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70C0"/>
                </a:solidFill>
              </a:rPr>
              <a:t>Наглядность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Доступность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Динамичность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Содержательность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Гуманизм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Интерактивность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Креативность</a:t>
            </a:r>
          </a:p>
          <a:p>
            <a:endParaRPr lang="ru-RU" dirty="0"/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227">
            <a:off x="5337865" y="2301648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Цель: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70C0"/>
                </a:solidFill>
              </a:rPr>
              <a:t>Привлечь внимание родителей к музеям;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Создание мини-музея, как отражение интересов и проявление инициативы детей;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Обогащение развивающей среды группы, ДОУ;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Использование новых форм работы с детьми и их родителями;</a:t>
            </a:r>
          </a:p>
          <a:p>
            <a:endParaRPr lang="ru-RU" dirty="0"/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129952" y="-260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Задачи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altLang="ru-RU" b="1" dirty="0">
                <a:solidFill>
                  <a:srgbClr val="0070C0"/>
                </a:solidFill>
              </a:rPr>
              <a:t>Формирование у дошкольников представления о музее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Формирование проектно-исследовательских умений и навыков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Формирование активной жизненной позиции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Развитие креативного и логического мышления</a:t>
            </a:r>
          </a:p>
          <a:p>
            <a:r>
              <a:rPr lang="ru-RU" altLang="ru-RU" b="1" dirty="0">
                <a:solidFill>
                  <a:srgbClr val="0070C0"/>
                </a:solidFill>
              </a:rPr>
              <a:t>Вовлечение родителей в жизнь группы, ДОУ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634010" y="826111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275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15816" y="2786063"/>
            <a:ext cx="3528392" cy="125074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Педагогические функции музея</a:t>
            </a:r>
          </a:p>
        </p:txBody>
      </p:sp>
      <p:sp>
        <p:nvSpPr>
          <p:cNvPr id="5" name="Овал 4"/>
          <p:cNvSpPr/>
          <p:nvPr/>
        </p:nvSpPr>
        <p:spPr>
          <a:xfrm>
            <a:off x="5724128" y="332656"/>
            <a:ext cx="3168351" cy="258328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Развивающая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dirty="0">
                <a:solidFill>
                  <a:srgbClr val="7030A0"/>
                </a:solidFill>
              </a:rPr>
              <a:t>Активация мышления;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dirty="0">
                <a:solidFill>
                  <a:srgbClr val="7030A0"/>
                </a:solidFill>
              </a:rPr>
              <a:t>Развитие интеллектуальных чувств, памяти, сенсорно- физиологических структур;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dirty="0">
                <a:solidFill>
                  <a:srgbClr val="7030A0"/>
                </a:solidFill>
              </a:rPr>
              <a:t>Обогащение словарного запаса;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6300192" y="2546902"/>
            <a:ext cx="436901" cy="7380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2483768" y="2786063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716016" y="3708513"/>
            <a:ext cx="0" cy="656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131840" y="4365104"/>
            <a:ext cx="3240360" cy="228011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</a:rPr>
              <a:t>Воспитательная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dirty="0">
                <a:solidFill>
                  <a:srgbClr val="7030A0"/>
                </a:solidFill>
              </a:rPr>
              <a:t>Формирование личностных качеств, взглядов, убеждений;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dirty="0">
                <a:solidFill>
                  <a:srgbClr val="7030A0"/>
                </a:solidFill>
              </a:rPr>
              <a:t>Становление умственного, нравственного, трудового, эстетического и экологического воспитания;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67544" y="1071563"/>
            <a:ext cx="2961456" cy="20385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66"/>
                </a:solidFill>
              </a:rPr>
              <a:t>Образовательная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kern="0" dirty="0">
                <a:solidFill>
                  <a:srgbClr val="7030A0"/>
                </a:solidFill>
              </a:rPr>
              <a:t>Развитие зрительно- слухового восприятия, усвоение информации;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000" kern="0" dirty="0">
                <a:solidFill>
                  <a:srgbClr val="7030A0"/>
                </a:solidFill>
              </a:rPr>
              <a:t>Использование дидактических материалов, расширяющих рамки учебной программы , стимулирующих интерес к экологии;</a:t>
            </a:r>
          </a:p>
        </p:txBody>
      </p:sp>
      <p:pic>
        <p:nvPicPr>
          <p:cNvPr id="10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1042720" y="4021322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8654">
            <a:off x="6922604" y="3275127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6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31550" cmpd="sng">
                  <a:gradFill>
                    <a:gsLst>
                      <a:gs pos="25000">
                        <a:srgbClr val="0F6FC6">
                          <a:shade val="25000"/>
                          <a:satMod val="190000"/>
                        </a:srgbClr>
                      </a:gs>
                      <a:gs pos="80000">
                        <a:srgbClr val="0F6FC6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Фотоальбом</a:t>
            </a:r>
            <a:r>
              <a:rPr lang="ru-RU" b="1" dirty="0">
                <a:ln w="31550" cmpd="sng">
                  <a:gradFill>
                    <a:gsLst>
                      <a:gs pos="25000">
                        <a:srgbClr val="0F6FC6">
                          <a:shade val="25000"/>
                          <a:satMod val="190000"/>
                        </a:srgbClr>
                      </a:gs>
                      <a:gs pos="80000">
                        <a:srgbClr val="0F6FC6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25000">
                        <a:srgbClr val="0F6FC6">
                          <a:shade val="25000"/>
                          <a:satMod val="190000"/>
                        </a:srgbClr>
                      </a:gs>
                      <a:gs pos="80000">
                        <a:srgbClr val="0F6FC6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музе</a:t>
            </a:r>
            <a:r>
              <a:rPr lang="ru-RU" sz="3600" b="1" dirty="0" err="1">
                <a:ln w="31550" cmpd="sng">
                  <a:gradFill>
                    <a:gsLst>
                      <a:gs pos="25000">
                        <a:srgbClr val="0F6FC6">
                          <a:shade val="25000"/>
                          <a:satMod val="190000"/>
                        </a:srgbClr>
                      </a:gs>
                      <a:gs pos="80000">
                        <a:srgbClr val="0F6FC6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9" y="1372614"/>
            <a:ext cx="2257822" cy="40139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676870"/>
            <a:ext cx="2376264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26" y="1544018"/>
            <a:ext cx="3072341" cy="2304256"/>
          </a:xfrm>
          <a:prstGeom prst="rect">
            <a:avLst/>
          </a:prstGeom>
        </p:spPr>
      </p:pic>
      <p:pic>
        <p:nvPicPr>
          <p:cNvPr id="7" name="Рисунок 6" descr="C:\Users\Виктория\Desktop\Все папки рабочего стола\23-8 марта\DSC060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26373" r="43956" b="12297"/>
          <a:stretch/>
        </p:blipFill>
        <p:spPr bwMode="auto">
          <a:xfrm>
            <a:off x="2926164" y="4127250"/>
            <a:ext cx="3392684" cy="2267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73867" y="1772816"/>
            <a:ext cx="3062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Н</a:t>
            </a:r>
            <a:r>
              <a:rPr lang="ru-RU" sz="2400" b="1" i="1" dirty="0" smtClean="0">
                <a:solidFill>
                  <a:srgbClr val="FF0000"/>
                </a:solidFill>
              </a:rPr>
              <a:t>а </a:t>
            </a:r>
            <a:r>
              <a:rPr lang="ru-RU" sz="2400" b="1" i="1" dirty="0">
                <a:solidFill>
                  <a:srgbClr val="FF0000"/>
                </a:solidFill>
              </a:rPr>
              <a:t>демонстрационной стене меняются времена </a:t>
            </a:r>
            <a:r>
              <a:rPr lang="ru-RU" sz="2400" b="1" i="1" dirty="0" smtClean="0">
                <a:solidFill>
                  <a:srgbClr val="FF0000"/>
                </a:solidFill>
              </a:rPr>
              <a:t>года………….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8" name="Picture 2" descr="Тема: Откуда в наш дом приходит вода и куда она уходи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01">
            <a:off x="6922604" y="293360"/>
            <a:ext cx="1755304" cy="18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551</Words>
  <Application>Microsoft Office PowerPoint</Application>
  <PresentationFormat>Экран (4:3)</PresentationFormat>
  <Paragraphs>92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Особенности </vt:lpstr>
      <vt:lpstr>ПРАВИЛА ПОВЕДЕНИЯ в нашем музее</vt:lpstr>
      <vt:lpstr>Актуальность:</vt:lpstr>
      <vt:lpstr>Принципы построения музейной экспозиции как инновационной технологии</vt:lpstr>
      <vt:lpstr>Цель:</vt:lpstr>
      <vt:lpstr>Задачи</vt:lpstr>
      <vt:lpstr>Презентация PowerPoint</vt:lpstr>
      <vt:lpstr>Фотоальбом музеЯ</vt:lpstr>
      <vt:lpstr>Вернисаж мнений</vt:lpstr>
      <vt:lpstr>Презентация PowerPoint</vt:lpstr>
      <vt:lpstr>Презентация PowerPoint</vt:lpstr>
      <vt:lpstr>Презентация PowerPoint</vt:lpstr>
      <vt:lpstr>Экспонаты</vt:lpstr>
      <vt:lpstr>«Поделки из морских камней» </vt:lpstr>
      <vt:lpstr>Дидактическая игра «Налей воду» и «Кто плавает в воде»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ресурсы: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1</cp:lastModifiedBy>
  <cp:revision>47</cp:revision>
  <dcterms:created xsi:type="dcterms:W3CDTF">2012-08-01T11:30:26Z</dcterms:created>
  <dcterms:modified xsi:type="dcterms:W3CDTF">2015-08-21T07:47:19Z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138362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