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6" r:id="rId2"/>
    <p:sldId id="309" r:id="rId3"/>
    <p:sldId id="257" r:id="rId4"/>
    <p:sldId id="258" r:id="rId5"/>
    <p:sldId id="260" r:id="rId6"/>
    <p:sldId id="261" r:id="rId7"/>
    <p:sldId id="262" r:id="rId8"/>
    <p:sldId id="283" r:id="rId9"/>
    <p:sldId id="269" r:id="rId10"/>
    <p:sldId id="270" r:id="rId11"/>
    <p:sldId id="268" r:id="rId12"/>
    <p:sldId id="259" r:id="rId13"/>
    <p:sldId id="273" r:id="rId14"/>
    <p:sldId id="310" r:id="rId15"/>
    <p:sldId id="275" r:id="rId16"/>
    <p:sldId id="276" r:id="rId17"/>
    <p:sldId id="287" r:id="rId18"/>
    <p:sldId id="277" r:id="rId19"/>
    <p:sldId id="304" r:id="rId20"/>
    <p:sldId id="280" r:id="rId21"/>
    <p:sldId id="301" r:id="rId22"/>
    <p:sldId id="308" r:id="rId23"/>
    <p:sldId id="274" r:id="rId24"/>
    <p:sldId id="281" r:id="rId25"/>
    <p:sldId id="305" r:id="rId26"/>
    <p:sldId id="311" r:id="rId27"/>
    <p:sldId id="282" r:id="rId28"/>
    <p:sldId id="307" r:id="rId29"/>
    <p:sldId id="291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8790" autoAdjust="0"/>
    <p:restoredTop sz="93609" autoAdjust="0"/>
  </p:normalViewPr>
  <p:slideViewPr>
    <p:cSldViewPr>
      <p:cViewPr varScale="1">
        <p:scale>
          <a:sx n="47" d="100"/>
          <a:sy n="47" d="100"/>
        </p:scale>
        <p:origin x="-78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C1DEA1-0440-4CCA-8D71-C93E4D89942D}" type="datetimeFigureOut">
              <a:rPr lang="ru-RU" smtClean="0"/>
              <a:pPr/>
              <a:t>02.12.2016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8C19B5-8B16-489C-B05B-EB5D9299FEA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48142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8C19B5-8B16-489C-B05B-EB5D9299FEAD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8C19B5-8B16-489C-B05B-EB5D9299FEAD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8C19B5-8B16-489C-B05B-EB5D9299FEAD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8C19B5-8B16-489C-B05B-EB5D9299FEAD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8C19B5-8B16-489C-B05B-EB5D9299FEAD}" type="slidenum">
              <a:rPr lang="ru-RU" smtClean="0"/>
              <a:pPr/>
              <a:t>29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Presentations\NewYearBlueLight\NewYearBlueLightMain.jpg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282" y="1071546"/>
            <a:ext cx="8501122" cy="1470025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none"/>
        </p:style>
        <p:txBody>
          <a:bodyPr>
            <a:normAutofit/>
          </a:bodyPr>
          <a:lstStyle>
            <a:lvl1pPr>
              <a:defRPr sz="6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28728" y="3071810"/>
            <a:ext cx="6400800" cy="785818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/>
          <a:lstStyle>
            <a:lvl1pPr marL="0" indent="0" algn="ctr">
              <a:buNone/>
              <a:defRPr b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2D38CBA-D08D-440A-85DE-A6309E1822E5}" type="datetimeFigureOut">
              <a:rPr lang="ru-RU" smtClean="0"/>
              <a:pPr/>
              <a:t>02.12.2016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F035AED-07B7-4ED0-A7B4-A1720D8595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2D38CBA-D08D-440A-85DE-A6309E1822E5}" type="datetimeFigureOut">
              <a:rPr lang="ru-RU" smtClean="0"/>
              <a:pPr/>
              <a:t>02.12.2016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F035AED-07B7-4ED0-A7B4-A1720D8595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2D38CBA-D08D-440A-85DE-A6309E1822E5}" type="datetimeFigureOut">
              <a:rPr lang="ru-RU" smtClean="0"/>
              <a:pPr/>
              <a:t>02.12.2016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F035AED-07B7-4ED0-A7B4-A1720D8595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2D38CBA-D08D-440A-85DE-A6309E1822E5}" type="datetimeFigureOut">
              <a:rPr lang="ru-RU" smtClean="0"/>
              <a:pPr/>
              <a:t>02.12.2016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F035AED-07B7-4ED0-A7B4-A1720D8595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2D38CBA-D08D-440A-85DE-A6309E1822E5}" type="datetimeFigureOut">
              <a:rPr lang="ru-RU" smtClean="0"/>
              <a:pPr/>
              <a:t>02.12.2016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F035AED-07B7-4ED0-A7B4-A1720D8595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2D38CBA-D08D-440A-85DE-A6309E1822E5}" type="datetimeFigureOut">
              <a:rPr lang="ru-RU" smtClean="0"/>
              <a:pPr/>
              <a:t>02.12.2016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F035AED-07B7-4ED0-A7B4-A1720D8595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2D38CBA-D08D-440A-85DE-A6309E1822E5}" type="datetimeFigureOut">
              <a:rPr lang="ru-RU" smtClean="0"/>
              <a:pPr/>
              <a:t>02.12.2016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F035AED-07B7-4ED0-A7B4-A1720D8595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2D38CBA-D08D-440A-85DE-A6309E1822E5}" type="datetimeFigureOut">
              <a:rPr lang="ru-RU" smtClean="0"/>
              <a:pPr/>
              <a:t>02.12.2016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F035AED-07B7-4ED0-A7B4-A1720D8595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2D38CBA-D08D-440A-85DE-A6309E1822E5}" type="datetimeFigureOut">
              <a:rPr lang="ru-RU" smtClean="0"/>
              <a:pPr/>
              <a:t>02.12.2016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F035AED-07B7-4ED0-A7B4-A1720D8595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2D38CBA-D08D-440A-85DE-A6309E1822E5}" type="datetimeFigureOut">
              <a:rPr lang="ru-RU" smtClean="0"/>
              <a:pPr/>
              <a:t>02.12.2016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F035AED-07B7-4ED0-A7B4-A1720D8595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G:\Presentations\NewYearBlueLight\NewYearBlueLightSlaid.jpg"/>
          <p:cNvPicPr>
            <a:picLocks noChangeAspect="1" noChangeArrowheads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i="1" kern="1200">
          <a:solidFill>
            <a:srgbClr val="0070C0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i="1" kern="1200">
          <a:solidFill>
            <a:srgbClr val="0070C0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i="1" kern="1200">
          <a:solidFill>
            <a:srgbClr val="0070C0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i="1" kern="1200">
          <a:solidFill>
            <a:srgbClr val="0070C0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i="1" kern="1200">
          <a:solidFill>
            <a:srgbClr val="0070C0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i="1" kern="1200">
          <a:solidFill>
            <a:srgbClr val="0070C0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9.jpeg"/><Relationship Id="rId7" Type="http://schemas.openxmlformats.org/officeDocument/2006/relationships/image" Target="../media/image22.jpeg"/><Relationship Id="rId12" Type="http://schemas.microsoft.com/office/2007/relationships/hdphoto" Target="../media/hdphoto4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11" Type="http://schemas.openxmlformats.org/officeDocument/2006/relationships/image" Target="../media/image24.jpeg"/><Relationship Id="rId5" Type="http://schemas.openxmlformats.org/officeDocument/2006/relationships/image" Target="../media/image21.jpeg"/><Relationship Id="rId10" Type="http://schemas.microsoft.com/office/2007/relationships/hdphoto" Target="../media/hdphoto3.wdp"/><Relationship Id="rId4" Type="http://schemas.openxmlformats.org/officeDocument/2006/relationships/image" Target="../media/image20.jpeg"/><Relationship Id="rId9" Type="http://schemas.openxmlformats.org/officeDocument/2006/relationships/image" Target="../media/image2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7" Type="http://schemas.openxmlformats.org/officeDocument/2006/relationships/image" Target="../media/image37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6.wdp"/><Relationship Id="rId4" Type="http://schemas.openxmlformats.org/officeDocument/2006/relationships/image" Target="../media/image40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openxmlformats.org/officeDocument/2006/relationships/image" Target="../media/image41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hyperlink" Target="http://smiles.33b.ru/smile.103880.html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188641"/>
            <a:ext cx="7488832" cy="1368152"/>
          </a:xfrm>
          <a:noFill/>
          <a:ln>
            <a:noFill/>
          </a:ln>
        </p:spPr>
        <p:txBody>
          <a:bodyPr>
            <a:normAutofit/>
          </a:bodyPr>
          <a:lstStyle/>
          <a:p>
            <a:r>
              <a:rPr lang="ru-RU" sz="2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МДБОУ –детский сад № 100</a:t>
            </a:r>
            <a:endParaRPr lang="ru-RU" sz="28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2882" y="2084800"/>
            <a:ext cx="8929718" cy="1581896"/>
          </a:xfrm>
          <a:noFill/>
          <a:ln>
            <a:noFill/>
          </a:ln>
        </p:spPr>
        <p:txBody>
          <a:bodyPr>
            <a:noAutofit/>
          </a:bodyPr>
          <a:lstStyle/>
          <a:p>
            <a:r>
              <a:rPr lang="ru-RU" sz="5400" dirty="0" smtClean="0">
                <a:solidFill>
                  <a:srgbClr val="C00000"/>
                </a:solidFill>
                <a:effectLst/>
              </a:rPr>
              <a:t>Проект </a:t>
            </a:r>
          </a:p>
          <a:p>
            <a:r>
              <a:rPr lang="ru-RU" sz="5400" dirty="0" smtClean="0">
                <a:solidFill>
                  <a:srgbClr val="FF0000"/>
                </a:solidFill>
                <a:effectLst/>
              </a:rPr>
              <a:t>«Снегири»</a:t>
            </a:r>
            <a:endParaRPr lang="ru-RU" sz="5400" dirty="0">
              <a:solidFill>
                <a:srgbClr val="FF0000"/>
              </a:solidFill>
              <a:effectLst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4282" y="5000636"/>
            <a:ext cx="54006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cs typeface="Times New Roman" pitchFamily="18" charset="0"/>
              </a:rPr>
              <a:t>Автор : воспитатель Бессонова Ирина Геннадьевна</a:t>
            </a:r>
          </a:p>
        </p:txBody>
      </p:sp>
      <p:pic>
        <p:nvPicPr>
          <p:cNvPr id="8" name="Рисунок 7" descr="2vnmb5t.gif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7715272" y="1571612"/>
            <a:ext cx="936501" cy="1304136"/>
          </a:xfrm>
          <a:prstGeom prst="rect">
            <a:avLst/>
          </a:prstGeom>
        </p:spPr>
      </p:pic>
      <p:pic>
        <p:nvPicPr>
          <p:cNvPr id="7" name="Picture 8" descr="Картинка 674 из 532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18857092">
            <a:off x="3880281" y="4962260"/>
            <a:ext cx="2286016" cy="164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Картинка 674 из 532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632037">
            <a:off x="5932691" y="1236774"/>
            <a:ext cx="1811495" cy="1304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8" descr="Картинка 674 из 532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20477163">
            <a:off x="6062578" y="3613090"/>
            <a:ext cx="1942189" cy="1398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Tm="3000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endParaRPr lang="ru-RU" sz="2800" b="1" dirty="0">
              <a:solidFill>
                <a:srgbClr val="C00000"/>
              </a:solidFill>
            </a:endParaRPr>
          </a:p>
        </p:txBody>
      </p:sp>
      <p:pic>
        <p:nvPicPr>
          <p:cNvPr id="5" name="Picture 6" descr="Картинка 126 из 21973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30000"/>
          </a:blip>
          <a:srcRect/>
          <a:stretch>
            <a:fillRect/>
          </a:stretch>
        </p:blipFill>
        <p:spPr bwMode="auto">
          <a:xfrm>
            <a:off x="323528" y="4938641"/>
            <a:ext cx="2039670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22950" y="268458"/>
            <a:ext cx="8038868" cy="5889035"/>
          </a:xfrm>
        </p:spPr>
        <p:txBody>
          <a:bodyPr>
            <a:normAutofit/>
          </a:bodyPr>
          <a:lstStyle/>
          <a:p>
            <a:pPr>
              <a:spcBef>
                <a:spcPts val="650"/>
              </a:spcBef>
              <a:buClr>
                <a:srgbClr val="000000"/>
              </a:buClr>
              <a:buSzPct val="100000"/>
            </a:pPr>
            <a:r>
              <a:rPr lang="ru-RU" b="1" dirty="0">
                <a:solidFill>
                  <a:srgbClr val="FF0000"/>
                </a:solidFill>
              </a:rPr>
              <a:t>Решение проблемной ситуации</a:t>
            </a:r>
            <a:r>
              <a:rPr lang="ru-RU" b="1" dirty="0"/>
              <a:t>:</a:t>
            </a:r>
            <a:br>
              <a:rPr lang="ru-RU" b="1" dirty="0"/>
            </a:br>
            <a:r>
              <a:rPr lang="ru-RU" b="1" dirty="0"/>
              <a:t>«Что может произойти, если не подкармливать птиц зимой?»</a:t>
            </a:r>
            <a:r>
              <a:rPr lang="ru-RU" sz="2800" b="1" dirty="0"/>
              <a:t/>
            </a:r>
            <a:br>
              <a:rPr lang="ru-RU" sz="2800" b="1" dirty="0"/>
            </a:br>
            <a:r>
              <a:rPr lang="ru-RU" dirty="0"/>
              <a:t/>
            </a:r>
            <a:br>
              <a:rPr lang="ru-RU" dirty="0"/>
            </a:br>
            <a:r>
              <a:rPr lang="ru-RU" b="1" dirty="0"/>
              <a:t>Наблюдение за птицами зимой </a:t>
            </a:r>
            <a:br>
              <a:rPr lang="ru-RU" b="1" dirty="0"/>
            </a:br>
            <a:r>
              <a:rPr lang="ru-RU" dirty="0">
                <a:solidFill>
                  <a:srgbClr val="00B050"/>
                </a:solidFill>
                <a:latin typeface="Calibri" pitchFamily="34" charset="0"/>
              </a:rPr>
              <a:t>за синицей;</a:t>
            </a:r>
          </a:p>
          <a:p>
            <a:pPr>
              <a:spcBef>
                <a:spcPts val="650"/>
              </a:spcBef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ru-RU" dirty="0">
                <a:solidFill>
                  <a:srgbClr val="00B050"/>
                </a:solidFill>
                <a:latin typeface="Calibri" pitchFamily="34" charset="0"/>
              </a:rPr>
              <a:t>за вороной;</a:t>
            </a:r>
          </a:p>
          <a:p>
            <a:pPr>
              <a:spcBef>
                <a:spcPts val="650"/>
              </a:spcBef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ru-RU" dirty="0">
                <a:solidFill>
                  <a:srgbClr val="00B050"/>
                </a:solidFill>
                <a:latin typeface="Calibri" pitchFamily="34" charset="0"/>
              </a:rPr>
              <a:t>за снегирем;</a:t>
            </a:r>
          </a:p>
          <a:p>
            <a:pPr>
              <a:spcBef>
                <a:spcPts val="650"/>
              </a:spcBef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ru-RU" dirty="0">
                <a:solidFill>
                  <a:srgbClr val="00B050"/>
                </a:solidFill>
                <a:latin typeface="Calibri" pitchFamily="34" charset="0"/>
              </a:rPr>
              <a:t>за голубем.</a:t>
            </a:r>
          </a:p>
          <a:p>
            <a:endParaRPr lang="ru-RU" dirty="0"/>
          </a:p>
        </p:txBody>
      </p:sp>
      <p:pic>
        <p:nvPicPr>
          <p:cNvPr id="6" name="Рисунок 3" descr="images9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1316" y="3212976"/>
            <a:ext cx="1943745" cy="2618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1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Подвижные  игр</a:t>
            </a:r>
            <a:r>
              <a:rPr lang="ru-RU" i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ы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>
                <a:solidFill>
                  <a:schemeClr val="tx1"/>
                </a:solidFill>
              </a:rPr>
              <a:t>   </a:t>
            </a:r>
            <a:r>
              <a:rPr lang="ru-RU" sz="2800" i="0" dirty="0" smtClean="0">
                <a:solidFill>
                  <a:schemeClr val="tx1"/>
                </a:solidFill>
              </a:rPr>
              <a:t>«</a:t>
            </a:r>
            <a:r>
              <a:rPr lang="ru-RU" sz="2800" i="0" dirty="0" smtClean="0">
                <a:solidFill>
                  <a:srgbClr val="00B050"/>
                </a:solidFill>
              </a:rPr>
              <a:t>Снегири», «Воробушки и кот»,  «Зимующие и перелетные птицы», «Воробушки и автомобиль»,  </a:t>
            </a:r>
          </a:p>
          <a:p>
            <a:pPr>
              <a:buNone/>
            </a:pPr>
            <a:r>
              <a:rPr lang="ru-RU" sz="2800" b="1" i="0" dirty="0" smtClean="0">
                <a:solidFill>
                  <a:srgbClr val="00B050"/>
                </a:solidFill>
              </a:rPr>
              <a:t> </a:t>
            </a:r>
            <a:endParaRPr lang="ru-RU" sz="2800" i="0" dirty="0" smtClean="0">
              <a:solidFill>
                <a:srgbClr val="00B050"/>
              </a:solidFill>
            </a:endParaRPr>
          </a:p>
          <a:p>
            <a:endParaRPr lang="ru-RU" dirty="0"/>
          </a:p>
        </p:txBody>
      </p:sp>
      <p:pic>
        <p:nvPicPr>
          <p:cNvPr id="4" name="Рисунок 3" descr="0_7a6b2_8e1aec51_S.gif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059832" y="3356992"/>
            <a:ext cx="3096343" cy="2539529"/>
          </a:xfrm>
          <a:prstGeom prst="rect">
            <a:avLst/>
          </a:prstGeom>
        </p:spPr>
      </p:pic>
      <p:pic>
        <p:nvPicPr>
          <p:cNvPr id="5" name="Рисунок 4" descr="0_7a6b2_8e1aec51_S.gif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212232" y="3509392"/>
            <a:ext cx="3096343" cy="2539529"/>
          </a:xfrm>
          <a:prstGeom prst="rect">
            <a:avLst/>
          </a:prstGeom>
        </p:spPr>
      </p:pic>
    </p:spTree>
  </p:cSld>
  <p:clrMapOvr>
    <a:masterClrMapping/>
  </p:clrMapOvr>
  <p:transition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507288" cy="922114"/>
          </a:xfrm>
        </p:spPr>
        <p:txBody>
          <a:bodyPr>
            <a:normAutofit fontScale="90000"/>
          </a:bodyPr>
          <a:lstStyle/>
          <a:p>
            <a:r>
              <a:rPr lang="ru-RU" sz="4000" i="0" dirty="0" smtClean="0">
                <a:solidFill>
                  <a:srgbClr val="C00000"/>
                </a:solidFill>
              </a:rPr>
              <a:t/>
            </a:r>
            <a:br>
              <a:rPr lang="ru-RU" sz="4000" i="0" dirty="0" smtClean="0">
                <a:solidFill>
                  <a:srgbClr val="C00000"/>
                </a:solidFill>
              </a:rPr>
            </a:br>
            <a:endParaRPr lang="ru-RU" sz="4000" dirty="0">
              <a:solidFill>
                <a:srgbClr val="C0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53168" y="188640"/>
            <a:ext cx="8195295" cy="1751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50"/>
              </a:spcBef>
              <a:buSzPct val="100000"/>
            </a:pPr>
            <a:r>
              <a:rPr lang="ru-RU" sz="2800" b="1" i="1" dirty="0">
                <a:solidFill>
                  <a:srgbClr val="FF0000"/>
                </a:solidFill>
                <a:latin typeface="Calibri" pitchFamily="34" charset="0"/>
              </a:rPr>
              <a:t>Выставка книг и иллюстраций о зимующих птицах нашего края </a:t>
            </a:r>
            <a:r>
              <a:rPr lang="ru-RU" sz="2800" b="1" i="1" dirty="0" smtClean="0">
                <a:solidFill>
                  <a:srgbClr val="FF0000"/>
                </a:solidFill>
                <a:latin typeface="Calibri" pitchFamily="34" charset="0"/>
              </a:rPr>
              <a:t>на </a:t>
            </a:r>
            <a:r>
              <a:rPr lang="ru-RU" sz="2800" b="1" i="1" dirty="0">
                <a:solidFill>
                  <a:srgbClr val="FF0000"/>
                </a:solidFill>
                <a:latin typeface="Calibri" pitchFamily="34" charset="0"/>
              </a:rPr>
              <a:t>книжной полке</a:t>
            </a:r>
            <a:r>
              <a:rPr lang="ru-RU" sz="2800" b="1" i="1" dirty="0" smtClean="0">
                <a:solidFill>
                  <a:srgbClr val="FF0000"/>
                </a:solidFill>
                <a:latin typeface="Calibri" pitchFamily="34" charset="0"/>
              </a:rPr>
              <a:t>. Чтение и рассматривание .</a:t>
            </a:r>
            <a:endParaRPr lang="ru-RU" sz="2800" b="1" i="1" dirty="0">
              <a:solidFill>
                <a:srgbClr val="FF0000"/>
              </a:solidFill>
              <a:latin typeface="Calibri" pitchFamily="34" charset="0"/>
            </a:endParaRPr>
          </a:p>
          <a:p>
            <a:pPr>
              <a:spcBef>
                <a:spcPts val="650"/>
              </a:spcBef>
              <a:buSzPct val="100000"/>
            </a:pPr>
            <a:endParaRPr lang="ru-RU" dirty="0">
              <a:solidFill>
                <a:srgbClr val="000000"/>
              </a:solidFill>
              <a:latin typeface="Calibri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421" y="1556792"/>
            <a:ext cx="3935661" cy="2331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0166" y="1290576"/>
            <a:ext cx="2991584" cy="224368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347" y="4077072"/>
            <a:ext cx="2976331" cy="223224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7258" y="3888578"/>
            <a:ext cx="2987053" cy="2240290"/>
          </a:xfrm>
          <a:prstGeom prst="rect">
            <a:avLst/>
          </a:prstGeom>
        </p:spPr>
      </p:pic>
    </p:spTree>
  </p:cSld>
  <p:clrMapOvr>
    <a:masterClrMapping/>
  </p:clrMapOvr>
  <p:transition advTm="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Беседы: 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428736"/>
            <a:ext cx="8229600" cy="4785395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sz="2400" dirty="0" smtClean="0">
                <a:solidFill>
                  <a:srgbClr val="002060"/>
                </a:solidFill>
              </a:rPr>
              <a:t>    </a:t>
            </a:r>
            <a:r>
              <a:rPr lang="ru-RU" sz="2400" i="0" dirty="0" smtClean="0">
                <a:solidFill>
                  <a:srgbClr val="00B050"/>
                </a:solidFill>
              </a:rPr>
              <a:t>«Как живут наши пернатые друзья зимой»,  «Кто заботится о птицах», «Пользу или вред приносят птицы?»,  «Меню птиц», «Как дети с родителями заботятся о птицах зимой?». </a:t>
            </a:r>
          </a:p>
          <a:p>
            <a:pPr>
              <a:buNone/>
            </a:pPr>
            <a:r>
              <a:rPr lang="ru-RU" sz="2400" b="1" i="0" dirty="0" smtClean="0">
                <a:solidFill>
                  <a:srgbClr val="002060"/>
                </a:solidFill>
              </a:rPr>
              <a:t>ННОД</a:t>
            </a:r>
          </a:p>
          <a:p>
            <a:pPr>
              <a:buNone/>
            </a:pPr>
            <a:r>
              <a:rPr lang="ru-RU" sz="2400" b="1" dirty="0" smtClean="0"/>
              <a:t>1. </a:t>
            </a:r>
            <a:r>
              <a:rPr lang="ru-RU" sz="2400" b="1" dirty="0"/>
              <a:t>«Поможем птицам в зимнюю стужу»</a:t>
            </a:r>
            <a:endParaRPr lang="ru-RU" sz="2400" b="1" dirty="0" smtClean="0"/>
          </a:p>
          <a:p>
            <a:pPr>
              <a:buNone/>
            </a:pPr>
            <a:r>
              <a:rPr lang="ru-RU" sz="2400" b="1" dirty="0" smtClean="0"/>
              <a:t>2. «Зимние заботы птиц».</a:t>
            </a:r>
          </a:p>
          <a:p>
            <a:pPr>
              <a:buNone/>
            </a:pPr>
            <a:r>
              <a:rPr lang="ru-RU" sz="2400" b="1" dirty="0" smtClean="0"/>
              <a:t>3. «Составление описательного рассказа о птицах».</a:t>
            </a:r>
          </a:p>
          <a:p>
            <a:pPr>
              <a:buNone/>
            </a:pPr>
            <a:r>
              <a:rPr lang="ru-RU" sz="2400" b="1" dirty="0" smtClean="0"/>
              <a:t>4. «Птицы – наши друзья»</a:t>
            </a:r>
          </a:p>
          <a:p>
            <a:pPr>
              <a:buNone/>
            </a:pPr>
            <a:endParaRPr lang="ru-RU" sz="2400" dirty="0" smtClean="0"/>
          </a:p>
          <a:p>
            <a:pPr>
              <a:buNone/>
            </a:pPr>
            <a:endParaRPr lang="ru-RU" sz="2400" i="0" dirty="0" smtClean="0">
              <a:solidFill>
                <a:schemeClr val="tx1"/>
              </a:solidFill>
            </a:endParaRPr>
          </a:p>
          <a:p>
            <a:pPr algn="ctr">
              <a:buNone/>
            </a:pPr>
            <a:r>
              <a:rPr lang="ru-RU" sz="2400" dirty="0" smtClean="0">
                <a:solidFill>
                  <a:srgbClr val="002060"/>
                </a:solidFill>
              </a:rPr>
              <a:t> </a:t>
            </a:r>
          </a:p>
          <a:p>
            <a:pPr>
              <a:buNone/>
            </a:pPr>
            <a:endParaRPr lang="ru-RU" sz="2400" dirty="0" smtClean="0">
              <a:solidFill>
                <a:srgbClr val="002060"/>
              </a:solidFill>
            </a:endParaRPr>
          </a:p>
          <a:p>
            <a:endParaRPr lang="ru-RU" dirty="0"/>
          </a:p>
        </p:txBody>
      </p:sp>
      <p:pic>
        <p:nvPicPr>
          <p:cNvPr id="4" name="Picture 8" descr="Картинка 674 из 532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18857092">
            <a:off x="2656145" y="5294976"/>
            <a:ext cx="2286016" cy="164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Познавательная деятельность:</a:t>
            </a:r>
            <a:endParaRPr lang="ru-RU" sz="3600" b="1" dirty="0">
              <a:solidFill>
                <a:srgbClr val="FF0000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1306830"/>
            <a:ext cx="3183255" cy="424434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39552" y="1325123"/>
            <a:ext cx="302433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</a:rPr>
              <a:t>ННОД</a:t>
            </a:r>
          </a:p>
          <a:p>
            <a:r>
              <a:rPr lang="ru-RU" sz="2800" b="1" dirty="0" smtClean="0">
                <a:solidFill>
                  <a:srgbClr val="0070C0"/>
                </a:solidFill>
              </a:rPr>
              <a:t>«</a:t>
            </a:r>
            <a:r>
              <a:rPr lang="ru-RU" sz="2800" b="1" dirty="0">
                <a:solidFill>
                  <a:srgbClr val="0070C0"/>
                </a:solidFill>
              </a:rPr>
              <a:t>Поможем птицам в зимнюю стужу»</a:t>
            </a:r>
            <a:endParaRPr lang="ru-RU" sz="2800" dirty="0">
              <a:solidFill>
                <a:srgbClr val="0070C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55576" y="3141006"/>
            <a:ext cx="324036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</a:rPr>
              <a:t>Что за птицы ясным утром</a:t>
            </a:r>
            <a:br>
              <a:rPr lang="ru-RU" sz="2400" b="1" dirty="0">
                <a:solidFill>
                  <a:srgbClr val="FF0000"/>
                </a:solidFill>
              </a:rPr>
            </a:br>
            <a:r>
              <a:rPr lang="ru-RU" sz="2400" b="1" dirty="0">
                <a:solidFill>
                  <a:srgbClr val="FF0000"/>
                </a:solidFill>
              </a:rPr>
              <a:t>Прилетели к нам во двор</a:t>
            </a:r>
            <a:br>
              <a:rPr lang="ru-RU" sz="2400" b="1" dirty="0">
                <a:solidFill>
                  <a:srgbClr val="FF0000"/>
                </a:solidFill>
              </a:rPr>
            </a:br>
            <a:r>
              <a:rPr lang="ru-RU" sz="2400" b="1" dirty="0">
                <a:solidFill>
                  <a:srgbClr val="FF0000"/>
                </a:solidFill>
              </a:rPr>
              <a:t>И на столике – кормушке </a:t>
            </a:r>
            <a:br>
              <a:rPr lang="ru-RU" sz="2400" b="1" dirty="0">
                <a:solidFill>
                  <a:srgbClr val="FF0000"/>
                </a:solidFill>
              </a:rPr>
            </a:br>
            <a:r>
              <a:rPr lang="ru-RU" sz="2400" b="1" dirty="0">
                <a:solidFill>
                  <a:srgbClr val="FF0000"/>
                </a:solidFill>
              </a:rPr>
              <a:t>С аппетитом клюют корм?</a:t>
            </a:r>
            <a:br>
              <a:rPr lang="ru-RU" sz="2400" b="1" dirty="0">
                <a:solidFill>
                  <a:srgbClr val="FF0000"/>
                </a:solidFill>
              </a:rPr>
            </a:br>
            <a:endParaRPr lang="ru-RU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Коммуникативная деятельност</a:t>
            </a:r>
            <a:r>
              <a:rPr lang="ru-RU" sz="2800" b="1" dirty="0" smtClean="0">
                <a:solidFill>
                  <a:srgbClr val="C00000"/>
                </a:solidFill>
              </a:rPr>
              <a:t>ь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85786" y="1357298"/>
            <a:ext cx="7901014" cy="4768865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  </a:t>
            </a:r>
            <a:r>
              <a:rPr lang="ru-RU" sz="2600" dirty="0" smtClean="0">
                <a:solidFill>
                  <a:srgbClr val="00B050"/>
                </a:solidFill>
              </a:rPr>
              <a:t>Чтение рассказов: И. Тургенева «Воробей»,  </a:t>
            </a:r>
          </a:p>
          <a:p>
            <a:pPr>
              <a:buNone/>
            </a:pPr>
            <a:r>
              <a:rPr lang="ru-RU" sz="2600" dirty="0" smtClean="0">
                <a:solidFill>
                  <a:srgbClr val="00B050"/>
                </a:solidFill>
              </a:rPr>
              <a:t>М. Горького «</a:t>
            </a:r>
            <a:r>
              <a:rPr lang="ru-RU" sz="2600" dirty="0" err="1" smtClean="0">
                <a:solidFill>
                  <a:srgbClr val="00B050"/>
                </a:solidFill>
              </a:rPr>
              <a:t>Воробьишко</a:t>
            </a:r>
            <a:r>
              <a:rPr lang="ru-RU" sz="2600" dirty="0" smtClean="0">
                <a:solidFill>
                  <a:srgbClr val="00B050"/>
                </a:solidFill>
              </a:rPr>
              <a:t>» + просмотр мультфильма,  Н. Рубцова «Воробей» и «Ворона».</a:t>
            </a:r>
          </a:p>
          <a:p>
            <a:pPr>
              <a:buNone/>
            </a:pPr>
            <a:r>
              <a:rPr lang="ru-RU" sz="2600" dirty="0" smtClean="0">
                <a:solidFill>
                  <a:srgbClr val="00B050"/>
                </a:solidFill>
              </a:rPr>
              <a:t>    Сухомлинского «О чём плачет синичка»,  просмотр мультфильма «Высокая горка», просмотр презентаций: "Зимующие птицы", "Кормушки". </a:t>
            </a:r>
          </a:p>
          <a:p>
            <a:pPr>
              <a:buNone/>
            </a:pPr>
            <a:r>
              <a:rPr lang="ru-RU" sz="2600" b="1" dirty="0" smtClean="0">
                <a:solidFill>
                  <a:srgbClr val="00B050"/>
                </a:solidFill>
              </a:rPr>
              <a:t>    Творческое рассказывание</a:t>
            </a:r>
            <a:r>
              <a:rPr lang="ru-RU" sz="2600" dirty="0" smtClean="0">
                <a:solidFill>
                  <a:srgbClr val="00B050"/>
                </a:solidFill>
              </a:rPr>
              <a:t> «Как я спас птичку». </a:t>
            </a:r>
          </a:p>
          <a:p>
            <a:pPr>
              <a:buNone/>
            </a:pPr>
            <a:r>
              <a:rPr lang="ru-RU" sz="2600" dirty="0" smtClean="0">
                <a:solidFill>
                  <a:srgbClr val="00B050"/>
                </a:solidFill>
              </a:rPr>
              <a:t>    Заучивание и чтение стихотворений о зимующих птицах; обсуждение пословиц, поговорок, отгадывание загадок; рассматривание иллюстраций  с изображением зимующих птиц.</a:t>
            </a:r>
          </a:p>
          <a:p>
            <a:pPr>
              <a:buNone/>
            </a:pPr>
            <a:endParaRPr lang="ru-RU" sz="2600" dirty="0" smtClean="0">
              <a:solidFill>
                <a:schemeClr val="tx1"/>
              </a:solidFill>
            </a:endParaRPr>
          </a:p>
          <a:p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Tm="9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0"/>
                            </p:stCondLst>
                            <p:childTnLst>
                              <p:par>
                                <p:cTn id="32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91264" cy="144016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Художественное творчество:</a:t>
            </a:r>
            <a:br>
              <a:rPr lang="ru-RU" sz="3600" b="1" dirty="0" smtClean="0">
                <a:solidFill>
                  <a:srgbClr val="FF0000"/>
                </a:solidFill>
              </a:rPr>
            </a:b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980728"/>
            <a:ext cx="8075240" cy="514543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b="1" dirty="0" smtClean="0"/>
              <a:t>Рисовани</a:t>
            </a:r>
            <a:r>
              <a:rPr lang="ru-RU" sz="2400" dirty="0" smtClean="0"/>
              <a:t>е  </a:t>
            </a:r>
            <a:r>
              <a:rPr lang="ru-RU" sz="2400" dirty="0"/>
              <a:t>«Рябина для снегиря</a:t>
            </a:r>
            <a:r>
              <a:rPr lang="ru-RU" sz="2400" dirty="0" smtClean="0"/>
              <a:t>».</a:t>
            </a:r>
            <a:endParaRPr lang="ru-RU" sz="2400" dirty="0" smtClean="0">
              <a:solidFill>
                <a:schemeClr val="tx1"/>
              </a:solidFill>
            </a:endParaRPr>
          </a:p>
          <a:p>
            <a:pPr>
              <a:buNone/>
            </a:pPr>
            <a:r>
              <a:rPr lang="ru-RU" sz="2400" b="1" dirty="0" smtClean="0"/>
              <a:t>Цель: </a:t>
            </a:r>
            <a:r>
              <a:rPr lang="ru-RU" sz="2400" dirty="0" smtClean="0">
                <a:solidFill>
                  <a:srgbClr val="00B050"/>
                </a:solidFill>
              </a:rPr>
              <a:t>развивать интерес и положительное отношение к нетрадиционной технике рисования пальчиками.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endParaRPr lang="ru-RU" sz="2400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</p:txBody>
      </p:sp>
      <p:pic>
        <p:nvPicPr>
          <p:cNvPr id="6" name="Рисунок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2768236"/>
            <a:ext cx="2008138" cy="2972541"/>
          </a:xfrm>
          <a:prstGeom prst="rect">
            <a:avLst/>
          </a:prstGeom>
        </p:spPr>
      </p:pic>
      <p:pic>
        <p:nvPicPr>
          <p:cNvPr id="7" name="Рисунок 6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490" r="19711"/>
          <a:stretch/>
        </p:blipFill>
        <p:spPr>
          <a:xfrm>
            <a:off x="6516216" y="2768236"/>
            <a:ext cx="2166177" cy="1721083"/>
          </a:xfrm>
          <a:prstGeom prst="rect">
            <a:avLst/>
          </a:prstGeom>
        </p:spPr>
      </p:pic>
      <p:pic>
        <p:nvPicPr>
          <p:cNvPr id="8" name="Рисунок 7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62" t="4716" r="29775" b="12498"/>
          <a:stretch/>
        </p:blipFill>
        <p:spPr bwMode="auto">
          <a:xfrm>
            <a:off x="755576" y="2656989"/>
            <a:ext cx="3419785" cy="358289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ransition advTm="9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21330" y="274637"/>
            <a:ext cx="7565470" cy="1858219"/>
          </a:xfrm>
        </p:spPr>
        <p:txBody>
          <a:bodyPr>
            <a:normAutofit fontScale="90000"/>
          </a:bodyPr>
          <a:lstStyle/>
          <a:p>
            <a:r>
              <a:rPr lang="ru-RU" sz="3600" b="1" dirty="0">
                <a:solidFill>
                  <a:srgbClr val="FF0000"/>
                </a:solidFill>
              </a:rPr>
              <a:t>Коллективная </a:t>
            </a:r>
            <a:r>
              <a:rPr lang="ru-RU" sz="3600" b="1" dirty="0" smtClean="0">
                <a:solidFill>
                  <a:srgbClr val="FF0000"/>
                </a:solidFill>
              </a:rPr>
              <a:t>композиция</a:t>
            </a:r>
            <a:r>
              <a:rPr lang="ru-RU" sz="3600" dirty="0">
                <a:solidFill>
                  <a:srgbClr val="00B050"/>
                </a:solidFill>
              </a:rPr>
              <a:t/>
            </a:r>
            <a:br>
              <a:rPr lang="ru-RU" sz="3600" dirty="0">
                <a:solidFill>
                  <a:srgbClr val="00B050"/>
                </a:solidFill>
              </a:rPr>
            </a:br>
            <a:r>
              <a:rPr lang="ru-RU" sz="3600" b="1" dirty="0"/>
              <a:t>«Приглашаем снегирей </a:t>
            </a:r>
            <a:r>
              <a:rPr lang="ru-RU" sz="3600" dirty="0"/>
              <a:t/>
            </a:r>
            <a:br>
              <a:rPr lang="ru-RU" sz="3600" dirty="0"/>
            </a:br>
            <a:r>
              <a:rPr lang="ru-RU" sz="3600" b="1" dirty="0"/>
              <a:t>съесть рябинку поскорей. »</a:t>
            </a:r>
            <a:r>
              <a:rPr lang="ru-RU" sz="3600" dirty="0"/>
              <a:t/>
            </a:r>
            <a:br>
              <a:rPr lang="ru-RU" sz="3600" dirty="0"/>
            </a:br>
            <a:r>
              <a:rPr lang="ru-RU" sz="3200" b="1" dirty="0">
                <a:solidFill>
                  <a:srgbClr val="FF0000"/>
                </a:solidFill>
              </a:rPr>
              <a:t> </a:t>
            </a:r>
            <a:r>
              <a:rPr lang="ru-RU" sz="3200" dirty="0">
                <a:solidFill>
                  <a:srgbClr val="FF0000"/>
                </a:solidFill>
              </a:rPr>
              <a:t/>
            </a:r>
            <a:br>
              <a:rPr lang="ru-RU" sz="3200" dirty="0">
                <a:solidFill>
                  <a:srgbClr val="FF0000"/>
                </a:solidFill>
              </a:rPr>
            </a:br>
            <a:endParaRPr lang="ru-RU" sz="3200" b="1" dirty="0">
              <a:solidFill>
                <a:srgbClr val="FF0000"/>
              </a:solidFill>
            </a:endParaRPr>
          </a:p>
        </p:txBody>
      </p:sp>
      <p:pic>
        <p:nvPicPr>
          <p:cNvPr id="7" name="Рисунок 6" descr="0_72a16_6804aa12_XL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7929586" y="0"/>
            <a:ext cx="835610" cy="118214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0_72a16_6804aa12_XL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85720" y="142852"/>
            <a:ext cx="835610" cy="118214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2286000" y="269033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  <a:p>
            <a:r>
              <a:rPr lang="ru-RU" b="1" dirty="0"/>
              <a:t> </a:t>
            </a:r>
            <a:endParaRPr lang="ru-RU" dirty="0"/>
          </a:p>
        </p:txBody>
      </p:sp>
      <p:pic>
        <p:nvPicPr>
          <p:cNvPr id="10" name="Рисунок 9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0208" y="1946802"/>
            <a:ext cx="1739585" cy="1698221"/>
          </a:xfrm>
          <a:prstGeom prst="rect">
            <a:avLst/>
          </a:prstGeom>
        </p:spPr>
      </p:pic>
      <p:pic>
        <p:nvPicPr>
          <p:cNvPr id="11" name="Рисунок 10"/>
          <p:cNvPicPr/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4325" y="1640138"/>
            <a:ext cx="2280871" cy="2345340"/>
          </a:xfrm>
          <a:prstGeom prst="rect">
            <a:avLst/>
          </a:prstGeom>
        </p:spPr>
      </p:pic>
      <p:pic>
        <p:nvPicPr>
          <p:cNvPr id="12" name="Рисунок 11"/>
          <p:cNvPicPr/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4540719"/>
            <a:ext cx="2684914" cy="1911684"/>
          </a:xfrm>
          <a:prstGeom prst="rect">
            <a:avLst/>
          </a:prstGeom>
        </p:spPr>
      </p:pic>
      <p:pic>
        <p:nvPicPr>
          <p:cNvPr id="13" name="Рисунок 12"/>
          <p:cNvPicPr/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25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658" t="21360" r="19146"/>
          <a:stretch/>
        </p:blipFill>
        <p:spPr>
          <a:xfrm>
            <a:off x="3923928" y="4336752"/>
            <a:ext cx="3165953" cy="2115651"/>
          </a:xfrm>
          <a:prstGeom prst="rect">
            <a:avLst/>
          </a:prstGeom>
        </p:spPr>
      </p:pic>
      <p:pic>
        <p:nvPicPr>
          <p:cNvPr id="14" name="Рисунок 13"/>
          <p:cNvPicPr/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686" y="1447545"/>
            <a:ext cx="3893494" cy="2921495"/>
          </a:xfrm>
          <a:prstGeom prst="rect">
            <a:avLst/>
          </a:prstGeom>
        </p:spPr>
      </p:pic>
    </p:spTree>
  </p:cSld>
  <p:clrMapOvr>
    <a:masterClrMapping/>
  </p:clrMapOvr>
  <p:transition advTm="1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8604448" cy="1584176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Комплексная ННОД</a:t>
            </a:r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4000" b="1" dirty="0" smtClean="0"/>
              <a:t>(</a:t>
            </a:r>
            <a:r>
              <a:rPr lang="ru-RU" sz="2400" b="1" dirty="0" smtClean="0"/>
              <a:t>лепка , аппликация)</a:t>
            </a:r>
            <a:br>
              <a:rPr lang="ru-RU" sz="2400" b="1" dirty="0" smtClean="0"/>
            </a:br>
            <a:r>
              <a:rPr lang="ru-RU" sz="4000" b="1" dirty="0" smtClean="0"/>
              <a:t>  </a:t>
            </a:r>
            <a:r>
              <a:rPr lang="ru-RU" sz="4000" b="1" dirty="0">
                <a:solidFill>
                  <a:srgbClr val="FF0000"/>
                </a:solidFill>
              </a:rPr>
              <a:t>« Снегири на ветках»</a:t>
            </a:r>
            <a:r>
              <a:rPr lang="ru-RU" sz="4000" dirty="0">
                <a:solidFill>
                  <a:srgbClr val="FF0000"/>
                </a:solidFill>
              </a:rPr>
              <a:t/>
            </a:r>
            <a:br>
              <a:rPr lang="ru-RU" sz="4000" dirty="0">
                <a:solidFill>
                  <a:srgbClr val="FF0000"/>
                </a:solidFill>
              </a:rPr>
            </a:br>
            <a:r>
              <a:rPr lang="ru-RU" sz="4000" dirty="0" smtClean="0">
                <a:solidFill>
                  <a:srgbClr val="C00000"/>
                </a:solidFill>
              </a:rPr>
              <a:t> </a:t>
            </a:r>
            <a:r>
              <a:rPr lang="ru-RU" sz="2400" dirty="0" smtClean="0">
                <a:solidFill>
                  <a:srgbClr val="002060"/>
                </a:solidFill>
              </a:rPr>
              <a:t> 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92080" y="3071810"/>
            <a:ext cx="3394720" cy="305435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Picture 8" descr="Картинка 674 из 532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18857092">
            <a:off x="244384" y="569831"/>
            <a:ext cx="2286016" cy="164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F:\Снегири\пппппппппп\DSCN026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979839"/>
            <a:ext cx="3183605" cy="2387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F:\Снегири\пппппппппп\DSCN027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1301" y="4470296"/>
            <a:ext cx="3183605" cy="2387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:\Снегири\пппппппппп\DSCN0275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92" t="5274" r="7809"/>
          <a:stretch/>
        </p:blipFill>
        <p:spPr bwMode="auto">
          <a:xfrm>
            <a:off x="508000" y="2214879"/>
            <a:ext cx="2824480" cy="4221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74638"/>
            <a:ext cx="8075240" cy="706090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>
                <a:solidFill>
                  <a:srgbClr val="FF0000"/>
                </a:solidFill>
              </a:rPr>
              <a:t>Прогулка « </a:t>
            </a:r>
            <a:r>
              <a:rPr lang="ru-RU" sz="3600" b="1" dirty="0">
                <a:solidFill>
                  <a:srgbClr val="FF0000"/>
                </a:solidFill>
              </a:rPr>
              <a:t>Наблюдение за снегирём»</a:t>
            </a:r>
          </a:p>
        </p:txBody>
      </p:sp>
      <p:pic>
        <p:nvPicPr>
          <p:cNvPr id="7" name="Picture 8" descr="Картинка 298 из 3939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40000"/>
          </a:blip>
          <a:srcRect/>
          <a:stretch>
            <a:fillRect/>
          </a:stretch>
        </p:blipFill>
        <p:spPr bwMode="auto">
          <a:xfrm rot="20633610">
            <a:off x="7085050" y="4789726"/>
            <a:ext cx="1860578" cy="1846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1673357"/>
            <a:ext cx="2074167" cy="3687410"/>
          </a:xfrm>
        </p:spPr>
      </p:pic>
      <p:pic>
        <p:nvPicPr>
          <p:cNvPr id="5" name="Рисунок 4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691" y="1556792"/>
            <a:ext cx="5158740" cy="3869055"/>
          </a:xfrm>
          <a:prstGeom prst="rect">
            <a:avLst/>
          </a:prstGeom>
        </p:spPr>
      </p:pic>
      <p:pic>
        <p:nvPicPr>
          <p:cNvPr id="8" name="Рисунок 7" descr="0_72a16_6804aa12_XL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1403648" y="2708920"/>
            <a:ext cx="835610" cy="118214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4142" y="0"/>
            <a:ext cx="8229600" cy="1456420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Актуальность проекта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64142" y="1087088"/>
            <a:ext cx="792961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7889" name="Rectangle 1"/>
          <p:cNvSpPr>
            <a:spLocks noChangeArrowheads="1"/>
          </p:cNvSpPr>
          <p:nvPr/>
        </p:nvSpPr>
        <p:spPr bwMode="auto">
          <a:xfrm>
            <a:off x="564142" y="1368850"/>
            <a:ext cx="7579758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kumimoji="0" lang="ru-RU" sz="200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ходе образовательно – воспитательного процесса  выявилось, что у детей недостаточно развиты знания о  зимующих птицах нашего края , и ,непосредственно,</a:t>
            </a:r>
            <a:r>
              <a:rPr kumimoji="0" lang="ru-RU" sz="2000" u="none" strike="noStrike" cap="none" normalizeH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   таких птицах , как снегири.</a:t>
            </a:r>
            <a:endParaRPr kumimoji="0" lang="ru-RU" sz="200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r>
              <a:rPr kumimoji="0" lang="ru-RU" sz="200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Также у детей недостаточно развито чувство заботы о птицах. Следовательно, </a:t>
            </a: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решила</a:t>
            </a:r>
            <a:r>
              <a:rPr kumimoji="0" lang="ru-RU" sz="2000" u="none" strike="noStrike" cap="none" normalizeH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реализовать проект  «Снегири. Это позволит расширить и углубить знания детей о зимующих  птицах нашего края, послужит формированию бережного отношения к птицам, осознанию того, что необходимо ухаживать за пернатыми в самое трудное для них время года. </a:t>
            </a:r>
          </a:p>
          <a:p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Наша задача - познакомить детей с птицами, со снегирями, зимующими в  нашей местности, с их видами и особенностями; научить заботиться о птицах, помогать им в холодное зимнее время.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8" descr="Картинка 674 из 532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18857092">
            <a:off x="2656145" y="5294976"/>
            <a:ext cx="2286016" cy="164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74638"/>
            <a:ext cx="8219256" cy="142617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/>
            </a:r>
            <a:br>
              <a:rPr lang="ru-RU" sz="2400" b="1" dirty="0" smtClean="0">
                <a:solidFill>
                  <a:srgbClr val="FF0000"/>
                </a:solidFill>
              </a:rPr>
            </a:br>
            <a:r>
              <a:rPr lang="ru-RU" sz="3200" b="1" dirty="0" smtClean="0">
                <a:solidFill>
                  <a:srgbClr val="FF0000"/>
                </a:solidFill>
              </a:rPr>
              <a:t>Работа с родителями: </a:t>
            </a:r>
            <a:br>
              <a:rPr lang="ru-RU" sz="3200" b="1" dirty="0" smtClean="0">
                <a:solidFill>
                  <a:srgbClr val="FF0000"/>
                </a:solidFill>
              </a:rPr>
            </a:b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650"/>
              </a:spcBef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ru-RU" dirty="0">
                <a:latin typeface="Calibri" pitchFamily="34" charset="0"/>
              </a:rPr>
              <a:t>К</a:t>
            </a:r>
            <a:r>
              <a:rPr lang="ru-RU" b="1" dirty="0">
                <a:latin typeface="Calibri" pitchFamily="34" charset="0"/>
              </a:rPr>
              <a:t>онсультации </a:t>
            </a:r>
            <a:r>
              <a:rPr lang="ru-RU" dirty="0">
                <a:latin typeface="Calibri" pitchFamily="34" charset="0"/>
              </a:rPr>
              <a:t>для родителей «Как и из чего можно сделать кормушку для птиц».</a:t>
            </a:r>
          </a:p>
          <a:p>
            <a:pPr>
              <a:spcBef>
                <a:spcPts val="650"/>
              </a:spcBef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ru-RU" b="1" dirty="0">
                <a:latin typeface="Calibri" pitchFamily="34" charset="0"/>
              </a:rPr>
              <a:t>Задание</a:t>
            </a:r>
            <a:r>
              <a:rPr lang="ru-RU" dirty="0">
                <a:latin typeface="Calibri" pitchFamily="34" charset="0"/>
              </a:rPr>
              <a:t> родителям: помочь детям подобрать корм для птиц</a:t>
            </a:r>
            <a:r>
              <a:rPr lang="ru-RU" dirty="0" smtClean="0">
                <a:latin typeface="Calibri" pitchFamily="34" charset="0"/>
              </a:rPr>
              <a:t>.</a:t>
            </a:r>
            <a:endParaRPr lang="ru-RU" sz="2400" dirty="0" smtClean="0"/>
          </a:p>
          <a:p>
            <a:r>
              <a:rPr lang="ru-RU" sz="2400" dirty="0"/>
              <a:t> </a:t>
            </a:r>
            <a:r>
              <a:rPr lang="ru-RU" sz="2400" dirty="0" smtClean="0"/>
              <a:t>   </a:t>
            </a:r>
            <a:r>
              <a:rPr lang="ru-RU" sz="2800" b="1" dirty="0" smtClean="0"/>
              <a:t>Индивидуальные беседы</a:t>
            </a:r>
            <a:r>
              <a:rPr lang="ru-RU" sz="2400" b="1" dirty="0" smtClean="0"/>
              <a:t>:  </a:t>
            </a:r>
            <a:r>
              <a:rPr lang="ru-RU" sz="2400" dirty="0" smtClean="0"/>
              <a:t>«Обсуждаете ли вы дома с ребенком тему недели?</a:t>
            </a:r>
          </a:p>
          <a:p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b="1" dirty="0"/>
              <a:t>Акция  </a:t>
            </a:r>
            <a:r>
              <a:rPr lang="ru-RU" sz="2400" dirty="0"/>
              <a:t> «</a:t>
            </a:r>
            <a:r>
              <a:rPr lang="ru-RU" sz="2800" dirty="0"/>
              <a:t>Покормите птиц зимой</a:t>
            </a:r>
            <a:r>
              <a:rPr lang="ru-RU" sz="2400" dirty="0"/>
              <a:t>»»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6" name="Рисунок 5" descr="cardinal_feeder_hg_wht.gif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203848" y="5134616"/>
            <a:ext cx="1987421" cy="1656184"/>
          </a:xfrm>
          <a:prstGeom prst="rect">
            <a:avLst/>
          </a:prstGeom>
        </p:spPr>
      </p:pic>
    </p:spTree>
  </p:cSld>
  <p:clrMapOvr>
    <a:masterClrMapping/>
  </p:clrMapOvr>
  <p:transition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3091" y="1977718"/>
            <a:ext cx="8229600" cy="1143000"/>
          </a:xfrm>
        </p:spPr>
        <p:txBody>
          <a:bodyPr>
            <a:normAutofit/>
          </a:bodyPr>
          <a:lstStyle/>
          <a:p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578279"/>
            <a:ext cx="9793088" cy="1499358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b="1" dirty="0" smtClean="0">
                <a:solidFill>
                  <a:srgbClr val="FF0000"/>
                </a:solidFill>
              </a:rPr>
              <a:t>Акция   «Покормите птиц зимой»</a:t>
            </a:r>
            <a:r>
              <a:rPr lang="ru-RU" dirty="0" smtClean="0"/>
              <a:t>»                                    </a:t>
            </a:r>
            <a:endParaRPr lang="ru-RU" dirty="0"/>
          </a:p>
        </p:txBody>
      </p:sp>
      <p:pic>
        <p:nvPicPr>
          <p:cNvPr id="4" name="Рисунок 3" descr="images6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67" y="4683021"/>
            <a:ext cx="2562444" cy="1918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K:\Снегири\пппппппппп\DSCN020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4117" y="1281522"/>
            <a:ext cx="2350491" cy="1763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K:\Снегири\пппппппппп\DSCF2315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23" t="46713" r="41497"/>
          <a:stretch/>
        </p:blipFill>
        <p:spPr bwMode="auto">
          <a:xfrm>
            <a:off x="315230" y="1321535"/>
            <a:ext cx="1933245" cy="2408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K:\Снегири\пппппппппп\DSCF2413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53" t="30923" r="23419" b="9372"/>
          <a:stretch/>
        </p:blipFill>
        <p:spPr bwMode="auto">
          <a:xfrm>
            <a:off x="6588224" y="3730029"/>
            <a:ext cx="1999793" cy="1912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K:\Снегири\пппппппппп\DSCN0208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08"/>
          <a:stretch/>
        </p:blipFill>
        <p:spPr bwMode="auto">
          <a:xfrm>
            <a:off x="2656194" y="1308777"/>
            <a:ext cx="2081212" cy="2802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K:\Снегири\пппппппппп\DSCN0260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1654" y="1007568"/>
            <a:ext cx="2269480" cy="1702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26213" y="3893932"/>
            <a:ext cx="2520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B050"/>
                </a:solidFill>
              </a:rPr>
              <a:t>Кормушка из картонной коробки</a:t>
            </a:r>
            <a:r>
              <a:rPr lang="ru-RU" b="1" dirty="0" smtClean="0"/>
              <a:t>.</a:t>
            </a:r>
            <a:endParaRPr lang="ru-RU" b="1" dirty="0"/>
          </a:p>
        </p:txBody>
      </p:sp>
      <p:sp>
        <p:nvSpPr>
          <p:cNvPr id="7" name="TextBox 6"/>
          <p:cNvSpPr txBox="1"/>
          <p:nvPr/>
        </p:nvSpPr>
        <p:spPr>
          <a:xfrm rot="10800000" flipV="1">
            <a:off x="2843807" y="4181885"/>
            <a:ext cx="41308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B050"/>
                </a:solidFill>
              </a:rPr>
              <a:t>Кормушка из пластиковых бутылок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 rot="10800000" flipV="1">
            <a:off x="5008007" y="3122479"/>
            <a:ext cx="40370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B050"/>
                </a:solidFill>
              </a:rPr>
              <a:t>Кормушка «Кафе у Полины!»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 rot="10800000" flipV="1">
            <a:off x="2843805" y="4689378"/>
            <a:ext cx="362900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70C0"/>
                </a:solidFill>
              </a:rPr>
              <a:t>Вот такие кормушки для птиц сделали дети со своими родителями!</a:t>
            </a:r>
          </a:p>
          <a:p>
            <a:r>
              <a:rPr lang="ru-RU" b="1" dirty="0">
                <a:solidFill>
                  <a:srgbClr val="0070C0"/>
                </a:solidFill>
              </a:rPr>
              <a:t>Задача: воспитывать желание помогать птицам в трудное для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>
                <a:solidFill>
                  <a:srgbClr val="0070C0"/>
                </a:solidFill>
              </a:rPr>
              <a:t>них время.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akcija-pokormite-ptic-zimoj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277" y="532054"/>
            <a:ext cx="5472609" cy="561662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5796136" y="548680"/>
            <a:ext cx="3024336" cy="30389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50"/>
              </a:spcBef>
              <a:buSzPct val="100000"/>
            </a:pPr>
            <a:endParaRPr lang="ru-RU" b="1" i="1" dirty="0">
              <a:solidFill>
                <a:srgbClr val="00B050"/>
              </a:solidFill>
              <a:latin typeface="Calibri" pitchFamily="34" charset="0"/>
            </a:endParaRPr>
          </a:p>
          <a:p>
            <a:pPr>
              <a:lnSpc>
                <a:spcPct val="70000"/>
              </a:lnSpc>
              <a:spcBef>
                <a:spcPts val="650"/>
              </a:spcBef>
              <a:buSzPct val="100000"/>
            </a:pPr>
            <a:r>
              <a:rPr lang="ru-RU" b="1" i="1" dirty="0">
                <a:solidFill>
                  <a:srgbClr val="00B050"/>
                </a:solidFill>
                <a:latin typeface="Calibri" pitchFamily="34" charset="0"/>
              </a:rPr>
              <a:t>Покормите птиц зимой. </a:t>
            </a:r>
          </a:p>
          <a:p>
            <a:pPr>
              <a:lnSpc>
                <a:spcPct val="70000"/>
              </a:lnSpc>
              <a:spcBef>
                <a:spcPts val="650"/>
              </a:spcBef>
              <a:buSzPct val="100000"/>
            </a:pPr>
            <a:r>
              <a:rPr lang="ru-RU" b="1" i="1" dirty="0">
                <a:solidFill>
                  <a:srgbClr val="00B050"/>
                </a:solidFill>
                <a:latin typeface="Calibri" pitchFamily="34" charset="0"/>
              </a:rPr>
              <a:t>Пусть со всех концов </a:t>
            </a:r>
          </a:p>
          <a:p>
            <a:pPr>
              <a:lnSpc>
                <a:spcPct val="70000"/>
              </a:lnSpc>
              <a:spcBef>
                <a:spcPts val="650"/>
              </a:spcBef>
              <a:buSzPct val="100000"/>
            </a:pPr>
            <a:r>
              <a:rPr lang="ru-RU" b="1" i="1" dirty="0">
                <a:solidFill>
                  <a:srgbClr val="00B050"/>
                </a:solidFill>
                <a:latin typeface="Calibri" pitchFamily="34" charset="0"/>
              </a:rPr>
              <a:t>К вам слетятся, как домой, </a:t>
            </a:r>
          </a:p>
          <a:p>
            <a:pPr>
              <a:lnSpc>
                <a:spcPct val="70000"/>
              </a:lnSpc>
              <a:spcBef>
                <a:spcPts val="650"/>
              </a:spcBef>
              <a:buSzPct val="100000"/>
            </a:pPr>
            <a:r>
              <a:rPr lang="ru-RU" b="1" i="1" dirty="0">
                <a:solidFill>
                  <a:srgbClr val="00B050"/>
                </a:solidFill>
                <a:latin typeface="Calibri" pitchFamily="34" charset="0"/>
              </a:rPr>
              <a:t>Стайки на крыльцо. </a:t>
            </a:r>
          </a:p>
          <a:p>
            <a:pPr>
              <a:lnSpc>
                <a:spcPct val="70000"/>
              </a:lnSpc>
              <a:spcBef>
                <a:spcPts val="650"/>
              </a:spcBef>
              <a:buSzPct val="100000"/>
            </a:pPr>
            <a:r>
              <a:rPr lang="ru-RU" b="1" i="1" dirty="0">
                <a:solidFill>
                  <a:srgbClr val="00B050"/>
                </a:solidFill>
                <a:latin typeface="Calibri" pitchFamily="34" charset="0"/>
              </a:rPr>
              <a:t>Не богаты их корма. </a:t>
            </a:r>
          </a:p>
          <a:p>
            <a:pPr>
              <a:lnSpc>
                <a:spcPct val="70000"/>
              </a:lnSpc>
              <a:spcBef>
                <a:spcPts val="650"/>
              </a:spcBef>
              <a:buSzPct val="100000"/>
            </a:pPr>
            <a:r>
              <a:rPr lang="ru-RU" b="1" i="1" dirty="0">
                <a:solidFill>
                  <a:srgbClr val="00B050"/>
                </a:solidFill>
                <a:latin typeface="Calibri" pitchFamily="34" charset="0"/>
              </a:rPr>
              <a:t>Горсть зерна нужна, </a:t>
            </a:r>
          </a:p>
          <a:p>
            <a:pPr>
              <a:lnSpc>
                <a:spcPct val="70000"/>
              </a:lnSpc>
              <a:spcBef>
                <a:spcPts val="650"/>
              </a:spcBef>
              <a:buSzPct val="100000"/>
            </a:pPr>
            <a:r>
              <a:rPr lang="ru-RU" b="1" i="1" dirty="0">
                <a:solidFill>
                  <a:srgbClr val="00B050"/>
                </a:solidFill>
                <a:latin typeface="Calibri" pitchFamily="34" charset="0"/>
              </a:rPr>
              <a:t>Горсть одна — И не страшна </a:t>
            </a:r>
          </a:p>
          <a:p>
            <a:pPr>
              <a:lnSpc>
                <a:spcPct val="70000"/>
              </a:lnSpc>
              <a:spcBef>
                <a:spcPts val="650"/>
              </a:spcBef>
              <a:buSzPct val="100000"/>
            </a:pPr>
            <a:r>
              <a:rPr lang="ru-RU" b="1" i="1" dirty="0">
                <a:solidFill>
                  <a:srgbClr val="00B050"/>
                </a:solidFill>
                <a:latin typeface="Calibri" pitchFamily="34" charset="0"/>
              </a:rPr>
              <a:t>Будет им зима.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5762" y="18864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2800" b="1" i="0" dirty="0" smtClean="0">
                <a:solidFill>
                  <a:srgbClr val="C00000"/>
                </a:solidFill>
              </a:rPr>
              <a:t/>
            </a:r>
            <a:br>
              <a:rPr lang="ru-RU" sz="2800" b="1" i="0" dirty="0" smtClean="0">
                <a:solidFill>
                  <a:srgbClr val="C00000"/>
                </a:solidFill>
              </a:rPr>
            </a:br>
            <a:r>
              <a:rPr lang="ru-RU" sz="2800" b="1" dirty="0" smtClean="0">
                <a:solidFill>
                  <a:srgbClr val="C00000"/>
                </a:solidFill>
              </a:rPr>
              <a:t> </a:t>
            </a:r>
            <a:r>
              <a:rPr lang="ru-RU" sz="2800" b="1" dirty="0">
                <a:solidFill>
                  <a:srgbClr val="FF0000"/>
                </a:solidFill>
              </a:rPr>
              <a:t>Мастер-класс  для родителей</a:t>
            </a:r>
            <a:r>
              <a:rPr lang="ru-RU" sz="2800" dirty="0">
                <a:solidFill>
                  <a:srgbClr val="FF0000"/>
                </a:solidFill>
              </a:rPr>
              <a:t/>
            </a:r>
            <a:br>
              <a:rPr lang="ru-RU" sz="2800" dirty="0">
                <a:solidFill>
                  <a:srgbClr val="FF0000"/>
                </a:solidFill>
              </a:rPr>
            </a:br>
            <a:r>
              <a:rPr lang="ru-RU" sz="2800" b="1" dirty="0"/>
              <a:t>по изготовлению игрушки своими руками 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sz="2800" b="1" dirty="0">
                <a:solidFill>
                  <a:srgbClr val="FF0000"/>
                </a:solidFill>
              </a:rPr>
              <a:t>«Снегирь»</a:t>
            </a:r>
            <a:r>
              <a:rPr lang="ru-RU" sz="2800" dirty="0">
                <a:solidFill>
                  <a:srgbClr val="FF0000"/>
                </a:solidFill>
              </a:rPr>
              <a:t/>
            </a:r>
            <a:br>
              <a:rPr lang="ru-RU" sz="2800" dirty="0">
                <a:solidFill>
                  <a:srgbClr val="FF0000"/>
                </a:solidFill>
              </a:rPr>
            </a:br>
            <a:endParaRPr lang="ru-RU" sz="2800" b="1" dirty="0">
              <a:solidFill>
                <a:srgbClr val="FF0000"/>
              </a:solidFill>
            </a:endParaRPr>
          </a:p>
        </p:txBody>
      </p:sp>
      <p:pic>
        <p:nvPicPr>
          <p:cNvPr id="6" name="Рисунок 5"/>
          <p:cNvPicPr/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661" r="10096" b="2988"/>
          <a:stretch/>
        </p:blipFill>
        <p:spPr bwMode="auto">
          <a:xfrm>
            <a:off x="683568" y="3789040"/>
            <a:ext cx="3204355" cy="252028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539552" y="1268760"/>
            <a:ext cx="82809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70C0"/>
                </a:solidFill>
              </a:rPr>
              <a:t>Назначение</a:t>
            </a:r>
            <a:r>
              <a:rPr lang="ru-RU" dirty="0">
                <a:solidFill>
                  <a:srgbClr val="0070C0"/>
                </a:solidFill>
              </a:rPr>
              <a:t>:</a:t>
            </a:r>
            <a:r>
              <a:rPr lang="ru-RU" dirty="0">
                <a:solidFill>
                  <a:srgbClr val="00B050"/>
                </a:solidFill>
              </a:rPr>
              <a:t> Данная поделка может служить украшением интерьера в детском саду, новогодней игрушкой на ёлку или просто  подарком.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39552" y="1947553"/>
            <a:ext cx="741682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70C0"/>
                </a:solidFill>
              </a:rPr>
              <a:t>Задачи:</a:t>
            </a:r>
            <a:endParaRPr lang="ru-RU" dirty="0">
              <a:solidFill>
                <a:srgbClr val="0070C0"/>
              </a:solidFill>
            </a:endParaRPr>
          </a:p>
          <a:p>
            <a:r>
              <a:rPr lang="ru-RU" dirty="0">
                <a:solidFill>
                  <a:srgbClr val="00B050"/>
                </a:solidFill>
              </a:rPr>
              <a:t>1) познакомить </a:t>
            </a:r>
            <a:r>
              <a:rPr lang="ru-RU" dirty="0" smtClean="0">
                <a:solidFill>
                  <a:srgbClr val="00B050"/>
                </a:solidFill>
              </a:rPr>
              <a:t> родителей и детей с </a:t>
            </a:r>
            <a:r>
              <a:rPr lang="ru-RU" dirty="0">
                <a:solidFill>
                  <a:srgbClr val="00B050"/>
                </a:solidFill>
              </a:rPr>
              <a:t>новым способом создания  игрушечных снегирей;</a:t>
            </a:r>
          </a:p>
          <a:p>
            <a:r>
              <a:rPr lang="ru-RU" dirty="0">
                <a:solidFill>
                  <a:srgbClr val="00B050"/>
                </a:solidFill>
              </a:rPr>
              <a:t>2)  развивать мелкую моторику рук, внимание;</a:t>
            </a:r>
          </a:p>
          <a:p>
            <a:r>
              <a:rPr lang="ru-RU" dirty="0">
                <a:solidFill>
                  <a:srgbClr val="00B050"/>
                </a:solidFill>
              </a:rPr>
              <a:t>3) воспитывать любовь к родной природе.</a:t>
            </a:r>
          </a:p>
        </p:txBody>
      </p:sp>
      <p:pic>
        <p:nvPicPr>
          <p:cNvPr id="9" name="Объект 8"/>
          <p:cNvPicPr>
            <a:picLocks noGrp="1"/>
          </p:cNvPicPr>
          <p:nvPr>
            <p:ph idx="1"/>
          </p:nvPr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404" t="13106" r="19391" b="7974"/>
          <a:stretch/>
        </p:blipFill>
        <p:spPr bwMode="auto">
          <a:xfrm>
            <a:off x="4215639" y="4083138"/>
            <a:ext cx="2970383" cy="222618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ransition advTm="9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724942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III этап - заключительный</a:t>
            </a:r>
            <a:r>
              <a:rPr lang="ru-RU" sz="3200" dirty="0" smtClean="0">
                <a:solidFill>
                  <a:srgbClr val="FF0000"/>
                </a:solidFill>
              </a:rPr>
              <a:t/>
            </a:r>
            <a:br>
              <a:rPr lang="ru-RU" sz="3200" dirty="0" smtClean="0">
                <a:solidFill>
                  <a:srgbClr val="FF0000"/>
                </a:solidFill>
              </a:rPr>
            </a:b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ru-RU" sz="2400" dirty="0" smtClean="0">
                <a:solidFill>
                  <a:srgbClr val="00B050"/>
                </a:solidFill>
              </a:rPr>
              <a:t>Оформление результата проекта в виде презентации.</a:t>
            </a:r>
          </a:p>
          <a:p>
            <a:pPr>
              <a:buFont typeface="Wingdings" pitchFamily="2" charset="2"/>
              <a:buChar char="q"/>
            </a:pPr>
            <a:r>
              <a:rPr lang="ru-RU" sz="2400" dirty="0">
                <a:solidFill>
                  <a:srgbClr val="00B050"/>
                </a:solidFill>
              </a:rPr>
              <a:t>Подведение итогов проекта</a:t>
            </a:r>
            <a:r>
              <a:rPr lang="ru-RU" sz="2400" dirty="0" smtClean="0">
                <a:solidFill>
                  <a:srgbClr val="00B050"/>
                </a:solidFill>
              </a:rPr>
              <a:t>.</a:t>
            </a:r>
            <a:endParaRPr lang="ru-RU" sz="2400" dirty="0" smtClean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lang="ru-RU" sz="2400" dirty="0">
                <a:solidFill>
                  <a:srgbClr val="00B050"/>
                </a:solidFill>
              </a:rPr>
              <a:t>Оформление наглядной информации для родителей по итогам реализации проекта.</a:t>
            </a:r>
          </a:p>
          <a:p>
            <a:pPr marL="0" lvl="0" indent="0">
              <a:buNone/>
            </a:pPr>
            <a:endParaRPr lang="ru-RU" sz="2400" i="0" dirty="0" smtClean="0">
              <a:solidFill>
                <a:schemeClr val="tx1"/>
              </a:solidFill>
            </a:endParaRPr>
          </a:p>
          <a:p>
            <a:pPr>
              <a:buNone/>
            </a:pPr>
            <a:r>
              <a:rPr lang="ru-RU" sz="2400" dirty="0" smtClean="0">
                <a:solidFill>
                  <a:srgbClr val="002060"/>
                </a:solidFill>
              </a:rPr>
              <a:t> </a:t>
            </a:r>
          </a:p>
          <a:p>
            <a:endParaRPr lang="ru-RU" dirty="0"/>
          </a:p>
        </p:txBody>
      </p:sp>
      <p:pic>
        <p:nvPicPr>
          <p:cNvPr id="3074" name="Picture 2" descr="F:\Снегири\пппппппппп\DSCN026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66" t="41339"/>
          <a:stretch/>
        </p:blipFill>
        <p:spPr bwMode="auto">
          <a:xfrm>
            <a:off x="47328" y="4387480"/>
            <a:ext cx="2882856" cy="2057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F:\Снегири\пппппппппп\DSCN027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3376" y="3933055"/>
            <a:ext cx="1977568" cy="2636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F:\Снегири\пппппппппп\DSCN024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4703620"/>
            <a:ext cx="2381038" cy="1786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Tm="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274638"/>
            <a:ext cx="7972452" cy="1011222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>Консультация для воспитателей</a:t>
            </a:r>
            <a:endParaRPr lang="ru-RU" sz="3600" b="1" dirty="0">
              <a:solidFill>
                <a:srgbClr val="C00000"/>
              </a:solidFill>
            </a:endParaRPr>
          </a:p>
        </p:txBody>
      </p:sp>
      <p:pic>
        <p:nvPicPr>
          <p:cNvPr id="4" name="Picture 8" descr="Картинка 674 из 532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18857092">
            <a:off x="-8152" y="420855"/>
            <a:ext cx="2286016" cy="164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475656" y="1436769"/>
            <a:ext cx="65527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rgbClr val="0070C0"/>
                </a:solidFill>
              </a:rPr>
              <a:t>Лексико-грамматические игры и упражнения на </a:t>
            </a:r>
            <a:r>
              <a:rPr lang="ru-RU" sz="3600" b="1" dirty="0" smtClean="0">
                <a:solidFill>
                  <a:srgbClr val="0070C0"/>
                </a:solidFill>
              </a:rPr>
              <a:t>тему </a:t>
            </a:r>
            <a:endParaRPr lang="ru-RU" sz="3600" dirty="0">
              <a:solidFill>
                <a:srgbClr val="0070C0"/>
              </a:solidFill>
            </a:endParaRPr>
          </a:p>
        </p:txBody>
      </p:sp>
      <p:pic>
        <p:nvPicPr>
          <p:cNvPr id="6" name="Рисунок 5" descr="http://gamejulia.ru/images/i/zimuyushchie-ptitsi1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637098"/>
            <a:ext cx="6339699" cy="40322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 </a:t>
            </a:r>
            <a:r>
              <a:rPr lang="ru-RU" dirty="0"/>
              <a:t/>
            </a:r>
            <a:br>
              <a:rPr lang="ru-RU" dirty="0"/>
            </a:br>
            <a:r>
              <a:rPr lang="ru-RU" sz="3100" b="1" dirty="0">
                <a:solidFill>
                  <a:srgbClr val="FF0000"/>
                </a:solidFill>
              </a:rPr>
              <a:t>Развлечение  </a:t>
            </a:r>
            <a:br>
              <a:rPr lang="ru-RU" sz="3100" b="1" dirty="0">
                <a:solidFill>
                  <a:srgbClr val="FF0000"/>
                </a:solidFill>
              </a:rPr>
            </a:br>
            <a:r>
              <a:rPr lang="ru-RU" sz="3100" b="1" dirty="0">
                <a:solidFill>
                  <a:srgbClr val="FF0000"/>
                </a:solidFill>
              </a:rPr>
              <a:t> «Птички – невелички»</a:t>
            </a:r>
            <a:br>
              <a:rPr lang="ru-RU" sz="3100" b="1" dirty="0">
                <a:solidFill>
                  <a:srgbClr val="FF0000"/>
                </a:solidFill>
              </a:rPr>
            </a:br>
            <a:endParaRPr lang="ru-RU" sz="3100" b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K:\Снегири\пппппппппп\DSCN025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556792"/>
            <a:ext cx="3135600" cy="2351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K:\Снегири\пппппппппп\DSCN025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588283"/>
            <a:ext cx="2886824" cy="2165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K:\Снегири\пппппппппп\DSCN026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3024" y="4016504"/>
            <a:ext cx="3168352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Картинка 674 из 5322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rot="18857092">
            <a:off x="135865" y="4596845"/>
            <a:ext cx="2286016" cy="164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86907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7901014" cy="1024642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 </a:t>
            </a:r>
            <a:r>
              <a:rPr lang="ru-RU" sz="3600" dirty="0" smtClean="0">
                <a:solidFill>
                  <a:srgbClr val="FF0000"/>
                </a:solidFill>
              </a:rPr>
              <a:t>Результаты реализации проекта. </a:t>
            </a:r>
            <a:br>
              <a:rPr lang="ru-RU" sz="3600" dirty="0" smtClean="0">
                <a:solidFill>
                  <a:srgbClr val="FF0000"/>
                </a:solidFill>
              </a:rPr>
            </a:b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1357298"/>
            <a:ext cx="8229600" cy="4785395"/>
          </a:xfrm>
        </p:spPr>
        <p:txBody>
          <a:bodyPr>
            <a:normAutofit fontScale="62500" lnSpcReduction="20000"/>
          </a:bodyPr>
          <a:lstStyle/>
          <a:p>
            <a:pPr>
              <a:buFont typeface="Wingdings" pitchFamily="2" charset="2"/>
              <a:buChar char="q"/>
            </a:pPr>
            <a:r>
              <a:rPr lang="ru-RU" dirty="0" smtClean="0">
                <a:solidFill>
                  <a:srgbClr val="00B050"/>
                </a:solidFill>
              </a:rPr>
              <a:t>Расширен кругозор детей о зимующих птицах</a:t>
            </a:r>
            <a:r>
              <a:rPr lang="ru-RU" dirty="0">
                <a:solidFill>
                  <a:srgbClr val="00B050"/>
                </a:solidFill>
              </a:rPr>
              <a:t>,</a:t>
            </a:r>
            <a:r>
              <a:rPr lang="ru-RU" dirty="0" smtClean="0"/>
              <a:t> </a:t>
            </a:r>
            <a:r>
              <a:rPr lang="ru-RU" dirty="0">
                <a:solidFill>
                  <a:srgbClr val="00B050"/>
                </a:solidFill>
              </a:rPr>
              <a:t>отличают снегиря от других  птиц, сравнивают птиц</a:t>
            </a:r>
            <a:r>
              <a:rPr lang="ru-RU" dirty="0" smtClean="0">
                <a:solidFill>
                  <a:srgbClr val="00B050"/>
                </a:solidFill>
              </a:rPr>
              <a:t>:</a:t>
            </a:r>
          </a:p>
          <a:p>
            <a:pPr marL="0" indent="0">
              <a:buNone/>
            </a:pPr>
            <a:endParaRPr lang="ru-RU" dirty="0" smtClean="0">
              <a:solidFill>
                <a:srgbClr val="00B050"/>
              </a:solidFill>
            </a:endParaRPr>
          </a:p>
          <a:p>
            <a:pPr lvl="0">
              <a:buFont typeface="Wingdings" pitchFamily="2" charset="2"/>
              <a:buChar char="q"/>
            </a:pPr>
            <a:r>
              <a:rPr lang="ru-RU" dirty="0" smtClean="0">
                <a:solidFill>
                  <a:srgbClr val="00B050"/>
                </a:solidFill>
              </a:rPr>
              <a:t> Дети расширили свой  словарный </a:t>
            </a:r>
            <a:r>
              <a:rPr lang="ru-RU" smtClean="0">
                <a:solidFill>
                  <a:srgbClr val="00B050"/>
                </a:solidFill>
              </a:rPr>
              <a:t>запас.</a:t>
            </a:r>
          </a:p>
          <a:p>
            <a:pPr marL="0" lvl="0" indent="0">
              <a:buNone/>
            </a:pPr>
            <a:endParaRPr lang="ru-RU" dirty="0" smtClean="0">
              <a:solidFill>
                <a:srgbClr val="00B050"/>
              </a:solidFill>
            </a:endParaRPr>
          </a:p>
          <a:p>
            <a:pPr lvl="0">
              <a:buFont typeface="Wingdings" pitchFamily="2" charset="2"/>
              <a:buChar char="q"/>
            </a:pPr>
            <a:r>
              <a:rPr lang="ru-RU" dirty="0" smtClean="0">
                <a:solidFill>
                  <a:srgbClr val="00B050"/>
                </a:solidFill>
              </a:rPr>
              <a:t>Улучшилась предметно – развивающая среда:  литературой, фотографиями, иллюстрациями, стихотворениями, рассказами о птицах, загадками, презентациями о зимующих птицах.</a:t>
            </a:r>
          </a:p>
          <a:p>
            <a:pPr lvl="0">
              <a:buFont typeface="Wingdings" pitchFamily="2" charset="2"/>
              <a:buChar char="q"/>
            </a:pPr>
            <a:endParaRPr lang="ru-RU" dirty="0" smtClean="0">
              <a:solidFill>
                <a:srgbClr val="00B050"/>
              </a:solidFill>
            </a:endParaRPr>
          </a:p>
          <a:p>
            <a:pPr lvl="0">
              <a:buFont typeface="Wingdings" pitchFamily="2" charset="2"/>
              <a:buChar char="q"/>
            </a:pPr>
            <a:r>
              <a:rPr lang="ru-RU" dirty="0" smtClean="0">
                <a:solidFill>
                  <a:srgbClr val="00B050"/>
                </a:solidFill>
              </a:rPr>
              <a:t> У детей сформировалась любознательность, творческие способности, познавательная активность, коммуникативные навыки.</a:t>
            </a:r>
          </a:p>
          <a:p>
            <a:pPr lvl="0">
              <a:buFont typeface="Wingdings" pitchFamily="2" charset="2"/>
              <a:buChar char="q"/>
            </a:pPr>
            <a:endParaRPr lang="ru-RU" dirty="0" smtClean="0">
              <a:solidFill>
                <a:srgbClr val="00B050"/>
              </a:solidFill>
            </a:endParaRPr>
          </a:p>
          <a:p>
            <a:pPr lvl="0">
              <a:buFont typeface="Wingdings" pitchFamily="2" charset="2"/>
              <a:buChar char="q"/>
            </a:pPr>
            <a:r>
              <a:rPr lang="ru-RU" dirty="0" smtClean="0">
                <a:solidFill>
                  <a:srgbClr val="00B050"/>
                </a:solidFill>
              </a:rPr>
              <a:t> Воспитанники и их родители приняли активное участие в оказании помощи птицам  в трудных зимних условиях.</a:t>
            </a:r>
          </a:p>
          <a:p>
            <a:pPr>
              <a:buFont typeface="Wingdings" pitchFamily="2" charset="2"/>
              <a:buChar char="q"/>
            </a:pPr>
            <a:endParaRPr lang="ru-RU" dirty="0" smtClean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q"/>
            </a:pPr>
            <a:endParaRPr lang="ru-RU" dirty="0"/>
          </a:p>
        </p:txBody>
      </p:sp>
      <p:pic>
        <p:nvPicPr>
          <p:cNvPr id="4" name="Picture 8" descr="Картинка 674 из 532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18857092">
            <a:off x="6551952" y="1550560"/>
            <a:ext cx="2286016" cy="164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357166"/>
            <a:ext cx="8229600" cy="1143000"/>
          </a:xfrm>
        </p:spPr>
        <p:txBody>
          <a:bodyPr>
            <a:normAutofit fontScale="90000"/>
          </a:bodyPr>
          <a:lstStyle/>
          <a:p>
            <a:pPr lvl="0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Список  литературы.</a:t>
            </a:r>
            <a:r>
              <a:rPr lang="ru-RU" sz="800" b="1" dirty="0" smtClean="0">
                <a:solidFill>
                  <a:srgbClr val="FF0000"/>
                </a:solidFill>
              </a:rPr>
              <a:t/>
            </a:r>
            <a:br>
              <a:rPr lang="ru-RU" sz="800" b="1" dirty="0" smtClean="0">
                <a:solidFill>
                  <a:srgbClr val="FF0000"/>
                </a:solidFill>
              </a:rPr>
            </a:b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14348" y="1214422"/>
            <a:ext cx="771530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00B05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  О.А. </a:t>
            </a:r>
            <a:r>
              <a:rPr lang="ru-RU" sz="2400" b="1" dirty="0" err="1" smtClean="0">
                <a:solidFill>
                  <a:srgbClr val="00B05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Воронкевич</a:t>
            </a:r>
            <a:r>
              <a:rPr lang="ru-RU" sz="2400" b="1" dirty="0" smtClean="0">
                <a:solidFill>
                  <a:srgbClr val="00B05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« Добро пожаловать в экологию»,                                                                                                             2.  Лысаков,  В.Г. 1000 загадок.                                                                                                       3.  Шорыгина Т.А. Птицы. Какие они? –                                  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00B05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4. «Покормите птиц зимой»                                                                                                                      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00B05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5. Смирнова О.Д. Метод проектирования в детском саду</a:t>
            </a:r>
            <a:r>
              <a:rPr lang="ru-RU" sz="2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.-.          </a:t>
            </a:r>
            <a:endParaRPr lang="ru-RU" sz="2400" b="1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8" descr="Картинка 674 из 532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984024">
            <a:off x="6613600" y="768590"/>
            <a:ext cx="2286016" cy="164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 rot="10800000" flipV="1">
            <a:off x="714345" y="3707412"/>
            <a:ext cx="704226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. С.Н</a:t>
            </a:r>
            <a:r>
              <a:rPr lang="ru-RU" sz="2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Теплюк</a:t>
            </a:r>
            <a:r>
              <a:rPr lang="ru-RU" sz="2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«Занятия на прогулке с малышами»;</a:t>
            </a:r>
          </a:p>
          <a:p>
            <a:pPr lvl="0"/>
            <a:r>
              <a:rPr lang="ru-RU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7.  О.А</a:t>
            </a:r>
            <a:r>
              <a:rPr lang="ru-RU" sz="2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4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Воронкевич</a:t>
            </a:r>
            <a:r>
              <a:rPr lang="ru-RU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«Детские экологические проекты»</a:t>
            </a:r>
          </a:p>
          <a:p>
            <a:pPr lvl="0"/>
            <a:r>
              <a:rPr lang="ru-RU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8. Н.В</a:t>
            </a:r>
            <a:r>
              <a:rPr lang="ru-RU" sz="2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Волчкова</a:t>
            </a:r>
            <a:r>
              <a:rPr lang="ru-RU" sz="2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Н.В.Степанова</a:t>
            </a:r>
            <a:r>
              <a:rPr lang="ru-RU" sz="2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«Развитие и воспитание детей младшего дошкольного возраста»</a:t>
            </a:r>
          </a:p>
          <a:p>
            <a:pPr lvl="0"/>
            <a:r>
              <a:rPr lang="ru-RU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9. Интернет </a:t>
            </a:r>
            <a:r>
              <a:rPr lang="ru-RU" sz="2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–ресурсы.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сойки прилетели.gif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42844" y="-142900"/>
            <a:ext cx="9144000" cy="753345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71472" y="1142984"/>
            <a:ext cx="8215370" cy="1643074"/>
          </a:xfrm>
          <a:prstGeom prst="rect">
            <a:avLst/>
          </a:prstGeom>
        </p:spPr>
        <p:txBody>
          <a:bodyPr wrap="square">
            <a:prstTxWarp prst="textPlain">
              <a:avLst/>
            </a:prstTxWarp>
            <a:spAutoFit/>
          </a:bodyPr>
          <a:lstStyle/>
          <a:p>
            <a:r>
              <a:rPr lang="ru-RU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Спасибо за внимание!</a:t>
            </a:r>
            <a:br>
              <a:rPr lang="ru-RU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endParaRPr lang="ru-RU" sz="4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Tm="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548680"/>
            <a:ext cx="8291264" cy="1296144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Паспорт проекта</a:t>
            </a:r>
            <a:b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«Снегирь»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</a:rPr>
              <a:t> 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1928802"/>
            <a:ext cx="8249000" cy="4197361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2400" b="1" dirty="0" smtClean="0"/>
              <a:t>    </a:t>
            </a:r>
            <a:r>
              <a:rPr lang="ru-RU" sz="2400" b="1" i="0" dirty="0" smtClean="0"/>
              <a:t>Тип проекта</a:t>
            </a:r>
            <a:r>
              <a:rPr lang="ru-RU" sz="2400" dirty="0" smtClean="0">
                <a:solidFill>
                  <a:srgbClr val="002060"/>
                </a:solidFill>
              </a:rPr>
              <a:t>: </a:t>
            </a:r>
            <a:r>
              <a:rPr lang="ru-RU" sz="2400" i="0" dirty="0" smtClean="0">
                <a:solidFill>
                  <a:srgbClr val="00B050"/>
                </a:solidFill>
              </a:rPr>
              <a:t>педагогический</a:t>
            </a:r>
          </a:p>
          <a:p>
            <a:pPr>
              <a:buNone/>
            </a:pPr>
            <a:r>
              <a:rPr lang="ru-RU" sz="2400" b="1" i="0" dirty="0" smtClean="0">
                <a:solidFill>
                  <a:srgbClr val="00B050"/>
                </a:solidFill>
              </a:rPr>
              <a:t>    </a:t>
            </a:r>
            <a:r>
              <a:rPr lang="ru-RU" sz="2400" b="1" i="0" dirty="0" smtClean="0"/>
              <a:t>Вид проекта </a:t>
            </a:r>
            <a:r>
              <a:rPr lang="ru-RU" sz="2400" b="1" i="0" dirty="0" smtClean="0">
                <a:solidFill>
                  <a:srgbClr val="00B050"/>
                </a:solidFill>
              </a:rPr>
              <a:t>:</a:t>
            </a:r>
            <a:r>
              <a:rPr lang="ru-RU" sz="2400" i="0" dirty="0" smtClean="0">
                <a:solidFill>
                  <a:srgbClr val="00B050"/>
                </a:solidFill>
              </a:rPr>
              <a:t> информационно-творческий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r>
              <a:rPr lang="ru-RU" sz="2400" b="1" i="0" dirty="0" smtClean="0"/>
              <a:t>Участники проекта</a:t>
            </a:r>
            <a:r>
              <a:rPr lang="ru-RU" sz="2400" b="1" i="0" dirty="0" smtClean="0">
                <a:solidFill>
                  <a:srgbClr val="00B050"/>
                </a:solidFill>
              </a:rPr>
              <a:t>: </a:t>
            </a:r>
            <a:r>
              <a:rPr lang="ru-RU" sz="2400" i="0" dirty="0" smtClean="0">
                <a:solidFill>
                  <a:srgbClr val="00B050"/>
                </a:solidFill>
              </a:rPr>
              <a:t>дети  2 младшей  группы, родители воспитанников, воспитатели группы</a:t>
            </a:r>
          </a:p>
          <a:p>
            <a:pPr>
              <a:buNone/>
            </a:pPr>
            <a:r>
              <a:rPr lang="ru-RU" sz="2400" i="0" dirty="0" smtClean="0">
                <a:solidFill>
                  <a:srgbClr val="00B050"/>
                </a:solidFill>
              </a:rPr>
              <a:t>    </a:t>
            </a:r>
            <a:r>
              <a:rPr lang="ru-RU" sz="2400" b="1" i="0" dirty="0" smtClean="0"/>
              <a:t>Срок реализации проекта</a:t>
            </a:r>
            <a:r>
              <a:rPr lang="ru-RU" sz="2400" b="1" i="0" dirty="0" smtClean="0">
                <a:solidFill>
                  <a:srgbClr val="00B050"/>
                </a:solidFill>
              </a:rPr>
              <a:t>: </a:t>
            </a:r>
            <a:r>
              <a:rPr lang="ru-RU" sz="2400" i="0" dirty="0" smtClean="0">
                <a:solidFill>
                  <a:srgbClr val="00B050"/>
                </a:solidFill>
              </a:rPr>
              <a:t>краткосрочный</a:t>
            </a:r>
          </a:p>
          <a:p>
            <a:pPr>
              <a:buNone/>
            </a:pPr>
            <a:r>
              <a:rPr lang="ru-RU" sz="2400" b="1" i="0" dirty="0" smtClean="0">
                <a:solidFill>
                  <a:srgbClr val="00B050"/>
                </a:solidFill>
              </a:rPr>
              <a:t> </a:t>
            </a:r>
            <a:r>
              <a:rPr lang="ru-RU" sz="2400" b="1" i="0" dirty="0"/>
              <a:t>Формы работы</a:t>
            </a:r>
            <a:r>
              <a:rPr lang="ru-RU" sz="2400" b="1" i="0" dirty="0">
                <a:solidFill>
                  <a:srgbClr val="00B050"/>
                </a:solidFill>
              </a:rPr>
              <a:t>: </a:t>
            </a:r>
            <a:r>
              <a:rPr lang="ru-RU" sz="2400" i="0" dirty="0">
                <a:solidFill>
                  <a:srgbClr val="00B050"/>
                </a:solidFill>
              </a:rPr>
              <a:t>игровая, познавательная, продуктивная, 	работа с родителями </a:t>
            </a:r>
            <a:endParaRPr lang="ru-RU" sz="2400" i="0" dirty="0" smtClean="0">
              <a:solidFill>
                <a:srgbClr val="00B050"/>
              </a:solidFill>
            </a:endParaRPr>
          </a:p>
          <a:p>
            <a:pPr>
              <a:buNone/>
            </a:pPr>
            <a:r>
              <a:rPr lang="ru-RU" sz="2400" b="1" i="0" dirty="0" smtClean="0">
                <a:solidFill>
                  <a:srgbClr val="00B050"/>
                </a:solidFill>
              </a:rPr>
              <a:t> </a:t>
            </a:r>
            <a:r>
              <a:rPr lang="ru-RU" sz="2400" b="1" i="0" dirty="0" smtClean="0"/>
              <a:t>Интеграция  образовательных областей</a:t>
            </a:r>
            <a:r>
              <a:rPr lang="ru-RU" sz="2400" b="1" i="0" dirty="0" smtClean="0">
                <a:solidFill>
                  <a:srgbClr val="00B050"/>
                </a:solidFill>
              </a:rPr>
              <a:t>:</a:t>
            </a:r>
          </a:p>
          <a:p>
            <a:pPr>
              <a:buNone/>
            </a:pPr>
            <a:r>
              <a:rPr lang="ru-RU" sz="2400" i="0" dirty="0" smtClean="0">
                <a:solidFill>
                  <a:srgbClr val="00B050"/>
                </a:solidFill>
              </a:rPr>
              <a:t>Познавательное развитие, социально – коммуникативное художественно – эстетическое, физическое развитие. </a:t>
            </a:r>
            <a:endParaRPr lang="ru-RU" sz="2400" i="0" dirty="0">
              <a:solidFill>
                <a:srgbClr val="00B050"/>
              </a:solidFill>
            </a:endParaRPr>
          </a:p>
        </p:txBody>
      </p:sp>
      <p:pic>
        <p:nvPicPr>
          <p:cNvPr id="4" name="Picture 4" descr="http://s10.rimg.info/f545e5f533a29816f8cd4a2ff1ad1725.gif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072330" y="285728"/>
            <a:ext cx="1219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329642" cy="1071546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 smtClean="0"/>
              <a:t> </a:t>
            </a:r>
            <a:br>
              <a:rPr lang="ru-RU" dirty="0" smtClean="0"/>
            </a:br>
            <a:r>
              <a:rPr lang="ru-RU" sz="2700" b="1" i="0" dirty="0" smtClean="0">
                <a:solidFill>
                  <a:srgbClr val="C00000"/>
                </a:solidFill>
              </a:rPr>
              <a:t>Цель</a:t>
            </a:r>
            <a:r>
              <a:rPr lang="ru-RU" sz="2200" b="1" i="0" dirty="0" smtClean="0">
                <a:solidFill>
                  <a:srgbClr val="C00000"/>
                </a:solidFill>
              </a:rPr>
              <a:t>:</a:t>
            </a:r>
            <a:r>
              <a:rPr lang="ru-RU" sz="2200" i="0" dirty="0" smtClean="0">
                <a:solidFill>
                  <a:schemeClr val="tx1"/>
                </a:solidFill>
              </a:rPr>
              <a:t> </a:t>
            </a:r>
            <a:r>
              <a:rPr lang="ru-RU" sz="2700" i="0" dirty="0" smtClean="0">
                <a:solidFill>
                  <a:srgbClr val="00B050"/>
                </a:solidFill>
              </a:rPr>
              <a:t>расширение знаний детей о снегире их образе жизни, </a:t>
            </a:r>
            <a:br>
              <a:rPr lang="ru-RU" sz="2700" i="0" dirty="0" smtClean="0">
                <a:solidFill>
                  <a:srgbClr val="00B050"/>
                </a:solidFill>
              </a:rPr>
            </a:br>
            <a:r>
              <a:rPr lang="ru-RU" sz="2700" i="0" dirty="0" smtClean="0">
                <a:solidFill>
                  <a:srgbClr val="00B050"/>
                </a:solidFill>
              </a:rPr>
              <a:t/>
            </a:r>
            <a:br>
              <a:rPr lang="ru-RU" sz="2700" i="0" dirty="0" smtClean="0">
                <a:solidFill>
                  <a:srgbClr val="00B050"/>
                </a:solidFill>
              </a:rPr>
            </a:br>
            <a:endParaRPr lang="ru-RU" sz="2700" i="0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980728"/>
            <a:ext cx="8363272" cy="4896544"/>
          </a:xfrm>
        </p:spPr>
        <p:txBody>
          <a:bodyPr>
            <a:noAutofit/>
          </a:bodyPr>
          <a:lstStyle/>
          <a:p>
            <a:pPr marL="457200" indent="-457200">
              <a:buNone/>
            </a:pPr>
            <a:r>
              <a:rPr lang="ru-RU" sz="2400" b="1" i="0" dirty="0" smtClean="0">
                <a:solidFill>
                  <a:srgbClr val="C00000"/>
                </a:solidFill>
              </a:rPr>
              <a:t>Задачи:</a:t>
            </a:r>
            <a:r>
              <a:rPr lang="ru-RU" sz="2400" b="1" dirty="0" smtClean="0">
                <a:solidFill>
                  <a:srgbClr val="C00000"/>
                </a:solidFill>
              </a:rPr>
              <a:t> </a:t>
            </a:r>
          </a:p>
          <a:p>
            <a:r>
              <a:rPr lang="ru-RU" sz="2400" dirty="0">
                <a:solidFill>
                  <a:srgbClr val="00B050"/>
                </a:solidFill>
              </a:rPr>
              <a:t>1 Сформировать мотивы участия детей в предстоящей деятельности по реализации проекта </a:t>
            </a:r>
          </a:p>
          <a:p>
            <a:r>
              <a:rPr lang="ru-RU" sz="2400" dirty="0">
                <a:solidFill>
                  <a:srgbClr val="00B050"/>
                </a:solidFill>
              </a:rPr>
              <a:t>2.Расширять и обобщать знания детей о зимующих птицах, и , конкретно о снегире.</a:t>
            </a:r>
          </a:p>
          <a:p>
            <a:r>
              <a:rPr lang="ru-RU" sz="2400" dirty="0">
                <a:solidFill>
                  <a:srgbClr val="00B050"/>
                </a:solidFill>
              </a:rPr>
              <a:t>3Развивать самостоятельность, коммуникативные навыки в ходе реализации проекта.</a:t>
            </a:r>
          </a:p>
          <a:p>
            <a:r>
              <a:rPr lang="ru-RU" sz="2400" dirty="0">
                <a:solidFill>
                  <a:srgbClr val="00B050"/>
                </a:solidFill>
              </a:rPr>
              <a:t>4.Воспитывать любознательность, интерес к  жизни зимующих птиц</a:t>
            </a:r>
            <a:r>
              <a:rPr lang="ru-RU" sz="2400" dirty="0" smtClean="0">
                <a:solidFill>
                  <a:srgbClr val="00B050"/>
                </a:solidFill>
              </a:rPr>
              <a:t>.</a:t>
            </a:r>
          </a:p>
          <a:p>
            <a:r>
              <a:rPr lang="ru-RU" sz="2400" dirty="0">
                <a:solidFill>
                  <a:srgbClr val="00B050"/>
                </a:solidFill>
              </a:rPr>
              <a:t>5</a:t>
            </a:r>
            <a:r>
              <a:rPr lang="ru-RU" sz="2400" dirty="0" smtClean="0">
                <a:solidFill>
                  <a:srgbClr val="00B050"/>
                </a:solidFill>
              </a:rPr>
              <a:t>.Повышение уровня педагогической культуры родителей через привлечение к совместной деятельности с детьми (изготовление кормушек..</a:t>
            </a:r>
          </a:p>
          <a:p>
            <a:pPr>
              <a:buNone/>
            </a:pPr>
            <a:r>
              <a:rPr lang="ru-RU" sz="1800" i="0" dirty="0" smtClean="0">
                <a:solidFill>
                  <a:srgbClr val="00B050"/>
                </a:solidFill>
              </a:rPr>
              <a:t> </a:t>
            </a:r>
            <a:r>
              <a:rPr lang="ru-RU" sz="2400" dirty="0" smtClean="0">
                <a:solidFill>
                  <a:srgbClr val="00B050"/>
                </a:solidFill>
              </a:rPr>
              <a:t/>
            </a:r>
            <a:br>
              <a:rPr lang="ru-RU" sz="2400" dirty="0" smtClean="0">
                <a:solidFill>
                  <a:srgbClr val="00B050"/>
                </a:solidFill>
              </a:rPr>
            </a:br>
            <a:endParaRPr lang="ru-RU" sz="2400" dirty="0" smtClean="0">
              <a:solidFill>
                <a:srgbClr val="00B050"/>
              </a:solidFill>
            </a:endParaRPr>
          </a:p>
          <a:p>
            <a:endParaRPr lang="ru-RU" sz="2400" dirty="0"/>
          </a:p>
        </p:txBody>
      </p:sp>
      <p:pic>
        <p:nvPicPr>
          <p:cNvPr id="4" name="Picture 8" descr="Картинка 674 из 532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18857092">
            <a:off x="3038008" y="6018172"/>
            <a:ext cx="1143008" cy="82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1143000"/>
          </a:xfrm>
        </p:spPr>
        <p:txBody>
          <a:bodyPr>
            <a:noAutofit/>
          </a:bodyPr>
          <a:lstStyle/>
          <a:p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 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3600" b="1" dirty="0" smtClean="0">
                <a:solidFill>
                  <a:srgbClr val="C00000"/>
                </a:solidFill>
              </a:rPr>
              <a:t>Этапы реализации проекта: </a:t>
            </a:r>
            <a:r>
              <a:rPr lang="ru-RU" sz="2400" dirty="0" smtClean="0">
                <a:solidFill>
                  <a:srgbClr val="C00000"/>
                </a:solidFill>
              </a:rPr>
              <a:t/>
            </a:r>
            <a:br>
              <a:rPr lang="ru-RU" sz="2400" dirty="0" smtClean="0">
                <a:solidFill>
                  <a:srgbClr val="C00000"/>
                </a:solidFill>
              </a:rPr>
            </a:b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497363"/>
          </a:xfrm>
        </p:spPr>
        <p:txBody>
          <a:bodyPr>
            <a:normAutofit/>
          </a:bodyPr>
          <a:lstStyle/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b="1" dirty="0" smtClean="0"/>
              <a:t> </a:t>
            </a:r>
            <a:r>
              <a:rPr lang="ru-RU" b="1" dirty="0" smtClean="0">
                <a:solidFill>
                  <a:srgbClr val="00B050"/>
                </a:solidFill>
              </a:rPr>
              <a:t>I этап – подготовительный</a:t>
            </a: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dirty="0" smtClean="0">
                <a:solidFill>
                  <a:srgbClr val="00B050"/>
                </a:solidFill>
              </a:rPr>
              <a:t/>
            </a:r>
            <a:br>
              <a:rPr lang="ru-RU" dirty="0" smtClean="0">
                <a:solidFill>
                  <a:srgbClr val="00B050"/>
                </a:solidFill>
              </a:rPr>
            </a:br>
            <a:r>
              <a:rPr lang="ru-RU" b="1" dirty="0" smtClean="0">
                <a:solidFill>
                  <a:srgbClr val="00B050"/>
                </a:solidFill>
                <a:ea typeface="Calibri" pitchFamily="34" charset="0"/>
              </a:rPr>
              <a:t>II  этап – основной ( практический)</a:t>
            </a: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endParaRPr lang="ru-RU" dirty="0" smtClean="0">
              <a:solidFill>
                <a:srgbClr val="00B050"/>
              </a:solidFill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b="1" dirty="0" smtClean="0">
                <a:solidFill>
                  <a:srgbClr val="00B050"/>
                </a:solidFill>
                <a:ea typeface="Calibri" pitchFamily="34" charset="0"/>
              </a:rPr>
              <a:t>III этап- заключительный</a:t>
            </a:r>
            <a:r>
              <a:rPr lang="ru-RU" dirty="0" smtClean="0">
                <a:solidFill>
                  <a:srgbClr val="00B050"/>
                </a:solidFill>
              </a:rPr>
              <a:t> 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5" name="Picture 8" descr="Картинка 674 из 532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18857092">
            <a:off x="2656145" y="5294976"/>
            <a:ext cx="2286016" cy="164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>I этап – подготовительный</a:t>
            </a:r>
            <a:endParaRPr lang="ru-RU" sz="3600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1268760"/>
            <a:ext cx="7992888" cy="4824536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endParaRPr lang="ru-RU" sz="2400" b="1" dirty="0" smtClean="0">
              <a:solidFill>
                <a:srgbClr val="002060"/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lang="ru-RU" sz="2400" i="0" dirty="0" smtClean="0">
                <a:solidFill>
                  <a:srgbClr val="00B050"/>
                </a:solidFill>
              </a:rPr>
              <a:t>Обсуждение цели, задачи проекта  с детьми и родителями.</a:t>
            </a:r>
          </a:p>
          <a:p>
            <a:pPr>
              <a:buFont typeface="Wingdings" pitchFamily="2" charset="2"/>
              <a:buChar char="q"/>
            </a:pPr>
            <a:r>
              <a:rPr lang="ru-RU" sz="2400" i="0" dirty="0" smtClean="0">
                <a:solidFill>
                  <a:srgbClr val="00B050"/>
                </a:solidFill>
              </a:rPr>
              <a:t> Подобрать методическую, художественную и познавательную литературу по теме.</a:t>
            </a:r>
          </a:p>
          <a:p>
            <a:pPr>
              <a:buFont typeface="Wingdings" pitchFamily="2" charset="2"/>
              <a:buChar char="q"/>
            </a:pPr>
            <a:r>
              <a:rPr lang="ru-RU" sz="2400" i="0" dirty="0" smtClean="0">
                <a:solidFill>
                  <a:srgbClr val="00B050"/>
                </a:solidFill>
              </a:rPr>
              <a:t> Подобрать дидактический материал, наглядные пособия (альбомы для рассматривания, картины, иллюстрации, игровые задания и упражнения, аудиозаписи с голосами птиц, музыкальные произведения)  </a:t>
            </a:r>
          </a:p>
          <a:p>
            <a:pPr>
              <a:buFont typeface="Wingdings" pitchFamily="2" charset="2"/>
              <a:buChar char="q"/>
            </a:pPr>
            <a:r>
              <a:rPr lang="ru-RU" sz="2400" i="0" dirty="0" smtClean="0">
                <a:solidFill>
                  <a:srgbClr val="00B050"/>
                </a:solidFill>
              </a:rPr>
              <a:t> Изготовление шапочек - птичек; дидактические игры; создание атрибутов для занятий и игр.</a:t>
            </a:r>
          </a:p>
          <a:p>
            <a:pPr>
              <a:buFont typeface="Wingdings" pitchFamily="2" charset="2"/>
              <a:buChar char="q"/>
            </a:pPr>
            <a:r>
              <a:rPr lang="ru-RU" sz="2400" i="0" dirty="0" smtClean="0">
                <a:solidFill>
                  <a:schemeClr val="tx1"/>
                </a:solidFill>
              </a:rPr>
              <a:t> </a:t>
            </a:r>
            <a:r>
              <a:rPr lang="ru-RU" sz="2400" i="0" dirty="0" smtClean="0">
                <a:solidFill>
                  <a:srgbClr val="00B050"/>
                </a:solidFill>
              </a:rPr>
              <a:t>Изготовление кормушек.</a:t>
            </a:r>
          </a:p>
          <a:p>
            <a:pPr lvl="0">
              <a:buFont typeface="Wingdings" pitchFamily="2" charset="2"/>
              <a:buChar char="q"/>
            </a:pPr>
            <a:endParaRPr lang="ru-RU" sz="2400" i="0" dirty="0" smtClean="0">
              <a:solidFill>
                <a:schemeClr val="tx1"/>
              </a:solidFill>
            </a:endParaRPr>
          </a:p>
          <a:p>
            <a:pPr>
              <a:buNone/>
            </a:pPr>
            <a:r>
              <a:rPr lang="ru-RU" sz="2400" i="0" dirty="0" smtClean="0">
                <a:solidFill>
                  <a:schemeClr val="tx1"/>
                </a:solidFill>
              </a:rPr>
              <a:t> </a:t>
            </a:r>
          </a:p>
          <a:p>
            <a:pPr lvl="0">
              <a:buNone/>
            </a:pPr>
            <a:r>
              <a:rPr lang="ru-RU" sz="2400" i="0" dirty="0" smtClean="0">
                <a:solidFill>
                  <a:schemeClr val="tx1"/>
                </a:solidFill>
              </a:rPr>
              <a:t> 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002060"/>
                </a:solidFill>
              </a:rPr>
              <a:t> </a:t>
            </a:r>
            <a:endParaRPr lang="ru-RU" sz="2400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ru-RU" sz="2400" b="1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ru-RU" sz="2400" b="1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ru-RU" sz="2400" b="1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ru-RU" sz="2400" b="1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ru-RU" sz="2400" b="1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ru-RU" sz="2400" b="1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ru-RU" sz="2400" b="1" dirty="0" smtClean="0">
              <a:solidFill>
                <a:srgbClr val="002060"/>
              </a:solidFill>
            </a:endParaRPr>
          </a:p>
        </p:txBody>
      </p:sp>
      <p:pic>
        <p:nvPicPr>
          <p:cNvPr id="5" name="Picture 8" descr="Картинка 674 из 532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18857092">
            <a:off x="711929" y="4934935"/>
            <a:ext cx="2286016" cy="164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764704"/>
            <a:ext cx="7632848" cy="1080120"/>
          </a:xfrm>
        </p:spPr>
        <p:txBody>
          <a:bodyPr>
            <a:noAutofit/>
          </a:bodyPr>
          <a:lstStyle/>
          <a:p>
            <a:pPr lvl="0"/>
            <a:r>
              <a:rPr lang="ru-RU" sz="3200" b="1" dirty="0" smtClean="0">
                <a:solidFill>
                  <a:srgbClr val="C00000"/>
                </a:solidFill>
                <a:ea typeface="Calibri" pitchFamily="34" charset="0"/>
              </a:rPr>
              <a:t>II  этап – основной ( практический</a:t>
            </a:r>
            <a:r>
              <a:rPr lang="ru-RU" sz="2800" b="1" dirty="0" smtClean="0">
                <a:solidFill>
                  <a:srgbClr val="002060"/>
                </a:solidFill>
                <a:ea typeface="Calibri" pitchFamily="34" charset="0"/>
              </a:rPr>
              <a:t>)</a:t>
            </a:r>
            <a:r>
              <a:rPr lang="ru-RU" sz="3200" b="1" dirty="0" smtClean="0">
                <a:solidFill>
                  <a:srgbClr val="002060"/>
                </a:solidFill>
                <a:ea typeface="Calibri" pitchFamily="34" charset="0"/>
              </a:rPr>
              <a:t/>
            </a:r>
            <a:br>
              <a:rPr lang="ru-RU" sz="3200" b="1" dirty="0" smtClean="0">
                <a:solidFill>
                  <a:srgbClr val="002060"/>
                </a:solidFill>
                <a:ea typeface="Calibri" pitchFamily="34" charset="0"/>
              </a:rPr>
            </a:br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3672407"/>
          </a:xfrm>
        </p:spPr>
        <p:txBody>
          <a:bodyPr>
            <a:normAutofit/>
          </a:bodyPr>
          <a:lstStyle/>
          <a:p>
            <a:pPr lvl="0">
              <a:buNone/>
            </a:pPr>
            <a:r>
              <a:rPr lang="ru-RU" sz="2400" dirty="0" smtClean="0">
                <a:solidFill>
                  <a:srgbClr val="002060"/>
                </a:solidFill>
              </a:rPr>
              <a:t>     </a:t>
            </a:r>
            <a:r>
              <a:rPr lang="ru-RU" sz="2400" i="0" dirty="0" smtClean="0">
                <a:solidFill>
                  <a:srgbClr val="00B050"/>
                </a:solidFill>
              </a:rPr>
              <a:t>Внедрение в </a:t>
            </a:r>
            <a:r>
              <a:rPr lang="ru-RU" sz="2400" i="0" dirty="0" err="1" smtClean="0">
                <a:solidFill>
                  <a:srgbClr val="00B050"/>
                </a:solidFill>
              </a:rPr>
              <a:t>воспитательно</a:t>
            </a:r>
            <a:r>
              <a:rPr lang="ru-RU" sz="2400" i="0" dirty="0" smtClean="0">
                <a:solidFill>
                  <a:srgbClr val="00B050"/>
                </a:solidFill>
              </a:rPr>
              <a:t> – образовательный процесс  эффективных методов и приёмов по расширению знаний дошкольников о   зимующих  птицах нашего края, и конкретно о снегире.</a:t>
            </a:r>
          </a:p>
          <a:p>
            <a:endParaRPr lang="ru-RU" sz="2400" i="0" dirty="0">
              <a:solidFill>
                <a:srgbClr val="00B050"/>
              </a:solidFill>
            </a:endParaRPr>
          </a:p>
        </p:txBody>
      </p:sp>
      <p:pic>
        <p:nvPicPr>
          <p:cNvPr id="2050" name="Picture 2" descr="F:\Снегири\пппппппппп\DSCN024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948225">
            <a:off x="169271" y="3846720"/>
            <a:ext cx="2459667" cy="1844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Снегири\пппппппппп\DSCN024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30860">
            <a:off x="2414664" y="4075602"/>
            <a:ext cx="2673045" cy="2004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F:\Снегири\пппппппппп\DSCN024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16987">
            <a:off x="5208634" y="4482490"/>
            <a:ext cx="1950720" cy="1463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Tm="9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940966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>Домашние задание родителям</a:t>
            </a:r>
            <a:endParaRPr lang="ru-RU" sz="3600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497363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ru-RU" sz="2400" b="1" dirty="0" smtClean="0">
                <a:solidFill>
                  <a:srgbClr val="00B050"/>
                </a:solidFill>
              </a:rPr>
              <a:t>Рекомендации на совместные прогулки. </a:t>
            </a:r>
          </a:p>
          <a:p>
            <a:pPr>
              <a:buFont typeface="Wingdings" pitchFamily="2" charset="2"/>
              <a:buChar char="q"/>
            </a:pPr>
            <a:r>
              <a:rPr lang="ru-RU" sz="2400" b="1" dirty="0" smtClean="0">
                <a:solidFill>
                  <a:srgbClr val="00B050"/>
                </a:solidFill>
              </a:rPr>
              <a:t>Совместно с ребенком сделать кормушки . </a:t>
            </a:r>
          </a:p>
          <a:p>
            <a:pPr>
              <a:buFont typeface="Wingdings" pitchFamily="2" charset="2"/>
              <a:buChar char="q"/>
            </a:pPr>
            <a:r>
              <a:rPr lang="ru-RU" sz="2400" b="1" dirty="0" smtClean="0">
                <a:solidFill>
                  <a:srgbClr val="00B050"/>
                </a:solidFill>
              </a:rPr>
              <a:t> Заучивание стихотворений  о зимующих птицах нашего края. </a:t>
            </a:r>
          </a:p>
          <a:p>
            <a:pPr>
              <a:buFont typeface="Wingdings" pitchFamily="2" charset="2"/>
              <a:buChar char="q"/>
            </a:pPr>
            <a:r>
              <a:rPr lang="ru-RU" sz="2400" b="1" dirty="0" smtClean="0">
                <a:solidFill>
                  <a:srgbClr val="00B050"/>
                </a:solidFill>
              </a:rPr>
              <a:t>Рассмотреть   птиц нашего края на иллюстрациях в книгах и журналах, принести книги в детский сад.</a:t>
            </a:r>
          </a:p>
          <a:p>
            <a:pPr>
              <a:buFont typeface="Wingdings" pitchFamily="2" charset="2"/>
              <a:buChar char="q"/>
            </a:pPr>
            <a:r>
              <a:rPr lang="ru-RU" sz="2400" b="1" dirty="0" smtClean="0">
                <a:solidFill>
                  <a:srgbClr val="00B050"/>
                </a:solidFill>
              </a:rPr>
              <a:t>Подготовка к акции </a:t>
            </a:r>
            <a:r>
              <a:rPr lang="ru-RU" sz="2400" b="1" dirty="0">
                <a:solidFill>
                  <a:srgbClr val="00B050"/>
                </a:solidFill>
              </a:rPr>
              <a:t> </a:t>
            </a:r>
            <a:r>
              <a:rPr lang="ru-RU" sz="2400" b="1" dirty="0" smtClean="0">
                <a:solidFill>
                  <a:srgbClr val="00B050"/>
                </a:solidFill>
              </a:rPr>
              <a:t>«</a:t>
            </a:r>
            <a:r>
              <a:rPr lang="ru-RU" sz="2400" b="1" dirty="0">
                <a:solidFill>
                  <a:srgbClr val="00B050"/>
                </a:solidFill>
              </a:rPr>
              <a:t>Покормите птиц зимой»</a:t>
            </a:r>
            <a:r>
              <a:rPr lang="ru-RU" sz="2400" dirty="0">
                <a:solidFill>
                  <a:srgbClr val="00B050"/>
                </a:solidFill>
              </a:rPr>
              <a:t>»</a:t>
            </a:r>
            <a:r>
              <a:rPr lang="ru-RU" sz="2400" dirty="0" smtClean="0">
                <a:solidFill>
                  <a:srgbClr val="00B050"/>
                </a:solidFill>
              </a:rPr>
              <a:t/>
            </a:r>
            <a:br>
              <a:rPr lang="ru-RU" sz="2400" dirty="0" smtClean="0">
                <a:solidFill>
                  <a:srgbClr val="00B050"/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</a:rPr>
              <a:t> </a:t>
            </a:r>
          </a:p>
          <a:p>
            <a:pPr>
              <a:buFont typeface="Wingdings" pitchFamily="2" charset="2"/>
              <a:buChar char="q"/>
            </a:pPr>
            <a:endParaRPr lang="ru-RU" sz="2400" dirty="0" smtClean="0">
              <a:solidFill>
                <a:schemeClr val="tx1"/>
              </a:solidFill>
            </a:endParaRPr>
          </a:p>
          <a:p>
            <a:endParaRPr lang="ru-RU" sz="2400" dirty="0">
              <a:solidFill>
                <a:srgbClr val="002060"/>
              </a:solidFill>
            </a:endParaRPr>
          </a:p>
        </p:txBody>
      </p:sp>
      <p:pic>
        <p:nvPicPr>
          <p:cNvPr id="4" name="Рисунок 3" descr="0_72a16_6804aa12_XL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115616" y="5013176"/>
            <a:ext cx="835610" cy="118214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8" descr="Картинка 674 из 532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18857092">
            <a:off x="2656145" y="5294976"/>
            <a:ext cx="2286016" cy="164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296144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Содержание работы  в процессе реализации проекта.</a:t>
            </a:r>
            <a:r>
              <a:rPr lang="ru-RU" sz="3200" dirty="0" smtClean="0">
                <a:solidFill>
                  <a:srgbClr val="FF0000"/>
                </a:solidFill>
              </a:rPr>
              <a:t/>
            </a:r>
            <a:br>
              <a:rPr lang="ru-RU" sz="3200" dirty="0" smtClean="0">
                <a:solidFill>
                  <a:srgbClr val="FF0000"/>
                </a:solidFill>
              </a:rPr>
            </a:b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537321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b="1" dirty="0" smtClean="0"/>
              <a:t>Игровая деятельность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</a:p>
          <a:p>
            <a:pPr algn="ctr">
              <a:buNone/>
            </a:pPr>
            <a:r>
              <a:rPr lang="ru-RU" sz="2600" b="1" i="0" dirty="0" smtClean="0"/>
              <a:t>Дидактические игры</a:t>
            </a:r>
            <a:r>
              <a:rPr lang="ru-RU" sz="2600" b="1" i="0" dirty="0" smtClean="0">
                <a:solidFill>
                  <a:schemeClr val="tx1"/>
                </a:solidFill>
              </a:rPr>
              <a:t>:</a:t>
            </a:r>
          </a:p>
          <a:p>
            <a:pPr>
              <a:buNone/>
            </a:pPr>
            <a:r>
              <a:rPr lang="ru-RU" sz="2600" dirty="0" smtClean="0">
                <a:solidFill>
                  <a:schemeClr val="tx1"/>
                </a:solidFill>
              </a:rPr>
              <a:t>    </a:t>
            </a:r>
            <a:r>
              <a:rPr lang="ru-RU" sz="2600" dirty="0" smtClean="0">
                <a:solidFill>
                  <a:srgbClr val="00B050"/>
                </a:solidFill>
              </a:rPr>
              <a:t>«Один-много», «Назови ласково»,  «Четвертый лишний», "Угадай птицу по описанию",  «Чей хвост?»,  «Кто что ест», « Узнай по голосу», «Что едят птицы»,</a:t>
            </a:r>
            <a:r>
              <a:rPr lang="ru-RU" sz="2600" b="1" dirty="0" smtClean="0">
                <a:solidFill>
                  <a:srgbClr val="00B050"/>
                </a:solidFill>
              </a:rPr>
              <a:t> </a:t>
            </a:r>
            <a:r>
              <a:rPr lang="ru-RU" sz="2600" dirty="0" smtClean="0">
                <a:solidFill>
                  <a:srgbClr val="00B050"/>
                </a:solidFill>
              </a:rPr>
              <a:t>«Разрезные картинки»</a:t>
            </a:r>
            <a:r>
              <a:rPr lang="ru-RU" sz="2600" dirty="0" smtClean="0">
                <a:solidFill>
                  <a:schemeClr val="tx1"/>
                </a:solidFill>
              </a:rPr>
              <a:t> </a:t>
            </a:r>
          </a:p>
          <a:p>
            <a:pPr algn="ctr">
              <a:buNone/>
            </a:pPr>
            <a:r>
              <a:rPr lang="ru-RU" sz="2600" b="1" dirty="0" smtClean="0"/>
              <a:t>Сюжетно-ролевые игры:</a:t>
            </a:r>
          </a:p>
          <a:p>
            <a:pPr>
              <a:buNone/>
            </a:pPr>
            <a:r>
              <a:rPr lang="ru-RU" sz="2600" b="1" i="0" dirty="0" smtClean="0">
                <a:solidFill>
                  <a:schemeClr val="tx1"/>
                </a:solidFill>
              </a:rPr>
              <a:t>     </a:t>
            </a:r>
            <a:r>
              <a:rPr lang="ru-RU" sz="2600" i="0" dirty="0" smtClean="0">
                <a:solidFill>
                  <a:schemeClr val="tx1"/>
                </a:solidFill>
              </a:rPr>
              <a:t>«</a:t>
            </a:r>
            <a:r>
              <a:rPr lang="ru-RU" sz="2600" i="0" dirty="0" smtClean="0">
                <a:solidFill>
                  <a:srgbClr val="00B050"/>
                </a:solidFill>
              </a:rPr>
              <a:t>Птичий двор».</a:t>
            </a:r>
            <a:r>
              <a:rPr lang="ru-RU" sz="2800" i="0" dirty="0" smtClean="0">
                <a:solidFill>
                  <a:srgbClr val="00B050"/>
                </a:solidFill>
              </a:rPr>
              <a:t> Птичья столовая», «Птица с птенчиками»</a:t>
            </a:r>
            <a:endParaRPr lang="ru-RU" sz="2600" i="0" dirty="0" smtClean="0">
              <a:solidFill>
                <a:srgbClr val="00B050"/>
              </a:solidFill>
            </a:endParaRPr>
          </a:p>
          <a:p>
            <a:pPr algn="ctr">
              <a:buNone/>
            </a:pPr>
            <a:r>
              <a:rPr lang="ru-RU" sz="2600" b="1" dirty="0" smtClean="0">
                <a:solidFill>
                  <a:schemeClr val="tx1"/>
                </a:solidFill>
              </a:rPr>
              <a:t>  </a:t>
            </a:r>
            <a:endParaRPr lang="ru-RU" sz="2600" dirty="0" smtClean="0">
              <a:solidFill>
                <a:schemeClr val="tx1"/>
              </a:solidFill>
            </a:endParaRPr>
          </a:p>
          <a:p>
            <a:pPr>
              <a:buNone/>
            </a:pPr>
            <a:r>
              <a:rPr lang="ru-RU" b="1" dirty="0" smtClean="0">
                <a:solidFill>
                  <a:schemeClr val="tx1"/>
                </a:solidFill>
              </a:rPr>
              <a:t> </a:t>
            </a:r>
            <a:endParaRPr lang="ru-RU" dirty="0" smtClean="0">
              <a:solidFill>
                <a:schemeClr val="tx1"/>
              </a:solidFill>
            </a:endParaRPr>
          </a:p>
          <a:p>
            <a:endParaRPr lang="ru-RU" dirty="0"/>
          </a:p>
        </p:txBody>
      </p:sp>
      <p:pic>
        <p:nvPicPr>
          <p:cNvPr id="5" name="Picture 8" descr="Картинка 674 из 532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18857092">
            <a:off x="2656145" y="5294976"/>
            <a:ext cx="2286016" cy="164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2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7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9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10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30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theme1.xml><?xml version="1.0" encoding="utf-8"?>
<a:theme xmlns:a="http://schemas.openxmlformats.org/drawingml/2006/main" name="newYearBlueLight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2775</TotalTime>
  <Words>1091</Words>
  <Application>Microsoft Office PowerPoint</Application>
  <PresentationFormat>Экран (4:3)</PresentationFormat>
  <Paragraphs>159</Paragraphs>
  <Slides>29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newYearBlueLight</vt:lpstr>
      <vt:lpstr>МДБОУ –детский сад № 100</vt:lpstr>
      <vt:lpstr>Актуальность проекта</vt:lpstr>
      <vt:lpstr>Паспорт проекта «Снегирь» </vt:lpstr>
      <vt:lpstr>  Цель: расширение знаний детей о снегире их образе жизни,   </vt:lpstr>
      <vt:lpstr>   Этапы реализации проекта:  </vt:lpstr>
      <vt:lpstr>I этап – подготовительный</vt:lpstr>
      <vt:lpstr>II  этап – основной ( практический) </vt:lpstr>
      <vt:lpstr>Домашние задание родителям</vt:lpstr>
      <vt:lpstr>Содержание работы  в процессе реализации проекта. </vt:lpstr>
      <vt:lpstr>Презентация PowerPoint</vt:lpstr>
      <vt:lpstr>Подвижные  игры</vt:lpstr>
      <vt:lpstr> </vt:lpstr>
      <vt:lpstr>Беседы: </vt:lpstr>
      <vt:lpstr>Познавательная деятельность:</vt:lpstr>
      <vt:lpstr>Коммуникативная деятельность</vt:lpstr>
      <vt:lpstr>Художественное творчество: </vt:lpstr>
      <vt:lpstr>Коллективная композиция «Приглашаем снегирей  съесть рябинку поскорей. »   </vt:lpstr>
      <vt:lpstr>Комплексная ННОД (лепка , аппликация)   « Снегири на ветках»   </vt:lpstr>
      <vt:lpstr> Прогулка « Наблюдение за снегирём»</vt:lpstr>
      <vt:lpstr> Работа с родителями:  </vt:lpstr>
      <vt:lpstr>Презентация PowerPoint</vt:lpstr>
      <vt:lpstr>Презентация PowerPoint</vt:lpstr>
      <vt:lpstr>  Мастер-класс  для родителей по изготовлению игрушки своими руками  «Снегирь» </vt:lpstr>
      <vt:lpstr>III этап - заключительный </vt:lpstr>
      <vt:lpstr>Консультация для воспитателей</vt:lpstr>
      <vt:lpstr>  Развлечение    «Птички – невелички» </vt:lpstr>
      <vt:lpstr> Результаты реализации проекта.  </vt:lpstr>
      <vt:lpstr>Список  литературы. </vt:lpstr>
      <vt:lpstr> 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казённое дошкольное образовательное учреждение детский сад №6 «Сказка» г.Барабинск.</dc:title>
  <dc:subject>Шаблон для презентаций</dc:subject>
  <dc:creator>User</dc:creator>
  <dc:description>Презентации по культуре и искусству, шаблоны PowerPoint - http://freeppt.ru</dc:description>
  <cp:lastModifiedBy>1</cp:lastModifiedBy>
  <cp:revision>288</cp:revision>
  <dcterms:created xsi:type="dcterms:W3CDTF">2012-12-10T12:03:27Z</dcterms:created>
  <dcterms:modified xsi:type="dcterms:W3CDTF">2016-12-02T09:52:52Z</dcterms:modified>
</cp:coreProperties>
</file>